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7" r:id="rId3"/>
    <p:sldId id="285" r:id="rId5"/>
    <p:sldId id="284" r:id="rId6"/>
    <p:sldId id="283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en-GB"/>
    </a:defPPr>
    <a:lvl1pPr marL="0" lvl="0" indent="0" algn="l" defTabSz="44958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2400" b="0" i="0" u="none" kern="1200" baseline="0">
        <a:solidFill>
          <a:schemeClr val="bg1"/>
        </a:solidFill>
        <a:latin typeface="Verdana" pitchFamily="32" charset="0"/>
        <a:ea typeface="Droid Sans Fallback" charset="0"/>
      </a:defRPr>
    </a:lvl1pPr>
    <a:lvl2pPr marL="742950" lvl="1" indent="-285750" algn="l" defTabSz="44958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2400" b="0" i="0" u="none" kern="1200" baseline="0">
        <a:solidFill>
          <a:srgbClr val="000000"/>
        </a:solidFill>
        <a:latin typeface="Verdana" pitchFamily="32" charset="0"/>
        <a:ea typeface="Droid Sans Fallback" charset="0"/>
      </a:defRPr>
    </a:lvl2pPr>
    <a:lvl3pPr marL="1143000" lvl="2" indent="-228600" algn="l" defTabSz="44958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2400" b="0" i="0" u="none" kern="1200" baseline="0">
        <a:solidFill>
          <a:srgbClr val="000000"/>
        </a:solidFill>
        <a:latin typeface="Verdana" pitchFamily="32" charset="0"/>
        <a:ea typeface="Droid Sans Fallback" charset="0"/>
      </a:defRPr>
    </a:lvl3pPr>
    <a:lvl4pPr marL="1600200" lvl="3" indent="-228600" algn="l" defTabSz="44958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2400" b="0" i="0" u="none" kern="1200" baseline="0">
        <a:solidFill>
          <a:srgbClr val="000000"/>
        </a:solidFill>
        <a:latin typeface="Verdana" pitchFamily="32" charset="0"/>
        <a:ea typeface="Droid Sans Fallback" charset="0"/>
      </a:defRPr>
    </a:lvl4pPr>
    <a:lvl5pPr marL="2057400" lvl="4" indent="-228600" algn="l" defTabSz="44958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2400" b="0" i="0" u="none" kern="1200" baseline="0">
        <a:solidFill>
          <a:srgbClr val="000000"/>
        </a:solidFill>
        <a:latin typeface="Verdana" pitchFamily="32" charset="0"/>
        <a:ea typeface="Droid Sans Fallback" charset="0"/>
      </a:defRPr>
    </a:lvl5pPr>
    <a:lvl6pPr marL="2286000" lvl="5" indent="-228600" algn="l" defTabSz="44958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2400" b="0" i="0" u="none" kern="1200" baseline="0">
        <a:solidFill>
          <a:srgbClr val="000000"/>
        </a:solidFill>
        <a:latin typeface="Verdana" pitchFamily="32" charset="0"/>
        <a:ea typeface="Droid Sans Fallback" charset="0"/>
      </a:defRPr>
    </a:lvl6pPr>
    <a:lvl7pPr marL="2743200" lvl="6" indent="-228600" algn="l" defTabSz="44958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2400" b="0" i="0" u="none" kern="1200" baseline="0">
        <a:solidFill>
          <a:srgbClr val="000000"/>
        </a:solidFill>
        <a:latin typeface="Verdana" pitchFamily="32" charset="0"/>
        <a:ea typeface="Droid Sans Fallback" charset="0"/>
      </a:defRPr>
    </a:lvl7pPr>
    <a:lvl8pPr marL="3200400" lvl="7" indent="-228600" algn="l" defTabSz="44958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2400" b="0" i="0" u="none" kern="1200" baseline="0">
        <a:solidFill>
          <a:srgbClr val="000000"/>
        </a:solidFill>
        <a:latin typeface="Verdana" pitchFamily="32" charset="0"/>
        <a:ea typeface="Droid Sans Fallback" charset="0"/>
      </a:defRPr>
    </a:lvl8pPr>
    <a:lvl9pPr marL="3657600" lvl="8" indent="-228600" algn="l" defTabSz="44958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2400" b="0" i="0" u="none" kern="1200" baseline="0">
        <a:solidFill>
          <a:srgbClr val="000000"/>
        </a:solidFill>
        <a:latin typeface="Verdana" pitchFamily="32" charset="0"/>
        <a:ea typeface="Droid Sans Fallback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780" y="-84"/>
      </p:cViewPr>
      <p:guideLst>
        <p:guide orient="horz" pos="2540"/>
        <p:guide pos="261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gridSpacing cx="45006" cy="45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7" name="Rounded Rectangle 409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</a:ln>
        </p:spPr>
        <p:txBody>
          <a:bodyPr/>
          <a:p>
            <a:endParaRPr lang="hr-HR" altLang="en-US"/>
          </a:p>
        </p:txBody>
      </p:sp>
      <p:sp>
        <p:nvSpPr>
          <p:cNvPr id="4098" name="Rounded Rectangle 409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hr-HR" altLang="en-US"/>
          </a:p>
        </p:txBody>
      </p:sp>
      <p:sp>
        <p:nvSpPr>
          <p:cNvPr id="4099" name="Rounded Rectangle 4098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hr-HR" altLang="en-US"/>
          </a:p>
        </p:txBody>
      </p:sp>
      <p:sp>
        <p:nvSpPr>
          <p:cNvPr id="4100" name="TextBox 4099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hr-HR" altLang="en-US"/>
          </a:p>
        </p:txBody>
      </p:sp>
      <p:sp>
        <p:nvSpPr>
          <p:cNvPr id="4101" name="TextBox 4100"/>
          <p:cNvSpPr txBox="1"/>
          <p:nvPr/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hr-HR" altLang="en-US"/>
          </a:p>
        </p:txBody>
      </p:sp>
      <p:sp>
        <p:nvSpPr>
          <p:cNvPr id="4102" name="Slide Image Placeholder 4101"/>
          <p:cNvSpPr>
            <a:spLocks noGrp="1"/>
          </p:cNvSpPr>
          <p:nvPr>
            <p:ph type="sldImg"/>
          </p:nvPr>
        </p:nvSpPr>
        <p:spPr>
          <a:xfrm>
            <a:off x="1143794" y="685800"/>
            <a:ext cx="4565651" cy="3424238"/>
          </a:xfrm>
          <a:prstGeom prst="rect">
            <a:avLst/>
          </a:prstGeom>
          <a:noFill/>
          <a:ln w="9360" cap="sq" cmpd="sng">
            <a:solidFill>
              <a:srgbClr val="000000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000" tIns="46800" rIns="90000" bIns="46800" anchor="ctr"/>
          <a:p>
            <a:pPr lvl="0"/>
          </a:p>
        </p:txBody>
      </p:sp>
      <p:sp>
        <p:nvSpPr>
          <p:cNvPr id="4103" name="Text Placeholder 410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0000" tIns="46800" rIns="90000" bIns="46800" anchor="t"/>
          <a:p>
            <a:pPr lvl="0"/>
          </a:p>
        </p:txBody>
      </p:sp>
      <p:sp>
        <p:nvSpPr>
          <p:cNvPr id="4104" name="TextBox 4103"/>
          <p:cNvSpPr txBox="1"/>
          <p:nvPr/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hr-HR" altLang="en-US"/>
          </a:p>
        </p:txBody>
      </p:sp>
      <p:sp>
        <p:nvSpPr>
          <p:cNvPr id="4105" name="Slide Number Placeholder 4104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0000" tIns="46800" rIns="90000" bIns="46800" anchor="b"/>
          <a:p>
            <a:pPr lvl="0" algn="r" defTabSz="0" eaLnBrk="1" hangingPunct="1">
              <a:lnSpc>
                <a:spcPct val="100000"/>
              </a:lnSpc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en-US" altLang="x-none" sz="1200" dirty="0" err="1">
                <a:latin typeface="Times New Roman" pitchFamily="16" charset="0"/>
                <a:ea typeface="DejaVu Sans" charset="0"/>
              </a:rPr>
            </a:fld>
            <a:endParaRPr lang="en-US" altLang="x-none" sz="1200" dirty="0" err="1">
              <a:latin typeface="Times New Roman" pitchFamily="16" charset="0"/>
              <a:ea typeface="DejaVu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lvl="0" indent="0" algn="l" defTabSz="44958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200" b="0" i="0" u="none" kern="1200" baseline="0">
        <a:solidFill>
          <a:srgbClr val="000000"/>
        </a:solidFill>
        <a:latin typeface="+mn-lt"/>
        <a:ea typeface="+mn-ea"/>
        <a:cs typeface="+mn-cs"/>
      </a:defRPr>
    </a:lvl1pPr>
    <a:lvl2pPr marL="742950" lvl="1" indent="-285750" algn="l" defTabSz="44958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200" b="0" i="0" u="none" kern="1200" baseline="0">
        <a:solidFill>
          <a:srgbClr val="000000"/>
        </a:solidFill>
        <a:latin typeface="+mn-lt"/>
        <a:ea typeface="+mn-ea"/>
        <a:cs typeface="+mn-cs"/>
      </a:defRPr>
    </a:lvl2pPr>
    <a:lvl3pPr marL="1143000" lvl="2" indent="-228600" algn="l" defTabSz="44958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200" b="0" i="0" u="none" kern="1200" baseline="0">
        <a:solidFill>
          <a:srgbClr val="000000"/>
        </a:solidFill>
        <a:latin typeface="+mn-lt"/>
        <a:ea typeface="+mn-ea"/>
        <a:cs typeface="+mn-cs"/>
      </a:defRPr>
    </a:lvl3pPr>
    <a:lvl4pPr marL="1600200" lvl="3" indent="-228600" algn="l" defTabSz="44958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200" b="0" i="0" u="none" kern="1200" baseline="0">
        <a:solidFill>
          <a:srgbClr val="000000"/>
        </a:solidFill>
        <a:latin typeface="+mn-lt"/>
        <a:ea typeface="+mn-ea"/>
        <a:cs typeface="+mn-cs"/>
      </a:defRPr>
    </a:lvl4pPr>
    <a:lvl5pPr marL="2057400" lvl="4" indent="-228600" algn="l" defTabSz="44958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200" b="0" i="0" u="none" kern="1200" baseline="0">
        <a:solidFill>
          <a:srgbClr val="000000"/>
        </a:solidFill>
        <a:latin typeface="+mn-lt"/>
        <a:ea typeface="+mn-ea"/>
        <a:cs typeface="+mn-cs"/>
      </a:defRPr>
    </a:lvl5pPr>
    <a:lvl6pPr marL="2286000" lvl="5" indent="-228600" algn="l" defTabSz="44958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200" b="0" i="0" u="none" kern="1200" baseline="0">
        <a:solidFill>
          <a:srgbClr val="000000"/>
        </a:solidFill>
        <a:latin typeface="+mn-lt"/>
        <a:ea typeface="+mn-ea"/>
        <a:cs typeface="+mn-cs"/>
      </a:defRPr>
    </a:lvl6pPr>
    <a:lvl7pPr marL="2743200" lvl="6" indent="-228600" algn="l" defTabSz="44958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200" b="0" i="0" u="none" kern="1200" baseline="0">
        <a:solidFill>
          <a:srgbClr val="000000"/>
        </a:solidFill>
        <a:latin typeface="+mn-lt"/>
        <a:ea typeface="+mn-ea"/>
        <a:cs typeface="+mn-cs"/>
      </a:defRPr>
    </a:lvl7pPr>
    <a:lvl8pPr marL="3200400" lvl="7" indent="-228600" algn="l" defTabSz="44958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200" b="0" i="0" u="none" kern="1200" baseline="0">
        <a:solidFill>
          <a:srgbClr val="000000"/>
        </a:solidFill>
        <a:latin typeface="+mn-lt"/>
        <a:ea typeface="+mn-ea"/>
        <a:cs typeface="+mn-cs"/>
      </a:defRPr>
    </a:lvl8pPr>
    <a:lvl9pPr marL="3657600" lvl="8" indent="-228600" algn="l" defTabSz="44958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buNone/>
      <a:defRPr sz="1200" b="0" i="0" u="none" kern="1200" baseline="0">
        <a:solidFill>
          <a:srgbClr val="000000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09" name="Slide Image Placeholder 17408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hr-HR" altLang="en-US"/>
          </a:p>
        </p:txBody>
      </p:sp>
      <p:sp>
        <p:nvSpPr>
          <p:cNvPr id="17410" name="TextBox 17409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hr-HR" altLang="en-US"/>
          </a:p>
        </p:txBody>
      </p:sp>
      <p:sp>
        <p:nvSpPr>
          <p:cNvPr id="2" name="Slide Number Placeholder 1"/>
          <p:cNvSpPr/>
          <p:nvPr>
            <p:ph type="sldNum" idx="1"/>
          </p:nvPr>
        </p:nvSpPr>
        <p:spPr/>
        <p:txBody>
          <a:bodyPr/>
          <a:p>
            <a:pPr lvl="0" algn="r" defTabSz="0" eaLnBrk="1" hangingPunct="1">
              <a:lnSpc>
                <a:spcPct val="100000"/>
              </a:lnSpc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en-US" altLang="x-none" sz="1200" dirty="0" err="1">
                <a:latin typeface="Times New Roman" pitchFamily="16" charset="0"/>
                <a:ea typeface="DejaVu Sans" charset="0"/>
              </a:rPr>
            </a:fld>
            <a:endParaRPr lang="en-US" altLang="x-none" sz="1200" dirty="0" err="1">
              <a:latin typeface="Times New Roman" pitchFamily="16" charset="0"/>
              <a:ea typeface="DejaVu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09" name="Slide Image Placeholder 17408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hr-HR" altLang="en-US"/>
          </a:p>
        </p:txBody>
      </p:sp>
      <p:sp>
        <p:nvSpPr>
          <p:cNvPr id="17410" name="TextBox 17409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hr-HR" altLang="en-US"/>
          </a:p>
        </p:txBody>
      </p:sp>
      <p:sp>
        <p:nvSpPr>
          <p:cNvPr id="2" name="Slide Number Placeholder 1"/>
          <p:cNvSpPr/>
          <p:nvPr>
            <p:ph type="sldNum" idx="1"/>
          </p:nvPr>
        </p:nvSpPr>
        <p:spPr/>
        <p:txBody>
          <a:bodyPr/>
          <a:p>
            <a:pPr lvl="0" algn="r" defTabSz="0" eaLnBrk="1" hangingPunct="1">
              <a:lnSpc>
                <a:spcPct val="100000"/>
              </a:lnSpc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en-US" altLang="x-none" sz="1200" dirty="0" err="1">
                <a:latin typeface="Times New Roman" pitchFamily="16" charset="0"/>
                <a:ea typeface="DejaVu Sans" charset="0"/>
              </a:rPr>
            </a:fld>
            <a:endParaRPr lang="en-US" altLang="x-none" sz="1200" dirty="0" err="1">
              <a:latin typeface="Times New Roman" pitchFamily="16" charset="0"/>
              <a:ea typeface="DejaVu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09" name="Slide Image Placeholder 17408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hr-HR" altLang="en-US"/>
          </a:p>
        </p:txBody>
      </p:sp>
      <p:sp>
        <p:nvSpPr>
          <p:cNvPr id="17410" name="TextBox 17409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hr-HR" altLang="en-US"/>
          </a:p>
        </p:txBody>
      </p:sp>
      <p:sp>
        <p:nvSpPr>
          <p:cNvPr id="2" name="Slide Number Placeholder 1"/>
          <p:cNvSpPr/>
          <p:nvPr>
            <p:ph type="sldNum" idx="1"/>
          </p:nvPr>
        </p:nvSpPr>
        <p:spPr/>
        <p:txBody>
          <a:bodyPr/>
          <a:p>
            <a:pPr lvl="0" algn="r" defTabSz="0" eaLnBrk="1" hangingPunct="1">
              <a:lnSpc>
                <a:spcPct val="100000"/>
              </a:lnSpc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en-US" altLang="x-none" sz="1200" dirty="0" err="1">
                <a:latin typeface="Times New Roman" pitchFamily="16" charset="0"/>
                <a:ea typeface="DejaVu Sans" charset="0"/>
              </a:rPr>
            </a:fld>
            <a:endParaRPr lang="en-US" altLang="x-none" sz="1200" dirty="0" err="1">
              <a:latin typeface="Times New Roman" pitchFamily="16" charset="0"/>
              <a:ea typeface="DejaVu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09" name="Slide Image Placeholder 17408"/>
          <p:cNvSpPr txBox="1"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hr-HR" altLang="en-US"/>
          </a:p>
        </p:txBody>
      </p:sp>
      <p:sp>
        <p:nvSpPr>
          <p:cNvPr id="17410" name="TextBox 17409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hr-HR" altLang="en-US"/>
          </a:p>
        </p:txBody>
      </p:sp>
      <p:sp>
        <p:nvSpPr>
          <p:cNvPr id="2" name="Slide Number Placeholder 1"/>
          <p:cNvSpPr/>
          <p:nvPr>
            <p:ph type="sldNum" idx="1"/>
          </p:nvPr>
        </p:nvSpPr>
        <p:spPr/>
        <p:txBody>
          <a:bodyPr/>
          <a:p>
            <a:pPr lvl="0" algn="r" defTabSz="0" eaLnBrk="1" hangingPunct="1">
              <a:lnSpc>
                <a:spcPct val="100000"/>
              </a:lnSpc>
              <a:buSzPct val="100000"/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</a:tabLst>
            </a:pPr>
            <a:fld id="{9A0DB2DC-4C9A-4742-B13C-FB6460FD3503}" type="slidenum">
              <a:rPr lang="en-US" altLang="x-none" sz="1200" dirty="0" err="1">
                <a:latin typeface="Times New Roman" pitchFamily="16" charset="0"/>
                <a:ea typeface="DejaVu Sans" charset="0"/>
              </a:rPr>
            </a:fld>
            <a:endParaRPr lang="en-US" altLang="x-none" sz="1200" dirty="0" err="1">
              <a:latin typeface="Times New Roman" pitchFamily="16" charset="0"/>
              <a:ea typeface="DejaVu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2" y="1122365"/>
            <a:ext cx="6858010" cy="2387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2" y="3602043"/>
            <a:ext cx="6858010" cy="165576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eaLnBrk="1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hr-HR" altLang="x-none" dirty="0" err="1"/>
            </a:fld>
            <a:endParaRPr lang="hr-HR" altLang="x-none" dirty="0" err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eaLnBrk="1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hr-HR" altLang="x-none" dirty="0" err="1"/>
            </a:fld>
            <a:endParaRPr lang="hr-HR" altLang="x-none" dirty="0" err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9410" y="165114"/>
            <a:ext cx="2039403" cy="59230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202" y="165114"/>
            <a:ext cx="5999982" cy="59230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eaLnBrk="1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hr-HR" altLang="x-none" dirty="0" err="1"/>
            </a:fld>
            <a:endParaRPr lang="hr-HR" altLang="x-none" dirty="0" err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eaLnBrk="1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hr-HR" altLang="x-none" dirty="0" err="1"/>
            </a:fld>
            <a:endParaRPr lang="hr-HR" altLang="x-none" dirty="0" err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12" cy="285274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70"/>
            <a:ext cx="7886712" cy="150018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eaLnBrk="1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hr-HR" altLang="x-none" dirty="0" err="1"/>
            </a:fld>
            <a:endParaRPr lang="hr-HR" altLang="x-none" dirty="0" err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522" y="1904576"/>
            <a:ext cx="3971828" cy="41835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5465" y="1904576"/>
            <a:ext cx="3971828" cy="41835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eaLnBrk="1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hr-HR" altLang="x-none" dirty="0" err="1"/>
            </a:fld>
            <a:endParaRPr lang="hr-HR" altLang="x-none" dirty="0" err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5"/>
            <a:ext cx="7886712" cy="1325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6"/>
            <a:ext cx="3868346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9"/>
            <a:ext cx="3868346" cy="36845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6"/>
            <a:ext cx="388739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9"/>
            <a:ext cx="3887397" cy="36845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eaLnBrk="1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hr-HR" altLang="x-none" dirty="0" err="1"/>
            </a:fld>
            <a:endParaRPr lang="hr-HR" altLang="x-none" dirty="0" err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eaLnBrk="1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hr-HR" altLang="x-none" dirty="0" err="1"/>
            </a:fld>
            <a:endParaRPr lang="hr-HR" altLang="x-none" dirty="0" err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eaLnBrk="1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hr-HR" altLang="x-none" dirty="0" err="1"/>
            </a:fld>
            <a:endParaRPr lang="hr-HR" altLang="x-none" dirty="0" err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1"/>
            <a:ext cx="2949182" cy="160020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7" y="987426"/>
            <a:ext cx="4629157" cy="4873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2949182" cy="38115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5"/>
            </a:lvl2pPr>
            <a:lvl3pPr marL="914400" indent="0">
              <a:buNone/>
              <a:defRPr sz="1195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eaLnBrk="1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hr-HR" altLang="x-none" dirty="0" err="1"/>
            </a:fld>
            <a:endParaRPr lang="hr-HR" altLang="x-none" dirty="0" err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1"/>
            <a:ext cx="2949182" cy="160020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7" y="987426"/>
            <a:ext cx="4629157" cy="48736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2949182" cy="38115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5"/>
            </a:lvl2pPr>
            <a:lvl3pPr marL="914400" indent="0">
              <a:buNone/>
              <a:defRPr sz="1195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0" eaLnBrk="1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hr-HR" altLang="x-none" dirty="0" err="1"/>
            </a:fld>
            <a:endParaRPr lang="hr-HR" altLang="x-none" dirty="0" err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5" name="Group 1024"/>
          <p:cNvGrpSpPr/>
          <p:nvPr userDrawn="1"/>
        </p:nvGrpSpPr>
        <p:grpSpPr>
          <a:xfrm>
            <a:off x="0" y="0"/>
            <a:ext cx="9142574" cy="6859930"/>
            <a:chOff x="0" y="0"/>
            <a:chExt cx="6349" cy="3573"/>
          </a:xfrm>
        </p:grpSpPr>
        <p:sp>
          <p:nvSpPr>
            <p:cNvPr id="1026" name="Rectangle 1025"/>
            <p:cNvSpPr/>
            <p:nvPr/>
          </p:nvSpPr>
          <p:spPr>
            <a:xfrm>
              <a:off x="0" y="0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27" name="Rectangle 1026"/>
            <p:cNvSpPr/>
            <p:nvPr/>
          </p:nvSpPr>
          <p:spPr>
            <a:xfrm>
              <a:off x="106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28" name="Rectangle 1027"/>
            <p:cNvSpPr/>
            <p:nvPr/>
          </p:nvSpPr>
          <p:spPr>
            <a:xfrm>
              <a:off x="212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29" name="Rectangle 1028"/>
            <p:cNvSpPr/>
            <p:nvPr/>
          </p:nvSpPr>
          <p:spPr>
            <a:xfrm>
              <a:off x="317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30" name="Rectangle 1029"/>
            <p:cNvSpPr/>
            <p:nvPr/>
          </p:nvSpPr>
          <p:spPr>
            <a:xfrm>
              <a:off x="423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31" name="Rectangle 1030"/>
            <p:cNvSpPr/>
            <p:nvPr/>
          </p:nvSpPr>
          <p:spPr>
            <a:xfrm>
              <a:off x="529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32" name="Rectangle 1031"/>
            <p:cNvSpPr/>
            <p:nvPr/>
          </p:nvSpPr>
          <p:spPr>
            <a:xfrm>
              <a:off x="635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33" name="Rectangle 1032"/>
            <p:cNvSpPr/>
            <p:nvPr/>
          </p:nvSpPr>
          <p:spPr>
            <a:xfrm>
              <a:off x="741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34" name="Rectangle 1033"/>
            <p:cNvSpPr/>
            <p:nvPr/>
          </p:nvSpPr>
          <p:spPr>
            <a:xfrm>
              <a:off x="847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35" name="Rectangle 1034"/>
            <p:cNvSpPr/>
            <p:nvPr/>
          </p:nvSpPr>
          <p:spPr>
            <a:xfrm>
              <a:off x="952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36" name="Rectangle 1035"/>
            <p:cNvSpPr/>
            <p:nvPr/>
          </p:nvSpPr>
          <p:spPr>
            <a:xfrm>
              <a:off x="1058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37" name="Rectangle 1036"/>
            <p:cNvSpPr/>
            <p:nvPr/>
          </p:nvSpPr>
          <p:spPr>
            <a:xfrm>
              <a:off x="1164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38" name="Rectangle 1037"/>
            <p:cNvSpPr/>
            <p:nvPr/>
          </p:nvSpPr>
          <p:spPr>
            <a:xfrm>
              <a:off x="1270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39" name="Rectangle 1038"/>
            <p:cNvSpPr/>
            <p:nvPr/>
          </p:nvSpPr>
          <p:spPr>
            <a:xfrm>
              <a:off x="1376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40" name="Rectangle 1039"/>
            <p:cNvSpPr/>
            <p:nvPr/>
          </p:nvSpPr>
          <p:spPr>
            <a:xfrm>
              <a:off x="1482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41" name="Rectangle 1040"/>
            <p:cNvSpPr/>
            <p:nvPr/>
          </p:nvSpPr>
          <p:spPr>
            <a:xfrm>
              <a:off x="1587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42" name="Rectangle 1041"/>
            <p:cNvSpPr/>
            <p:nvPr/>
          </p:nvSpPr>
          <p:spPr>
            <a:xfrm>
              <a:off x="1693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43" name="Rectangle 1042"/>
            <p:cNvSpPr/>
            <p:nvPr/>
          </p:nvSpPr>
          <p:spPr>
            <a:xfrm>
              <a:off x="1799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44" name="Rectangle 1043"/>
            <p:cNvSpPr/>
            <p:nvPr/>
          </p:nvSpPr>
          <p:spPr>
            <a:xfrm>
              <a:off x="1905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45" name="Rectangle 1044"/>
            <p:cNvSpPr/>
            <p:nvPr/>
          </p:nvSpPr>
          <p:spPr>
            <a:xfrm>
              <a:off x="2011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46" name="Rectangle 1045"/>
            <p:cNvSpPr/>
            <p:nvPr/>
          </p:nvSpPr>
          <p:spPr>
            <a:xfrm>
              <a:off x="2117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47" name="Rectangle 1046"/>
            <p:cNvSpPr/>
            <p:nvPr/>
          </p:nvSpPr>
          <p:spPr>
            <a:xfrm>
              <a:off x="2222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48" name="Rectangle 1047"/>
            <p:cNvSpPr/>
            <p:nvPr/>
          </p:nvSpPr>
          <p:spPr>
            <a:xfrm>
              <a:off x="2328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49" name="Rectangle 1048"/>
            <p:cNvSpPr/>
            <p:nvPr/>
          </p:nvSpPr>
          <p:spPr>
            <a:xfrm>
              <a:off x="2434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50" name="Rectangle 1049"/>
            <p:cNvSpPr/>
            <p:nvPr/>
          </p:nvSpPr>
          <p:spPr>
            <a:xfrm>
              <a:off x="2540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51" name="Rectangle 1050"/>
            <p:cNvSpPr/>
            <p:nvPr/>
          </p:nvSpPr>
          <p:spPr>
            <a:xfrm>
              <a:off x="2646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52" name="Rectangle 1051"/>
            <p:cNvSpPr/>
            <p:nvPr/>
          </p:nvSpPr>
          <p:spPr>
            <a:xfrm>
              <a:off x="2752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53" name="Rectangle 1052"/>
            <p:cNvSpPr/>
            <p:nvPr/>
          </p:nvSpPr>
          <p:spPr>
            <a:xfrm>
              <a:off x="2857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54" name="Rectangle 1053"/>
            <p:cNvSpPr/>
            <p:nvPr/>
          </p:nvSpPr>
          <p:spPr>
            <a:xfrm>
              <a:off x="2963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55" name="Rectangle 1054"/>
            <p:cNvSpPr/>
            <p:nvPr/>
          </p:nvSpPr>
          <p:spPr>
            <a:xfrm>
              <a:off x="3069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56" name="Rectangle 1055"/>
            <p:cNvSpPr/>
            <p:nvPr/>
          </p:nvSpPr>
          <p:spPr>
            <a:xfrm>
              <a:off x="3175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57" name="Rectangle 1056"/>
            <p:cNvSpPr/>
            <p:nvPr/>
          </p:nvSpPr>
          <p:spPr>
            <a:xfrm>
              <a:off x="3280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58" name="Rectangle 1057"/>
            <p:cNvSpPr/>
            <p:nvPr/>
          </p:nvSpPr>
          <p:spPr>
            <a:xfrm>
              <a:off x="3387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59" name="Rectangle 1058"/>
            <p:cNvSpPr/>
            <p:nvPr/>
          </p:nvSpPr>
          <p:spPr>
            <a:xfrm>
              <a:off x="3492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60" name="Rectangle 1059"/>
            <p:cNvSpPr/>
            <p:nvPr/>
          </p:nvSpPr>
          <p:spPr>
            <a:xfrm>
              <a:off x="3598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61" name="Rectangle 1060"/>
            <p:cNvSpPr/>
            <p:nvPr/>
          </p:nvSpPr>
          <p:spPr>
            <a:xfrm>
              <a:off x="3704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62" name="Rectangle 1061"/>
            <p:cNvSpPr/>
            <p:nvPr/>
          </p:nvSpPr>
          <p:spPr>
            <a:xfrm>
              <a:off x="3810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63" name="Rectangle 1062"/>
            <p:cNvSpPr/>
            <p:nvPr/>
          </p:nvSpPr>
          <p:spPr>
            <a:xfrm>
              <a:off x="3915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64" name="Rectangle 1063"/>
            <p:cNvSpPr/>
            <p:nvPr/>
          </p:nvSpPr>
          <p:spPr>
            <a:xfrm>
              <a:off x="4022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65" name="Rectangle 1064"/>
            <p:cNvSpPr/>
            <p:nvPr/>
          </p:nvSpPr>
          <p:spPr>
            <a:xfrm>
              <a:off x="4127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66" name="Rectangle 1065"/>
            <p:cNvSpPr/>
            <p:nvPr/>
          </p:nvSpPr>
          <p:spPr>
            <a:xfrm>
              <a:off x="4233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67" name="Rectangle 1066"/>
            <p:cNvSpPr/>
            <p:nvPr/>
          </p:nvSpPr>
          <p:spPr>
            <a:xfrm>
              <a:off x="4339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68" name="Rectangle 1067"/>
            <p:cNvSpPr/>
            <p:nvPr/>
          </p:nvSpPr>
          <p:spPr>
            <a:xfrm>
              <a:off x="4445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69" name="Rectangle 1068"/>
            <p:cNvSpPr/>
            <p:nvPr/>
          </p:nvSpPr>
          <p:spPr>
            <a:xfrm>
              <a:off x="4550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70" name="Rectangle 1069"/>
            <p:cNvSpPr/>
            <p:nvPr/>
          </p:nvSpPr>
          <p:spPr>
            <a:xfrm>
              <a:off x="4657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71" name="Rectangle 1070"/>
            <p:cNvSpPr/>
            <p:nvPr/>
          </p:nvSpPr>
          <p:spPr>
            <a:xfrm>
              <a:off x="4762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72" name="Rectangle 1071"/>
            <p:cNvSpPr/>
            <p:nvPr/>
          </p:nvSpPr>
          <p:spPr>
            <a:xfrm>
              <a:off x="4868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73" name="Rectangle 1072"/>
            <p:cNvSpPr/>
            <p:nvPr/>
          </p:nvSpPr>
          <p:spPr>
            <a:xfrm>
              <a:off x="4974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74" name="Rectangle 1073"/>
            <p:cNvSpPr/>
            <p:nvPr/>
          </p:nvSpPr>
          <p:spPr>
            <a:xfrm>
              <a:off x="5080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75" name="Rectangle 1074"/>
            <p:cNvSpPr/>
            <p:nvPr/>
          </p:nvSpPr>
          <p:spPr>
            <a:xfrm>
              <a:off x="5185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76" name="Rectangle 1075"/>
            <p:cNvSpPr/>
            <p:nvPr/>
          </p:nvSpPr>
          <p:spPr>
            <a:xfrm>
              <a:off x="5291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77" name="Rectangle 1076"/>
            <p:cNvSpPr/>
            <p:nvPr/>
          </p:nvSpPr>
          <p:spPr>
            <a:xfrm>
              <a:off x="5397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78" name="Rectangle 1077"/>
            <p:cNvSpPr/>
            <p:nvPr/>
          </p:nvSpPr>
          <p:spPr>
            <a:xfrm>
              <a:off x="5503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79" name="Rectangle 1078"/>
            <p:cNvSpPr/>
            <p:nvPr/>
          </p:nvSpPr>
          <p:spPr>
            <a:xfrm>
              <a:off x="5609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80" name="Rectangle 1079"/>
            <p:cNvSpPr/>
            <p:nvPr/>
          </p:nvSpPr>
          <p:spPr>
            <a:xfrm>
              <a:off x="5715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81" name="Rectangle 1080"/>
            <p:cNvSpPr/>
            <p:nvPr/>
          </p:nvSpPr>
          <p:spPr>
            <a:xfrm>
              <a:off x="5820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82" name="Rectangle 1081"/>
            <p:cNvSpPr/>
            <p:nvPr/>
          </p:nvSpPr>
          <p:spPr>
            <a:xfrm>
              <a:off x="5926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83" name="Rectangle 1082"/>
            <p:cNvSpPr/>
            <p:nvPr/>
          </p:nvSpPr>
          <p:spPr>
            <a:xfrm>
              <a:off x="6032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84" name="Rectangle 1083"/>
            <p:cNvSpPr/>
            <p:nvPr/>
          </p:nvSpPr>
          <p:spPr>
            <a:xfrm>
              <a:off x="6138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85" name="Rectangle 1084"/>
            <p:cNvSpPr/>
            <p:nvPr/>
          </p:nvSpPr>
          <p:spPr>
            <a:xfrm>
              <a:off x="6244" y="5"/>
              <a:ext cx="50" cy="356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86" name="Rectangle 1085"/>
            <p:cNvSpPr/>
            <p:nvPr/>
          </p:nvSpPr>
          <p:spPr>
            <a:xfrm>
              <a:off x="475" y="0"/>
              <a:ext cx="5874" cy="356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  <p:sp>
          <p:nvSpPr>
            <p:cNvPr id="1087" name="Rectangle 1086"/>
            <p:cNvSpPr/>
            <p:nvPr/>
          </p:nvSpPr>
          <p:spPr>
            <a:xfrm>
              <a:off x="0" y="894"/>
              <a:ext cx="4823" cy="36"/>
            </a:xfrm>
            <a:prstGeom prst="rect">
              <a:avLst/>
            </a:prstGeom>
            <a:solidFill>
              <a:srgbClr val="336699">
                <a:alpha val="50000"/>
              </a:srgbClr>
            </a:solidFill>
            <a:ln w="9525">
              <a:noFill/>
              <a:miter/>
            </a:ln>
          </p:spPr>
          <p:txBody>
            <a:bodyPr/>
            <a:p>
              <a:endParaRPr lang="hr-HR" altLang="en-US" sz="2175"/>
            </a:p>
          </p:txBody>
        </p:sp>
      </p:grpSp>
      <p:sp>
        <p:nvSpPr>
          <p:cNvPr id="1088" name="Title 1087"/>
          <p:cNvSpPr>
            <a:spLocks noGrp="1"/>
          </p:cNvSpPr>
          <p:nvPr>
            <p:ph type="title"/>
          </p:nvPr>
        </p:nvSpPr>
        <p:spPr>
          <a:xfrm>
            <a:off x="871202" y="165114"/>
            <a:ext cx="8157612" cy="142843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0000" tIns="46800" rIns="90000" bIns="46800" anchor="b"/>
          <a:p>
            <a:pPr lvl="0"/>
            <a:r>
              <a:rPr dirty="0"/>
              <a:t>Kliknite za uređivanje oblika naslova teksta</a:t>
            </a:r>
            <a:endParaRPr dirty="0"/>
          </a:p>
        </p:txBody>
      </p:sp>
      <p:sp>
        <p:nvSpPr>
          <p:cNvPr id="1089" name="Text Placeholder 1088"/>
          <p:cNvSpPr>
            <a:spLocks noGrp="1"/>
          </p:cNvSpPr>
          <p:nvPr>
            <p:ph type="body" idx="1"/>
          </p:nvPr>
        </p:nvSpPr>
        <p:spPr>
          <a:xfrm>
            <a:off x="911522" y="1904576"/>
            <a:ext cx="8105772" cy="41835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0000" tIns="46800" rIns="90000" bIns="46800" anchor="t"/>
          <a:p>
            <a:pPr lvl="0"/>
            <a:r>
              <a:rPr dirty="0"/>
              <a:t>Kliknite za uređivanje oblika teksta</a:t>
            </a:r>
            <a:endParaRPr dirty="0"/>
          </a:p>
          <a:p>
            <a:pPr lvl="1"/>
            <a:r>
              <a:rPr dirty="0"/>
              <a:t>Druga razina konture</a:t>
            </a:r>
            <a:endParaRPr dirty="0"/>
          </a:p>
          <a:p>
            <a:pPr lvl="2"/>
            <a:r>
              <a:rPr dirty="0"/>
              <a:t>Treća razina konture</a:t>
            </a:r>
            <a:endParaRPr dirty="0"/>
          </a:p>
          <a:p>
            <a:pPr lvl="3"/>
            <a:r>
              <a:rPr dirty="0"/>
              <a:t>Četvrta razina kontura</a:t>
            </a:r>
            <a:endParaRPr dirty="0"/>
          </a:p>
          <a:p>
            <a:pPr lvl="4"/>
            <a:r>
              <a:rPr dirty="0"/>
              <a:t>Peta razina kontura</a:t>
            </a:r>
            <a:endParaRPr dirty="0"/>
          </a:p>
          <a:p>
            <a:pPr lvl="4"/>
            <a:r>
              <a:rPr dirty="0"/>
              <a:t>Šesta razina kontura</a:t>
            </a:r>
            <a:endParaRPr dirty="0"/>
          </a:p>
          <a:p>
            <a:pPr lvl="4"/>
            <a:r>
              <a:rPr dirty="0"/>
              <a:t>Sedma razina konture</a:t>
            </a:r>
            <a:endParaRPr dirty="0"/>
          </a:p>
        </p:txBody>
      </p:sp>
      <p:sp>
        <p:nvSpPr>
          <p:cNvPr id="1090" name="TextBox 1089"/>
          <p:cNvSpPr txBox="1"/>
          <p:nvPr userDrawn="1"/>
        </p:nvSpPr>
        <p:spPr>
          <a:xfrm>
            <a:off x="1152002" y="6285869"/>
            <a:ext cx="1905123" cy="45694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hr-HR" altLang="en-US" sz="2175"/>
          </a:p>
        </p:txBody>
      </p:sp>
      <p:sp>
        <p:nvSpPr>
          <p:cNvPr id="1091" name="TextBox 1090"/>
          <p:cNvSpPr txBox="1"/>
          <p:nvPr userDrawn="1"/>
        </p:nvSpPr>
        <p:spPr>
          <a:xfrm>
            <a:off x="3589926" y="6285869"/>
            <a:ext cx="2895844" cy="45694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hr-HR" altLang="en-US" sz="2175"/>
          </a:p>
        </p:txBody>
      </p:sp>
      <p:sp>
        <p:nvSpPr>
          <p:cNvPr id="1092" name="Slide Number Placeholder 1091"/>
          <p:cNvSpPr>
            <a:spLocks noGrp="1"/>
          </p:cNvSpPr>
          <p:nvPr>
            <p:ph type="sldNum"/>
          </p:nvPr>
        </p:nvSpPr>
        <p:spPr>
          <a:xfrm>
            <a:off x="7018570" y="6285869"/>
            <a:ext cx="1900803" cy="451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0000" tIns="46800" rIns="90000" bIns="46800" anchor="b"/>
          <a:lstStyle>
            <a:lvl1pPr>
              <a:defRPr/>
            </a:lvl1pPr>
          </a:lstStyle>
          <a:p>
            <a:pPr lvl="0" defTabSz="0" eaLnBrk="1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hr-HR" altLang="x-none" dirty="0" err="1"/>
            </a:fld>
            <a:endParaRPr lang="hr-HR" altLang="x-none" dirty="0" err="1"/>
          </a:p>
        </p:txBody>
      </p:sp>
      <p:sp>
        <p:nvSpPr>
          <p:cNvPr id="1093" name="Rectangle 1092"/>
          <p:cNvSpPr/>
          <p:nvPr userDrawn="1"/>
        </p:nvSpPr>
        <p:spPr>
          <a:xfrm>
            <a:off x="0" y="1676104"/>
            <a:ext cx="6933611" cy="74877"/>
          </a:xfrm>
          <a:prstGeom prst="rect">
            <a:avLst/>
          </a:prstGeom>
          <a:solidFill>
            <a:srgbClr val="3399FF"/>
          </a:solidFill>
          <a:ln w="9525">
            <a:noFill/>
            <a:miter/>
          </a:ln>
        </p:spPr>
        <p:txBody>
          <a:bodyPr/>
          <a:p>
            <a:endParaRPr lang="hr-HR" altLang="en-US" sz="2175"/>
          </a:p>
        </p:txBody>
      </p:sp>
      <p:pic>
        <p:nvPicPr>
          <p:cNvPr id="1094" name="Picture 109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1216" y="0"/>
            <a:ext cx="667009" cy="685801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95" name="Picture 109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04522" y="6096947"/>
            <a:ext cx="2188803" cy="764134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" name="Picture 1" descr="messi_logom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482314" y="-54526"/>
            <a:ext cx="2699716" cy="8770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hf sldNum="0" hdr="0"/>
  <p:txStyles>
    <p:titleStyle>
      <a:lvl1pPr marL="0" lvl="0" indent="0" algn="l" defTabSz="54356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4355" b="0" i="0" u="none" kern="1200" baseline="0">
          <a:solidFill>
            <a:srgbClr val="003366"/>
          </a:solidFill>
          <a:latin typeface="+mj-lt"/>
          <a:ea typeface="+mj-ea"/>
          <a:cs typeface="+mj-cs"/>
        </a:defRPr>
      </a:lvl1pPr>
      <a:lvl2pPr marL="742950" lvl="1" indent="-285750" algn="l" defTabSz="44958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3600" b="0" i="0" u="none" kern="1200" baseline="0">
          <a:solidFill>
            <a:srgbClr val="003366"/>
          </a:solidFill>
          <a:latin typeface="Verdana" pitchFamily="32" charset="0"/>
          <a:ea typeface="Droid Sans Fallback" charset="0"/>
          <a:cs typeface="+mj-cs"/>
        </a:defRPr>
      </a:lvl2pPr>
      <a:lvl3pPr marL="1143000" lvl="2" indent="-228600" algn="l" defTabSz="44958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3600" b="0" i="0" u="none" kern="1200" baseline="0">
          <a:solidFill>
            <a:srgbClr val="003366"/>
          </a:solidFill>
          <a:latin typeface="Verdana" pitchFamily="32" charset="0"/>
          <a:ea typeface="Droid Sans Fallback" charset="0"/>
          <a:cs typeface="+mj-cs"/>
        </a:defRPr>
      </a:lvl3pPr>
      <a:lvl4pPr marL="1600200" lvl="3" indent="-228600" algn="l" defTabSz="44958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3600" b="0" i="0" u="none" kern="1200" baseline="0">
          <a:solidFill>
            <a:srgbClr val="003366"/>
          </a:solidFill>
          <a:latin typeface="Verdana" pitchFamily="32" charset="0"/>
          <a:ea typeface="Droid Sans Fallback" charset="0"/>
          <a:cs typeface="+mj-cs"/>
        </a:defRPr>
      </a:lvl4pPr>
      <a:lvl5pPr marL="2057400" lvl="4" indent="-228600" algn="l" defTabSz="44958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3600" b="0" i="0" u="none" kern="1200" baseline="0">
          <a:solidFill>
            <a:srgbClr val="003366"/>
          </a:solidFill>
          <a:latin typeface="Verdana" pitchFamily="32" charset="0"/>
          <a:ea typeface="Droid Sans Fallback" charset="0"/>
          <a:cs typeface="+mj-cs"/>
        </a:defRPr>
      </a:lvl5pPr>
    </p:titleStyle>
    <p:bodyStyle>
      <a:lvl1pPr marL="414655" lvl="0" indent="-414020" algn="l" defTabSz="543560" eaLnBrk="0" fontAlgn="base" latinLnBrk="0" hangingPunct="0">
        <a:lnSpc>
          <a:spcPct val="100000"/>
        </a:lnSpc>
        <a:spcBef>
          <a:spcPts val="80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3145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898525" lvl="1" indent="-344805" algn="l" defTabSz="543560" eaLnBrk="0" fontAlgn="base" latinLnBrk="0" hangingPunct="0">
        <a:lnSpc>
          <a:spcPct val="100000"/>
        </a:lnSpc>
        <a:spcBef>
          <a:spcPts val="69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78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382395" lvl="2" indent="-275590" algn="l" defTabSz="543560" eaLnBrk="0" fontAlgn="base" latinLnBrk="0" hangingPunct="0">
        <a:lnSpc>
          <a:spcPct val="100000"/>
        </a:lnSpc>
        <a:spcBef>
          <a:spcPts val="60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42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935480" lvl="3" indent="-275590" algn="l" defTabSz="543560" eaLnBrk="0" fontAlgn="base" latinLnBrk="0" hangingPunct="0">
        <a:lnSpc>
          <a:spcPct val="100000"/>
        </a:lnSpc>
        <a:spcBef>
          <a:spcPct val="10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55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487930" lvl="4" indent="-275590" algn="l" defTabSz="543560" eaLnBrk="0" fontAlgn="base" latinLnBrk="0" hangingPunct="0">
        <a:lnSpc>
          <a:spcPct val="100000"/>
        </a:lnSpc>
        <a:spcBef>
          <a:spcPct val="10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55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3041015" lvl="5" indent="-2147483640" algn="l" defTabSz="543560" eaLnBrk="0" fontAlgn="base" latinLnBrk="0" hangingPunct="0">
        <a:lnSpc>
          <a:spcPct val="100000"/>
        </a:lnSpc>
        <a:spcBef>
          <a:spcPct val="10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55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3594100" lvl="6" indent="-2147483640" algn="l" defTabSz="543560" eaLnBrk="0" fontAlgn="base" latinLnBrk="0" hangingPunct="0">
        <a:lnSpc>
          <a:spcPct val="100000"/>
        </a:lnSpc>
        <a:spcBef>
          <a:spcPct val="10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55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4147185" lvl="7" indent="-2147483640" algn="l" defTabSz="543560" eaLnBrk="0" fontAlgn="base" latinLnBrk="0" hangingPunct="0">
        <a:lnSpc>
          <a:spcPct val="100000"/>
        </a:lnSpc>
        <a:spcBef>
          <a:spcPct val="10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55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4700270" lvl="8" indent="-2147483640" algn="l" defTabSz="543560" eaLnBrk="0" fontAlgn="base" latinLnBrk="0" hangingPunct="0">
        <a:lnSpc>
          <a:spcPct val="100000"/>
        </a:lnSpc>
        <a:spcBef>
          <a:spcPct val="10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055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435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905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898525" lvl="1" indent="-344805" algn="l" defTabSz="5435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905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382395" lvl="2" indent="-275590" algn="l" defTabSz="5435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905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935480" lvl="3" indent="-275590" algn="l" defTabSz="5435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905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487930" lvl="4" indent="-275590" algn="l" defTabSz="5435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905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764790" lvl="5" indent="-275590" algn="l" defTabSz="5435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905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3317875" lvl="6" indent="-275590" algn="l" defTabSz="5435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905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870325" lvl="7" indent="-275590" algn="l" defTabSz="5435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905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4423410" lvl="8" indent="-275590" algn="l" defTabSz="54356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None/>
        <a:defRPr sz="2905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hyperlink" Target="http://faust.izor.hr/autodatapub/postaja_prikaz?p_pos_id=7&amp;jezik=eng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hyperlink" Target="http://faust.izor.hr/autodatapub/postaja_prikaz_dan?p_pos_id=6&amp;jezik=eng&amp;p_dan=30.06.201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1" name="TextBox 5120"/>
          <p:cNvSpPr txBox="1"/>
          <p:nvPr/>
        </p:nvSpPr>
        <p:spPr>
          <a:xfrm>
            <a:off x="746635" y="98427"/>
            <a:ext cx="6503050" cy="1465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82944" tIns="41472" rIns="82944" bIns="41472" anchor="b"/>
          <a:p>
            <a:pPr lvl="0" algn="l" defTabSz="0" eaLnBrk="1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r-HR" altLang="x-none" sz="3200" b="1" dirty="0" err="1">
                <a:solidFill>
                  <a:srgbClr val="003366"/>
                </a:solidFill>
                <a:latin typeface="Verdana" pitchFamily="32" charset="0"/>
                <a:ea typeface="Droid Sans Fallback" charset="0"/>
              </a:rPr>
              <a:t>Vizualization of real time data and modelling outputs</a:t>
            </a:r>
            <a:endParaRPr lang="hr-HR" altLang="x-none" sz="3200" b="1" dirty="0" err="1">
              <a:solidFill>
                <a:srgbClr val="003366"/>
              </a:solidFill>
              <a:latin typeface="Verdana" pitchFamily="32" charset="0"/>
              <a:ea typeface="Droid Sans Fallback" charset="0"/>
            </a:endParaRPr>
          </a:p>
        </p:txBody>
      </p:sp>
      <p:sp>
        <p:nvSpPr>
          <p:cNvPr id="5122" name="TextBox 5121"/>
          <p:cNvSpPr txBox="1"/>
          <p:nvPr/>
        </p:nvSpPr>
        <p:spPr>
          <a:xfrm>
            <a:off x="1151671" y="5949357"/>
            <a:ext cx="4495687" cy="6343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81637" tIns="42451" rIns="81637" bIns="42451" anchor="t">
            <a:spAutoFit/>
          </a:bodyPr>
          <a:p>
            <a:pPr lvl="0" algn="r" defTabSz="0" eaLnBrk="1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altLang="x-none" sz="1815" dirty="0" err="1">
                <a:solidFill>
                  <a:srgbClr val="000000"/>
                </a:solidFill>
                <a:latin typeface="Verdana" pitchFamily="32" charset="0"/>
                <a:ea typeface="Droid Sans Fallback" charset="0"/>
              </a:rPr>
              <a:t>Damir Ivanković</a:t>
            </a:r>
            <a:endParaRPr lang="en-GB" altLang="x-none" sz="1815" dirty="0" err="1">
              <a:solidFill>
                <a:srgbClr val="000000"/>
              </a:solidFill>
              <a:latin typeface="Verdana" pitchFamily="32" charset="0"/>
              <a:ea typeface="Droid Sans Fallback" charset="0"/>
            </a:endParaRPr>
          </a:p>
          <a:p>
            <a:pPr lvl="0" defTabSz="0" eaLnBrk="1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altLang="x-none" sz="1815" dirty="0" err="1">
              <a:solidFill>
                <a:srgbClr val="000000"/>
              </a:solidFill>
              <a:latin typeface="Verdana" pitchFamily="32" charset="0"/>
              <a:ea typeface="Droid Sans Fallback" charset="0"/>
            </a:endParaRPr>
          </a:p>
        </p:txBody>
      </p:sp>
      <p:sp>
        <p:nvSpPr>
          <p:cNvPr id="5123" name="TextBox 5122"/>
          <p:cNvSpPr txBox="1"/>
          <p:nvPr/>
        </p:nvSpPr>
        <p:spPr>
          <a:xfrm>
            <a:off x="839470" y="1855470"/>
            <a:ext cx="5370195" cy="38455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82944" tIns="41472" rIns="82944" bIns="41472" anchor="t"/>
          <a:p>
            <a:pPr lvl="0" defTabSz="0" eaLnBrk="1" hangingPunct="1">
              <a:spcBef>
                <a:spcPts val="800"/>
              </a:spcBef>
              <a:spcAft>
                <a:spcPct val="0"/>
              </a:spcAft>
              <a:buSzPct val="75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r-HR" altLang="x-none" sz="2800" dirty="0" err="1">
                <a:solidFill>
                  <a:srgbClr val="000000"/>
                </a:solidFill>
                <a:latin typeface="Verdana" pitchFamily="32" charset="0"/>
                <a:ea typeface="Droid Sans Fallback" charset="0"/>
              </a:rPr>
              <a:t>Relational</a:t>
            </a:r>
            <a:r>
              <a:rPr lang="hr-HR" altLang="x-none" sz="2800" b="1" dirty="0" err="1">
                <a:solidFill>
                  <a:srgbClr val="000000"/>
                </a:solidFill>
                <a:latin typeface="Verdana" pitchFamily="32" charset="0"/>
                <a:ea typeface="Droid Sans Fallback" charset="0"/>
              </a:rPr>
              <a:t> database </a:t>
            </a:r>
            <a:r>
              <a:rPr lang="hr-HR" altLang="x-none" sz="2800" dirty="0" err="1">
                <a:solidFill>
                  <a:srgbClr val="000000"/>
                </a:solidFill>
                <a:latin typeface="Verdana" pitchFamily="32" charset="0"/>
                <a:ea typeface="Droid Sans Fallback" charset="0"/>
              </a:rPr>
              <a:t>and</a:t>
            </a:r>
            <a:r>
              <a:rPr lang="hr-HR" altLang="x-none" sz="2800" b="1" dirty="0" err="1">
                <a:solidFill>
                  <a:srgbClr val="000000"/>
                </a:solidFill>
                <a:latin typeface="Verdana" pitchFamily="32" charset="0"/>
                <a:ea typeface="Droid Sans Fallback" charset="0"/>
              </a:rPr>
              <a:t> web </a:t>
            </a:r>
            <a:r>
              <a:rPr lang="hr-HR" altLang="x-none" sz="2800" dirty="0" err="1">
                <a:solidFill>
                  <a:srgbClr val="000000"/>
                </a:solidFill>
                <a:latin typeface="Verdana" pitchFamily="32" charset="0"/>
                <a:ea typeface="Droid Sans Fallback" charset="0"/>
              </a:rPr>
              <a:t>interface: </a:t>
            </a:r>
            <a:endParaRPr lang="hr-HR" altLang="x-none" sz="2800" dirty="0" err="1">
              <a:solidFill>
                <a:srgbClr val="000000"/>
              </a:solidFill>
              <a:latin typeface="Verdana" pitchFamily="32" charset="0"/>
              <a:ea typeface="Droid Sans Fallback" charset="0"/>
            </a:endParaRPr>
          </a:p>
          <a:p>
            <a:pPr lvl="0" defTabSz="0" eaLnBrk="1" hangingPunct="1">
              <a:spcBef>
                <a:spcPts val="800"/>
              </a:spcBef>
              <a:spcAft>
                <a:spcPct val="0"/>
              </a:spcAft>
              <a:buSzPct val="75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r-HR" altLang="x-none" sz="2800" dirty="0" err="1">
                <a:solidFill>
                  <a:srgbClr val="000000"/>
                </a:solidFill>
                <a:latin typeface="Verdana" pitchFamily="32" charset="0"/>
                <a:ea typeface="Droid Sans Fallback" charset="0"/>
              </a:rPr>
              <a:t>Task 3: Database design and automated measurements insertion &amp; processing </a:t>
            </a:r>
            <a:endParaRPr lang="hr-HR" altLang="x-none" sz="2800" dirty="0" err="1">
              <a:solidFill>
                <a:srgbClr val="000000"/>
              </a:solidFill>
              <a:latin typeface="Verdana" pitchFamily="32" charset="0"/>
              <a:ea typeface="Droid Sans Fallback" charset="0"/>
            </a:endParaRPr>
          </a:p>
          <a:p>
            <a:pPr lvl="0" defTabSz="0" eaLnBrk="1" hangingPunct="1">
              <a:spcBef>
                <a:spcPts val="800"/>
              </a:spcBef>
              <a:spcAft>
                <a:spcPct val="0"/>
              </a:spcAft>
              <a:buSzPct val="75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r-HR" altLang="x-none" sz="2800" dirty="0" err="1">
                <a:solidFill>
                  <a:srgbClr val="000000"/>
                </a:solidFill>
                <a:latin typeface="Verdana" pitchFamily="32" charset="0"/>
                <a:ea typeface="Droid Sans Fallback" charset="0"/>
              </a:rPr>
              <a:t>Task 8: Create dynamic web content with meteotsunami hazard forecast</a:t>
            </a:r>
            <a:endParaRPr lang="hr-HR" altLang="x-none" sz="2800" dirty="0" err="1">
              <a:solidFill>
                <a:srgbClr val="000000"/>
              </a:solidFill>
              <a:latin typeface="Verdana" pitchFamily="32" charset="0"/>
              <a:ea typeface="Droid Sans Fallback" charset="0"/>
            </a:endParaRPr>
          </a:p>
        </p:txBody>
      </p:sp>
      <p:pic>
        <p:nvPicPr>
          <p:cNvPr id="15" name="Picture 14" descr="mo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6970" y="4239260"/>
            <a:ext cx="2924175" cy="26339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2" name="TextShape 1"/>
          <p:cNvSpPr txBox="1"/>
          <p:nvPr/>
        </p:nvSpPr>
        <p:spPr>
          <a:xfrm>
            <a:off x="746760" y="102870"/>
            <a:ext cx="5979160" cy="1155700"/>
          </a:xfrm>
          <a:prstGeom prst="rect">
            <a:avLst/>
          </a:prstGeom>
          <a:noFill/>
          <a:ln>
            <a:noFill/>
          </a:ln>
        </p:spPr>
        <p:txBody>
          <a:bodyPr lIns="81637" tIns="42451" rIns="81637" bIns="42451" anchor="b"/>
          <a:p>
            <a:r>
              <a:rPr lang="hr-HR" sz="3300" b="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Verdana" pitchFamily="32" charset="0"/>
              </a:rPr>
              <a:t>Loading speed and animations</a:t>
            </a:r>
            <a:endParaRPr lang="hr-HR" sz="3300" b="0" strike="noStrike" spc="-1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Verdana" pitchFamily="32" charset="0"/>
            </a:endParaRPr>
          </a:p>
        </p:txBody>
      </p:sp>
      <p:pic>
        <p:nvPicPr>
          <p:cNvPr id="233" name="Picture 232"/>
          <p:cNvPicPr/>
          <p:nvPr/>
        </p:nvPicPr>
        <p:blipFill>
          <a:blip r:embed="rId1"/>
          <a:stretch>
            <a:fillRect/>
          </a:stretch>
        </p:blipFill>
        <p:spPr>
          <a:xfrm>
            <a:off x="-13335" y="1327150"/>
            <a:ext cx="9149715" cy="521144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" name="TextShape 1"/>
          <p:cNvSpPr txBox="1"/>
          <p:nvPr/>
        </p:nvSpPr>
        <p:spPr>
          <a:xfrm>
            <a:off x="836930" y="863600"/>
            <a:ext cx="3030220" cy="663575"/>
          </a:xfrm>
          <a:prstGeom prst="rect">
            <a:avLst/>
          </a:prstGeom>
          <a:noFill/>
          <a:ln>
            <a:noFill/>
          </a:ln>
        </p:spPr>
        <p:txBody>
          <a:bodyPr lIns="81637" tIns="42451" rIns="81637" bIns="42451" anchor="b"/>
          <a:p>
            <a:r>
              <a:rPr lang="hr-HR" sz="3300" b="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Verdana" pitchFamily="32" charset="0"/>
              </a:rPr>
              <a:t>Conclusion</a:t>
            </a:r>
            <a:endParaRPr lang="hr-HR" sz="3300" b="0" strike="noStrike" spc="-1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Verdana" pitchFamily="3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675" y="1719580"/>
            <a:ext cx="8031480" cy="46424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spcBef>
                <a:spcPts val="660"/>
              </a:spcBef>
            </a:pPr>
            <a:r>
              <a:rPr lang="hr-HR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+mn-ea"/>
              </a:rPr>
              <a:t>At this moment there are two types of visualizations used for presenting model results on the Internet: </a:t>
            </a:r>
            <a:endParaRPr lang="hr-H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2" charset="0"/>
            </a:endParaRPr>
          </a:p>
          <a:p>
            <a:pPr marL="215900" indent="-215900" algn="l">
              <a:spcBef>
                <a:spcPts val="660"/>
              </a:spcBef>
              <a:buClr>
                <a:srgbClr val="000000"/>
              </a:buClr>
              <a:buSzPct val="45000"/>
              <a:buFont typeface="Wingdings" panose="05000000000000000000" charset="2"/>
              <a:buChar char=""/>
            </a:pPr>
            <a:r>
              <a:rPr lang="hr-HR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+mn-ea"/>
              </a:rPr>
              <a:t>generated static images </a:t>
            </a:r>
            <a:endParaRPr lang="hr-H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2" charset="0"/>
            </a:endParaRPr>
          </a:p>
          <a:p>
            <a:pPr marL="215900" indent="-215900" algn="l">
              <a:spcBef>
                <a:spcPts val="660"/>
              </a:spcBef>
              <a:buClr>
                <a:srgbClr val="000000"/>
              </a:buClr>
              <a:buSzPct val="45000"/>
              <a:buFont typeface="Wingdings" panose="05000000000000000000" charset="2"/>
              <a:buChar char=""/>
            </a:pPr>
            <a:r>
              <a:rPr lang="hr-HR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+mn-ea"/>
              </a:rPr>
              <a:t>generated a georeferenced image used as an overlay with a zoom-able map</a:t>
            </a:r>
            <a:endParaRPr lang="hr-HR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sym typeface="+mn-ea"/>
            </a:endParaRPr>
          </a:p>
          <a:p>
            <a:pPr algn="l">
              <a:spcBef>
                <a:spcPts val="660"/>
              </a:spcBef>
              <a:buClr>
                <a:srgbClr val="000000"/>
              </a:buClr>
              <a:buSzPct val="45000"/>
              <a:buFont typeface="Wingdings" panose="05000000000000000000" charset="2"/>
            </a:pPr>
            <a:r>
              <a:rPr lang="x-none" altLang="hr-HR" sz="2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+mn-ea"/>
              </a:rPr>
              <a:t>T</a:t>
            </a:r>
            <a:r>
              <a:rPr lang="hr-HR" sz="2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+mn-ea"/>
              </a:rPr>
              <a:t>he third type of solution</a:t>
            </a:r>
            <a:r>
              <a:rPr lang="hr-HR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+mn-ea"/>
              </a:rPr>
              <a:t>: dynamically created scenes at client side using JavaScript.</a:t>
            </a:r>
            <a:endParaRPr lang="hr-HR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sym typeface="+mn-ea"/>
            </a:endParaRPr>
          </a:p>
          <a:p>
            <a:pPr marL="285750" indent="-285750" algn="l">
              <a:spcBef>
                <a:spcPts val="660"/>
              </a:spcBef>
              <a:buClr>
                <a:srgbClr val="000000"/>
              </a:buClr>
              <a:buSzPct val="45000"/>
              <a:buFont typeface="Arial" charset="0"/>
              <a:buChar char="•"/>
            </a:pPr>
            <a:r>
              <a:rPr lang="x-none" altLang="hr-HR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+mn-ea"/>
              </a:rPr>
              <a:t>C</a:t>
            </a:r>
            <a:r>
              <a:rPr lang="hr-HR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+mn-ea"/>
              </a:rPr>
              <a:t>an be combined with other layers</a:t>
            </a:r>
            <a:endParaRPr lang="hr-HR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sym typeface="+mn-ea"/>
            </a:endParaRPr>
          </a:p>
          <a:p>
            <a:pPr marL="285750" indent="-285750" algn="l">
              <a:spcBef>
                <a:spcPts val="660"/>
              </a:spcBef>
              <a:buClr>
                <a:srgbClr val="000000"/>
              </a:buClr>
              <a:buSzPct val="45000"/>
              <a:buFont typeface="Arial" charset="0"/>
              <a:buChar char="•"/>
            </a:pPr>
            <a:r>
              <a:rPr lang="x-none" altLang="hr-HR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+mn-ea"/>
              </a:rPr>
              <a:t>T</a:t>
            </a:r>
            <a:r>
              <a:rPr lang="hr-HR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+mn-ea"/>
              </a:rPr>
              <a:t>he map is interactive (user can get value for each point by clicking on the map). </a:t>
            </a:r>
            <a:endParaRPr lang="hr-HR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sym typeface="+mn-ea"/>
            </a:endParaRPr>
          </a:p>
          <a:p>
            <a:pPr marL="285750" indent="-285750" algn="l">
              <a:spcBef>
                <a:spcPts val="660"/>
              </a:spcBef>
              <a:buClr>
                <a:srgbClr val="000000"/>
              </a:buClr>
              <a:buSzPct val="45000"/>
              <a:buFont typeface="Arial" charset="0"/>
              <a:buChar char="•"/>
            </a:pPr>
            <a:r>
              <a:rPr lang="hr-HR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+mn-ea"/>
              </a:rPr>
              <a:t>Animations, in that case are easy to achieve, with no need for preprocessing data. </a:t>
            </a:r>
            <a:endParaRPr lang="hr-HR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sym typeface="+mn-ea"/>
            </a:endParaRPr>
          </a:p>
          <a:p>
            <a:pPr marL="285750" indent="-285750" algn="l">
              <a:spcBef>
                <a:spcPts val="660"/>
              </a:spcBef>
              <a:buClr>
                <a:srgbClr val="000000"/>
              </a:buClr>
              <a:buSzPct val="45000"/>
              <a:buFont typeface="Arial" charset="0"/>
              <a:buChar char="•"/>
            </a:pPr>
            <a:r>
              <a:rPr lang="x-none" altLang="hr-HR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+mn-ea"/>
              </a:rPr>
              <a:t>S</a:t>
            </a:r>
            <a:r>
              <a:rPr lang="hr-HR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+mn-ea"/>
              </a:rPr>
              <a:t>calar layer in the case of bigger zoom looks “pixelated”. </a:t>
            </a:r>
            <a:endParaRPr lang="hr-HR" altLang="en-US" sz="200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92" name="Rectangle 7191"/>
          <p:cNvSpPr/>
          <p:nvPr/>
        </p:nvSpPr>
        <p:spPr>
          <a:xfrm>
            <a:off x="81216" y="4041870"/>
            <a:ext cx="8928013" cy="1944003"/>
          </a:xfrm>
          <a:prstGeom prst="rect">
            <a:avLst/>
          </a:prstGeom>
          <a:solidFill>
            <a:schemeClr val="bg1"/>
          </a:solidFill>
          <a:ln w="9360" cap="sq" cmpd="sng">
            <a:solidFill>
              <a:srgbClr val="00CCFF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hr-HR" altLang="en-US" sz="2175"/>
          </a:p>
        </p:txBody>
      </p:sp>
      <p:sp>
        <p:nvSpPr>
          <p:cNvPr id="7183" name="Rectangle 7182"/>
          <p:cNvSpPr/>
          <p:nvPr/>
        </p:nvSpPr>
        <p:spPr>
          <a:xfrm>
            <a:off x="104256" y="1236170"/>
            <a:ext cx="4777927" cy="1780995"/>
          </a:xfrm>
          <a:prstGeom prst="rect">
            <a:avLst/>
          </a:prstGeom>
          <a:solidFill>
            <a:schemeClr val="bg1"/>
          </a:solidFill>
          <a:ln w="9360" cap="sq" cmpd="sng">
            <a:solidFill>
              <a:srgbClr val="00CCFF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hr-HR" altLang="en-US" sz="2175"/>
          </a:p>
        </p:txBody>
      </p:sp>
      <p:pic>
        <p:nvPicPr>
          <p:cNvPr id="7169" name="Picture 71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8082" y="1306442"/>
            <a:ext cx="1203842" cy="97459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0" name="Picture 71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16" y="1347338"/>
            <a:ext cx="1455554" cy="972865"/>
          </a:xfrm>
          <a:prstGeom prst="rect">
            <a:avLst/>
          </a:prstGeom>
          <a:noFill/>
          <a:ln w="9525">
            <a:noFill/>
            <a:miter/>
          </a:ln>
        </p:spPr>
      </p:pic>
      <p:grpSp>
        <p:nvGrpSpPr>
          <p:cNvPr id="7172" name="Group 7171"/>
          <p:cNvGrpSpPr/>
          <p:nvPr/>
        </p:nvGrpSpPr>
        <p:grpSpPr>
          <a:xfrm>
            <a:off x="1783787" y="3050969"/>
            <a:ext cx="3700093" cy="1130582"/>
            <a:chOff x="1238" y="1523"/>
            <a:chExt cx="2984" cy="785"/>
          </a:xfrm>
        </p:grpSpPr>
        <p:sp>
          <p:nvSpPr>
            <p:cNvPr id="7173" name="Freeform 7172"/>
            <p:cNvSpPr/>
            <p:nvPr/>
          </p:nvSpPr>
          <p:spPr>
            <a:xfrm>
              <a:off x="2575" y="1523"/>
              <a:ext cx="1647" cy="556"/>
            </a:xfrm>
            <a:custGeom>
              <a:avLst/>
              <a:gdLst>
                <a:gd name="txL" fmla="*/ 2972 w 21600"/>
                <a:gd name="txT" fmla="*/ 3259 h 21600"/>
                <a:gd name="txR" fmla="*/ 17084 w 21600"/>
                <a:gd name="txB" fmla="*/ 17350 h 21600"/>
              </a:gdLst>
              <a:ahLst/>
              <a:cxnLst>
                <a:cxn ang="0">
                  <a:pos x="5" y="338"/>
                </a:cxn>
                <a:cxn ang="0">
                  <a:pos x="749" y="675"/>
                </a:cxn>
                <a:cxn ang="0">
                  <a:pos x="1496" y="338"/>
                </a:cxn>
                <a:cxn ang="0">
                  <a:pos x="749" y="39"/>
                </a:cxn>
              </a:cxnLst>
              <a:rect l="txL" t="txT" r="txR" b="txB"/>
              <a:pathLst>
                <a:path w="21600" h="2160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CC00"/>
            </a:solidFill>
            <a:ln w="9360" cap="sq" cmpd="sng">
              <a:solidFill>
                <a:srgbClr val="000000">
                  <a:alpha val="100000"/>
                </a:srgbClr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933" dir="2699999" algn="ctr" rotWithShape="0">
                <a:srgbClr val="808080">
                  <a:alpha val="100000"/>
                </a:srgbClr>
              </a:outerShdw>
            </a:effectLst>
          </p:spPr>
          <p:txBody>
            <a:bodyPr wrap="square" lIns="81637" tIns="42451" rIns="81637" bIns="42451" anchor="t"/>
            <a:p>
              <a:pPr lvl="0" defTabSz="0" eaLnBrk="1" hangingPunct="1">
                <a:lnSpc>
                  <a:spcPct val="100000"/>
                </a:lnSpc>
                <a:buSzPct val="100000"/>
                <a:buNone/>
                <a:tabLst>
                  <a:tab pos="0" algn="l"/>
                  <a:tab pos="447675" algn="l"/>
                  <a:tab pos="897255" algn="l"/>
                  <a:tab pos="1346200" algn="l"/>
                  <a:tab pos="1795780" algn="l"/>
                  <a:tab pos="2244725" algn="l"/>
                  <a:tab pos="2694305" algn="l"/>
                  <a:tab pos="3143250" algn="l"/>
                  <a:tab pos="3592830" algn="l"/>
                  <a:tab pos="4041775" algn="l"/>
                  <a:tab pos="4491355" algn="l"/>
                  <a:tab pos="4940300" algn="l"/>
                  <a:tab pos="5389880" algn="l"/>
                  <a:tab pos="5838825" algn="l"/>
                  <a:tab pos="6288405" algn="l"/>
                  <a:tab pos="6737350" algn="l"/>
                  <a:tab pos="7186930" algn="l"/>
                  <a:tab pos="7635875" algn="l"/>
                  <a:tab pos="8085455" algn="l"/>
                  <a:tab pos="8534400" algn="l"/>
                  <a:tab pos="8983980" algn="l"/>
                </a:tabLst>
              </a:pPr>
              <a:r>
                <a:rPr lang="hr-HR" altLang="x-none" sz="2175" dirty="0" err="1">
                  <a:solidFill>
                    <a:srgbClr val="000000"/>
                  </a:solidFill>
                  <a:latin typeface="Comic Sans MS" pitchFamily="64" charset="0"/>
                  <a:ea typeface="Droid Sans Fallback" charset="0"/>
                </a:rPr>
                <a:t>Internet</a:t>
              </a:r>
              <a:endParaRPr lang="hr-HR" altLang="x-none" sz="2175" dirty="0" err="1">
                <a:solidFill>
                  <a:srgbClr val="000000"/>
                </a:solidFill>
                <a:latin typeface="Comic Sans MS" pitchFamily="64" charset="0"/>
                <a:ea typeface="Droid Sans Fallback" charset="0"/>
              </a:endParaRPr>
            </a:p>
          </p:txBody>
        </p:sp>
        <p:sp>
          <p:nvSpPr>
            <p:cNvPr id="7181" name="Straight Connector 7180"/>
            <p:cNvSpPr/>
            <p:nvPr/>
          </p:nvSpPr>
          <p:spPr>
            <a:xfrm flipH="1">
              <a:off x="1238" y="1916"/>
              <a:ext cx="1524" cy="392"/>
            </a:xfrm>
            <a:prstGeom prst="line">
              <a:avLst/>
            </a:prstGeom>
            <a:ln w="57240" cap="sq" cmpd="sng">
              <a:solidFill>
                <a:srgbClr val="FF0000">
                  <a:alpha val="100000"/>
                </a:srgbClr>
              </a:solidFill>
              <a:prstDash val="solid"/>
              <a:miter/>
              <a:headEnd type="none" w="med" len="med"/>
              <a:tailEnd type="triangle" w="med" len="med"/>
            </a:ln>
          </p:spPr>
          <p:txBody>
            <a:bodyPr/>
            <a:p>
              <a:endParaRPr lang="hr-HR" altLang="en-US" sz="2175"/>
            </a:p>
          </p:txBody>
        </p:sp>
      </p:grpSp>
      <p:sp>
        <p:nvSpPr>
          <p:cNvPr id="7182" name="Straight Connector 7181"/>
          <p:cNvSpPr/>
          <p:nvPr/>
        </p:nvSpPr>
        <p:spPr>
          <a:xfrm>
            <a:off x="2946244" y="1975755"/>
            <a:ext cx="970561" cy="27072"/>
          </a:xfrm>
          <a:prstGeom prst="line">
            <a:avLst/>
          </a:prstGeom>
          <a:ln w="76320" cap="sq" cmpd="sng">
            <a:solidFill>
              <a:srgbClr val="000000">
                <a:alpha val="100000"/>
              </a:srgbClr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p>
            <a:endParaRPr lang="hr-HR" altLang="en-US" sz="2175"/>
          </a:p>
        </p:txBody>
      </p:sp>
      <p:sp>
        <p:nvSpPr>
          <p:cNvPr id="7184" name="TextBox 7183"/>
          <p:cNvSpPr txBox="1"/>
          <p:nvPr/>
        </p:nvSpPr>
        <p:spPr>
          <a:xfrm>
            <a:off x="1435394" y="1265258"/>
            <a:ext cx="1441443" cy="3143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81637" tIns="42451" rIns="81637" bIns="42451" anchor="t">
            <a:spAutoFit/>
          </a:bodyPr>
          <a:p>
            <a:pPr lvl="0" algn="ctr" defTabSz="0" eaLnBrk="1" hangingPunct="1">
              <a:spcBef>
                <a:spcPts val="100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450" dirty="0" err="1">
                <a:solidFill>
                  <a:srgbClr val="000000"/>
                </a:solidFill>
                <a:latin typeface="Verdana" pitchFamily="32" charset="0"/>
                <a:ea typeface="Droid Sans Fallback" charset="0"/>
              </a:rPr>
              <a:t>sensors</a:t>
            </a:r>
            <a:endParaRPr lang="en-US" altLang="x-none" sz="1450" dirty="0" err="1">
              <a:solidFill>
                <a:srgbClr val="000000"/>
              </a:solidFill>
              <a:latin typeface="Verdana" pitchFamily="32" charset="0"/>
              <a:ea typeface="Droid Sans Fallback" charset="0"/>
            </a:endParaRPr>
          </a:p>
        </p:txBody>
      </p:sp>
      <p:sp>
        <p:nvSpPr>
          <p:cNvPr id="7185" name="TextBox 7184"/>
          <p:cNvSpPr txBox="1"/>
          <p:nvPr/>
        </p:nvSpPr>
        <p:spPr>
          <a:xfrm>
            <a:off x="3190757" y="2367435"/>
            <a:ext cx="1657442" cy="5429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81637" tIns="42451" rIns="81637" bIns="42451" anchor="t">
            <a:spAutoFit/>
          </a:bodyPr>
          <a:p>
            <a:pPr lvl="0" algn="ctr" defTabSz="0" eaLnBrk="1" hangingPunct="1">
              <a:spcBef>
                <a:spcPts val="100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r-HR" altLang="x-none" sz="1450" dirty="0" err="1">
                <a:solidFill>
                  <a:srgbClr val="000000"/>
                </a:solidFill>
                <a:latin typeface="Verdana" pitchFamily="32" charset="0"/>
                <a:ea typeface="Droid Sans Fallback" charset="0"/>
              </a:rPr>
              <a:t>Embedded computer</a:t>
            </a:r>
            <a:endParaRPr lang="hr-HR" altLang="x-none" sz="1450" dirty="0" err="1">
              <a:solidFill>
                <a:srgbClr val="000000"/>
              </a:solidFill>
              <a:latin typeface="Verdana" pitchFamily="32" charset="0"/>
              <a:ea typeface="Droid Sans Fallback" charset="0"/>
            </a:endParaRPr>
          </a:p>
        </p:txBody>
      </p:sp>
      <p:sp>
        <p:nvSpPr>
          <p:cNvPr id="7186" name="TextBox 7185"/>
          <p:cNvSpPr txBox="1"/>
          <p:nvPr/>
        </p:nvSpPr>
        <p:spPr>
          <a:xfrm>
            <a:off x="169920" y="2612812"/>
            <a:ext cx="2305444" cy="314325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  <p:txBody>
          <a:bodyPr wrap="square" lIns="81637" tIns="42451" rIns="81637" bIns="42451" anchor="t">
            <a:spAutoFit/>
          </a:bodyPr>
          <a:p>
            <a:pPr lvl="0" algn="ctr" defTabSz="0" eaLnBrk="1" hangingPunct="1">
              <a:spcBef>
                <a:spcPts val="100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450" dirty="0" err="1">
                <a:solidFill>
                  <a:srgbClr val="00CCFF"/>
                </a:solidFill>
                <a:latin typeface="Verdana" pitchFamily="32" charset="0"/>
                <a:ea typeface="Droid Sans Fallback" charset="0"/>
              </a:rPr>
              <a:t>Site</a:t>
            </a:r>
            <a:r>
              <a:rPr lang="hr-HR" altLang="x-none" sz="1450" dirty="0" err="1">
                <a:solidFill>
                  <a:srgbClr val="00CCFF"/>
                </a:solidFill>
                <a:latin typeface="Verdana" pitchFamily="32" charset="0"/>
                <a:ea typeface="Droid Sans Fallback" charset="0"/>
              </a:rPr>
              <a:t> – station</a:t>
            </a:r>
            <a:endParaRPr lang="hr-HR" altLang="x-none" sz="1450" dirty="0" err="1">
              <a:solidFill>
                <a:srgbClr val="00CCFF"/>
              </a:solidFill>
              <a:latin typeface="Verdana" pitchFamily="32" charset="0"/>
              <a:ea typeface="Droid Sans Fallback" charset="0"/>
            </a:endParaRPr>
          </a:p>
        </p:txBody>
      </p:sp>
      <p:sp>
        <p:nvSpPr>
          <p:cNvPr id="7187" name="Straight Connector 7186"/>
          <p:cNvSpPr/>
          <p:nvPr/>
        </p:nvSpPr>
        <p:spPr>
          <a:xfrm>
            <a:off x="4210566" y="4670287"/>
            <a:ext cx="504001" cy="1440"/>
          </a:xfrm>
          <a:prstGeom prst="line">
            <a:avLst/>
          </a:prstGeom>
          <a:ln w="76320" cap="sq" cmpd="sng">
            <a:solidFill>
              <a:srgbClr val="000000">
                <a:alpha val="100000"/>
              </a:srgbClr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p>
            <a:endParaRPr lang="hr-HR" altLang="en-US" sz="2175"/>
          </a:p>
        </p:txBody>
      </p:sp>
      <p:sp>
        <p:nvSpPr>
          <p:cNvPr id="7188" name="Can 7187"/>
          <p:cNvSpPr/>
          <p:nvPr/>
        </p:nvSpPr>
        <p:spPr>
          <a:xfrm>
            <a:off x="2916005" y="4238286"/>
            <a:ext cx="1219681" cy="914402"/>
          </a:xfrm>
          <a:prstGeom prst="can">
            <a:avLst>
              <a:gd name="adj" fmla="val 25000"/>
            </a:avLst>
          </a:prstGeom>
          <a:solidFill>
            <a:srgbClr val="3366FF"/>
          </a:solidFill>
          <a:ln w="9360" cap="sq" cmpd="sng">
            <a:solidFill>
              <a:srgbClr val="000000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1637" tIns="42451" rIns="81637" bIns="42451" anchor="ctr"/>
          <a:p>
            <a:pPr lvl="0" algn="ctr" defTabSz="0" eaLnBrk="1" hangingPunct="1">
              <a:lnSpc>
                <a:spcPct val="100000"/>
              </a:lnSpc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r-HR" altLang="x-none" sz="1815" b="1" dirty="0" err="1">
                <a:solidFill>
                  <a:srgbClr val="EAEAEA"/>
                </a:solidFill>
                <a:latin typeface="Arial" charset="0"/>
                <a:ea typeface="Droid Sans Fallback" charset="0"/>
              </a:rPr>
              <a:t>MEDAS</a:t>
            </a:r>
            <a:endParaRPr lang="hr-HR" altLang="x-none" sz="1815" b="1" dirty="0" err="1">
              <a:solidFill>
                <a:srgbClr val="EAEAEA"/>
              </a:solidFill>
              <a:latin typeface="Arial" charset="0"/>
              <a:ea typeface="Droid Sans Fallback" charset="0"/>
            </a:endParaRPr>
          </a:p>
        </p:txBody>
      </p:sp>
      <p:sp>
        <p:nvSpPr>
          <p:cNvPr id="7189" name="Oval 7188"/>
          <p:cNvSpPr/>
          <p:nvPr/>
        </p:nvSpPr>
        <p:spPr>
          <a:xfrm>
            <a:off x="4858567" y="4346287"/>
            <a:ext cx="1523522" cy="685441"/>
          </a:xfrm>
          <a:prstGeom prst="ellipse">
            <a:avLst/>
          </a:prstGeom>
          <a:solidFill>
            <a:srgbClr val="008080"/>
          </a:solidFill>
          <a:ln w="9360" cap="sq" cmpd="sng">
            <a:solidFill>
              <a:srgbClr val="000000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1637" tIns="42451" rIns="81637" bIns="42451" anchor="ctr"/>
          <a:p>
            <a:pPr lvl="0" algn="ctr" defTabSz="0" eaLnBrk="1" hangingPunct="1">
              <a:lnSpc>
                <a:spcPct val="100000"/>
              </a:lnSpc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altLang="x-none" sz="1635" b="1" dirty="0" err="1">
                <a:solidFill>
                  <a:srgbClr val="EAEAEA"/>
                </a:solidFill>
                <a:latin typeface="Arial" charset="0"/>
                <a:ea typeface="Droid Sans Fallback" charset="0"/>
              </a:rPr>
              <a:t>Application </a:t>
            </a:r>
            <a:endParaRPr lang="en-GB" altLang="x-none" sz="1635" b="1" dirty="0" err="1">
              <a:solidFill>
                <a:srgbClr val="EAEAEA"/>
              </a:solidFill>
              <a:latin typeface="Arial" charset="0"/>
              <a:ea typeface="Droid Sans Fallback" charset="0"/>
            </a:endParaRPr>
          </a:p>
          <a:p>
            <a:pPr lvl="0" algn="ctr" defTabSz="0" eaLnBrk="1" hangingPunct="1">
              <a:lnSpc>
                <a:spcPct val="100000"/>
              </a:lnSpc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altLang="x-none" sz="1635" b="1" dirty="0" err="1">
                <a:solidFill>
                  <a:srgbClr val="EAEAEA"/>
                </a:solidFill>
                <a:latin typeface="Arial" charset="0"/>
                <a:ea typeface="Droid Sans Fallback" charset="0"/>
              </a:rPr>
              <a:t>server</a:t>
            </a:r>
            <a:endParaRPr lang="en-GB" altLang="x-none" sz="1635" b="1" dirty="0" err="1">
              <a:solidFill>
                <a:srgbClr val="EAEAEA"/>
              </a:solidFill>
              <a:latin typeface="Arial" charset="0"/>
              <a:ea typeface="Droid Sans Fallback" charset="0"/>
            </a:endParaRPr>
          </a:p>
        </p:txBody>
      </p:sp>
      <p:sp>
        <p:nvSpPr>
          <p:cNvPr id="7190" name="Straight Connector 7189"/>
          <p:cNvSpPr/>
          <p:nvPr/>
        </p:nvSpPr>
        <p:spPr>
          <a:xfrm>
            <a:off x="2268004" y="4670287"/>
            <a:ext cx="505440" cy="1440"/>
          </a:xfrm>
          <a:prstGeom prst="line">
            <a:avLst/>
          </a:prstGeom>
          <a:ln w="76320" cap="sq" cmpd="sng">
            <a:solidFill>
              <a:srgbClr val="000000">
                <a:alpha val="100000"/>
              </a:srgbClr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p>
            <a:endParaRPr lang="hr-HR" altLang="en-US" sz="2175"/>
          </a:p>
        </p:txBody>
      </p:sp>
      <p:sp>
        <p:nvSpPr>
          <p:cNvPr id="7191" name="Straight Connector 7190"/>
          <p:cNvSpPr/>
          <p:nvPr/>
        </p:nvSpPr>
        <p:spPr>
          <a:xfrm>
            <a:off x="6409162" y="4571791"/>
            <a:ext cx="504001" cy="1440"/>
          </a:xfrm>
          <a:prstGeom prst="line">
            <a:avLst/>
          </a:prstGeom>
          <a:ln w="76320" cap="sq" cmpd="sng">
            <a:solidFill>
              <a:srgbClr val="000000">
                <a:alpha val="100000"/>
              </a:srgbClr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p>
            <a:endParaRPr lang="hr-HR" altLang="en-US" sz="2175"/>
          </a:p>
        </p:txBody>
      </p:sp>
      <p:sp>
        <p:nvSpPr>
          <p:cNvPr id="7193" name="TextBox 7192"/>
          <p:cNvSpPr txBox="1"/>
          <p:nvPr/>
        </p:nvSpPr>
        <p:spPr>
          <a:xfrm>
            <a:off x="457921" y="5152688"/>
            <a:ext cx="2089444" cy="3143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81637" tIns="42451" rIns="81637" bIns="42451" anchor="t">
            <a:spAutoFit/>
          </a:bodyPr>
          <a:p>
            <a:pPr lvl="0" algn="ctr" defTabSz="0" eaLnBrk="1" hangingPunct="1">
              <a:spcBef>
                <a:spcPts val="100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r-HR" altLang="x-none" sz="1450" dirty="0" err="1">
                <a:solidFill>
                  <a:srgbClr val="000000"/>
                </a:solidFill>
                <a:latin typeface="Verdana" pitchFamily="32" charset="0"/>
                <a:ea typeface="Droid Sans Fallback" charset="0"/>
              </a:rPr>
              <a:t>FTP server (file)</a:t>
            </a:r>
            <a:endParaRPr lang="hr-HR" altLang="x-none" sz="1450" dirty="0" err="1">
              <a:solidFill>
                <a:srgbClr val="000000"/>
              </a:solidFill>
              <a:latin typeface="Verdana" pitchFamily="32" charset="0"/>
              <a:ea typeface="Droid Sans Fallback" charset="0"/>
            </a:endParaRPr>
          </a:p>
        </p:txBody>
      </p:sp>
      <p:sp>
        <p:nvSpPr>
          <p:cNvPr id="7194" name="TextBox 7193"/>
          <p:cNvSpPr txBox="1"/>
          <p:nvPr/>
        </p:nvSpPr>
        <p:spPr>
          <a:xfrm>
            <a:off x="2842564" y="5210288"/>
            <a:ext cx="1441443" cy="5429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81637" tIns="42451" rIns="81637" bIns="42451" anchor="t">
            <a:spAutoFit/>
          </a:bodyPr>
          <a:p>
            <a:pPr lvl="0" algn="ctr" defTabSz="0" eaLnBrk="1" hangingPunct="1">
              <a:spcBef>
                <a:spcPts val="100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r-HR" altLang="x-none" sz="1450" dirty="0" err="1">
                <a:solidFill>
                  <a:srgbClr val="000000"/>
                </a:solidFill>
                <a:latin typeface="Verdana" pitchFamily="32" charset="0"/>
                <a:ea typeface="Droid Sans Fallback" charset="0"/>
              </a:rPr>
              <a:t>ORACLE database</a:t>
            </a:r>
            <a:endParaRPr lang="hr-HR" altLang="x-none" sz="1450" dirty="0" err="1">
              <a:solidFill>
                <a:srgbClr val="000000"/>
              </a:solidFill>
              <a:latin typeface="Verdana" pitchFamily="32" charset="0"/>
              <a:ea typeface="Droid Sans Fallback" charset="0"/>
            </a:endParaRPr>
          </a:p>
        </p:txBody>
      </p:sp>
      <p:sp>
        <p:nvSpPr>
          <p:cNvPr id="7195" name="TextBox 7194"/>
          <p:cNvSpPr txBox="1"/>
          <p:nvPr/>
        </p:nvSpPr>
        <p:spPr>
          <a:xfrm>
            <a:off x="4932008" y="5210288"/>
            <a:ext cx="1441442" cy="5429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81637" tIns="42451" rIns="81637" bIns="42451" anchor="t">
            <a:spAutoFit/>
          </a:bodyPr>
          <a:p>
            <a:pPr lvl="0" algn="ctr" defTabSz="0" eaLnBrk="1" hangingPunct="1">
              <a:spcBef>
                <a:spcPts val="100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r-HR" altLang="x-none" sz="1450" dirty="0" err="1">
                <a:solidFill>
                  <a:srgbClr val="000000"/>
                </a:solidFill>
                <a:latin typeface="Verdana" pitchFamily="32" charset="0"/>
                <a:ea typeface="Droid Sans Fallback" charset="0"/>
              </a:rPr>
              <a:t>ORACLE App. Serv.</a:t>
            </a:r>
            <a:endParaRPr lang="hr-HR" altLang="x-none" sz="1450" dirty="0" err="1">
              <a:solidFill>
                <a:srgbClr val="000000"/>
              </a:solidFill>
              <a:latin typeface="Verdana" pitchFamily="32" charset="0"/>
              <a:ea typeface="Droid Sans Fallback" charset="0"/>
            </a:endParaRPr>
          </a:p>
        </p:txBody>
      </p:sp>
      <p:sp>
        <p:nvSpPr>
          <p:cNvPr id="7196" name="TextBox 7195"/>
          <p:cNvSpPr txBox="1"/>
          <p:nvPr/>
        </p:nvSpPr>
        <p:spPr>
          <a:xfrm>
            <a:off x="6528970" y="5673680"/>
            <a:ext cx="2478532" cy="314325"/>
          </a:xfrm>
          <a:prstGeom prst="rect">
            <a:avLst/>
          </a:prstGeom>
          <a:solidFill>
            <a:srgbClr val="FFFFFF">
              <a:alpha val="75000"/>
            </a:srgbClr>
          </a:solidFill>
          <a:ln w="9525">
            <a:noFill/>
            <a:miter/>
          </a:ln>
        </p:spPr>
        <p:txBody>
          <a:bodyPr wrap="square" lIns="81637" tIns="42451" rIns="81637" bIns="42451" anchor="t">
            <a:spAutoFit/>
          </a:bodyPr>
          <a:p>
            <a:pPr lvl="0" algn="ctr" defTabSz="0" eaLnBrk="1" hangingPunct="1">
              <a:spcBef>
                <a:spcPts val="100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450" dirty="0" err="1">
                <a:solidFill>
                  <a:srgbClr val="000000"/>
                </a:solidFill>
                <a:latin typeface="Verdana" pitchFamily="32" charset="0"/>
                <a:ea typeface="Droid Sans Fallback" charset="0"/>
              </a:rPr>
              <a:t>Web page</a:t>
            </a:r>
            <a:r>
              <a:rPr lang="x-none" altLang="en-US" sz="1450" dirty="0" err="1">
                <a:solidFill>
                  <a:srgbClr val="000000"/>
                </a:solidFill>
                <a:latin typeface="Verdana" pitchFamily="32" charset="0"/>
                <a:ea typeface="Droid Sans Fallback" charset="0"/>
              </a:rPr>
              <a:t>s</a:t>
            </a:r>
            <a:r>
              <a:rPr lang="en-US" altLang="x-none" sz="1450" dirty="0" err="1">
                <a:solidFill>
                  <a:srgbClr val="000000"/>
                </a:solidFill>
                <a:latin typeface="Verdana" pitchFamily="32" charset="0"/>
                <a:ea typeface="Droid Sans Fallback" charset="0"/>
              </a:rPr>
              <a:t> with results</a:t>
            </a:r>
            <a:endParaRPr lang="en-US" altLang="x-none" sz="1450" dirty="0" err="1">
              <a:solidFill>
                <a:srgbClr val="000000"/>
              </a:solidFill>
              <a:latin typeface="Verdana" pitchFamily="32" charset="0"/>
              <a:ea typeface="Droid Sans Fallback" charset="0"/>
            </a:endParaRPr>
          </a:p>
        </p:txBody>
      </p:sp>
      <p:sp>
        <p:nvSpPr>
          <p:cNvPr id="7197" name="TextBox 7196"/>
          <p:cNvSpPr txBox="1"/>
          <p:nvPr/>
        </p:nvSpPr>
        <p:spPr>
          <a:xfrm>
            <a:off x="203904" y="5470352"/>
            <a:ext cx="2881445" cy="314325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  <p:txBody>
          <a:bodyPr wrap="square" lIns="81637" tIns="42451" rIns="81637" bIns="42451" anchor="t">
            <a:spAutoFit/>
          </a:bodyPr>
          <a:p>
            <a:pPr lvl="0" algn="ctr" defTabSz="0" eaLnBrk="1" hangingPunct="1">
              <a:spcBef>
                <a:spcPts val="100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450" dirty="0" err="1">
                <a:solidFill>
                  <a:srgbClr val="00CCFF"/>
                </a:solidFill>
                <a:latin typeface="Verdana" pitchFamily="32" charset="0"/>
                <a:ea typeface="Droid Sans Fallback" charset="0"/>
              </a:rPr>
              <a:t>Data center – at IOF S</a:t>
            </a:r>
            <a:r>
              <a:rPr lang="hr-HR" altLang="x-none" sz="1450" dirty="0" err="1">
                <a:solidFill>
                  <a:srgbClr val="00CCFF"/>
                </a:solidFill>
                <a:latin typeface="Verdana" pitchFamily="32" charset="0"/>
                <a:ea typeface="Droid Sans Fallback" charset="0"/>
              </a:rPr>
              <a:t>p</a:t>
            </a:r>
            <a:r>
              <a:rPr lang="en-US" altLang="x-none" sz="1450" dirty="0" err="1">
                <a:solidFill>
                  <a:srgbClr val="00CCFF"/>
                </a:solidFill>
                <a:latin typeface="Verdana" pitchFamily="32" charset="0"/>
                <a:ea typeface="Droid Sans Fallback" charset="0"/>
              </a:rPr>
              <a:t>lit</a:t>
            </a:r>
            <a:endParaRPr lang="en-US" altLang="x-none" sz="1450" dirty="0" err="1">
              <a:solidFill>
                <a:srgbClr val="00CCFF"/>
              </a:solidFill>
              <a:latin typeface="Verdana" pitchFamily="32" charset="0"/>
              <a:ea typeface="Droid Sans Fallback" charset="0"/>
            </a:endParaRPr>
          </a:p>
        </p:txBody>
      </p:sp>
      <p:pic>
        <p:nvPicPr>
          <p:cNvPr id="7198" name="Picture 71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950" y="1387370"/>
            <a:ext cx="695521" cy="946081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99" name="Picture 71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41" y="4422606"/>
            <a:ext cx="2122563" cy="69696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6" name="Straight Connector 5"/>
          <p:cNvSpPr/>
          <p:nvPr/>
        </p:nvSpPr>
        <p:spPr>
          <a:xfrm>
            <a:off x="4571719" y="2654284"/>
            <a:ext cx="24192" cy="515521"/>
          </a:xfrm>
          <a:prstGeom prst="line">
            <a:avLst/>
          </a:prstGeom>
          <a:ln w="57240" cap="sq" cmpd="sng">
            <a:solidFill>
              <a:srgbClr val="FF0000">
                <a:alpha val="100000"/>
              </a:srgbClr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p>
            <a:endParaRPr lang="hr-HR" altLang="en-US" sz="2175"/>
          </a:p>
        </p:txBody>
      </p:sp>
      <p:sp>
        <p:nvSpPr>
          <p:cNvPr id="7" name="Rectangle 6"/>
          <p:cNvSpPr/>
          <p:nvPr/>
        </p:nvSpPr>
        <p:spPr>
          <a:xfrm>
            <a:off x="5633288" y="1592138"/>
            <a:ext cx="3222149" cy="2282115"/>
          </a:xfrm>
          <a:prstGeom prst="rect">
            <a:avLst/>
          </a:prstGeom>
          <a:solidFill>
            <a:schemeClr val="bg1"/>
          </a:solidFill>
          <a:ln w="9360" cap="sq" cmpd="sng">
            <a:solidFill>
              <a:srgbClr val="00CCFF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hr-HR" altLang="en-US" sz="2175"/>
          </a:p>
        </p:txBody>
      </p:sp>
      <p:pic>
        <p:nvPicPr>
          <p:cNvPr id="8" name="Picture 7" descr="server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954" y="2081163"/>
            <a:ext cx="1686531" cy="17642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6297" y="1755146"/>
            <a:ext cx="2305444" cy="314325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  <p:txBody>
          <a:bodyPr wrap="square" lIns="81637" tIns="42451" rIns="81637" bIns="42451" anchor="t">
            <a:spAutoFit/>
          </a:bodyPr>
          <a:p>
            <a:pPr lvl="0" algn="ctr" defTabSz="0" eaLnBrk="1" hangingPunct="1">
              <a:spcBef>
                <a:spcPts val="100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x-none" sz="1450" dirty="0" err="1">
                <a:solidFill>
                  <a:srgbClr val="00CCFF"/>
                </a:solidFill>
                <a:latin typeface="Verdana" pitchFamily="32" charset="0"/>
                <a:ea typeface="Droid Sans Fallback" charset="0"/>
              </a:rPr>
              <a:t>Models run (servers)</a:t>
            </a:r>
            <a:endParaRPr lang="x-none" sz="1450" dirty="0" err="1">
              <a:solidFill>
                <a:srgbClr val="00CCFF"/>
              </a:solidFill>
              <a:latin typeface="Verdana" pitchFamily="32" charset="0"/>
              <a:ea typeface="Droid Sans Fallback" charset="0"/>
            </a:endParaRPr>
          </a:p>
        </p:txBody>
      </p:sp>
      <p:sp>
        <p:nvSpPr>
          <p:cNvPr id="10" name="Straight Connector 9"/>
          <p:cNvSpPr/>
          <p:nvPr/>
        </p:nvSpPr>
        <p:spPr>
          <a:xfrm flipH="1">
            <a:off x="5205320" y="2939980"/>
            <a:ext cx="1129538" cy="277056"/>
          </a:xfrm>
          <a:prstGeom prst="line">
            <a:avLst/>
          </a:prstGeom>
          <a:ln w="57240" cap="sq" cmpd="sng">
            <a:solidFill>
              <a:srgbClr val="FF0000">
                <a:alpha val="100000"/>
              </a:srgbClr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p>
            <a:endParaRPr lang="hr-HR" altLang="en-US" sz="2175"/>
          </a:p>
        </p:txBody>
      </p:sp>
      <p:pic>
        <p:nvPicPr>
          <p:cNvPr id="11" name="Picture 10" descr="postaja_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658" y="4041294"/>
            <a:ext cx="984961" cy="808129"/>
          </a:xfrm>
          <a:prstGeom prst="rect">
            <a:avLst/>
          </a:prstGeom>
        </p:spPr>
      </p:pic>
      <p:pic>
        <p:nvPicPr>
          <p:cNvPr id="12" name="Picture 11" descr="aladin1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532" y="4776271"/>
            <a:ext cx="1117442" cy="878977"/>
          </a:xfrm>
          <a:prstGeom prst="rect">
            <a:avLst/>
          </a:prstGeom>
        </p:spPr>
      </p:pic>
      <p:sp>
        <p:nvSpPr>
          <p:cNvPr id="13" name="Straight Connector 12"/>
          <p:cNvSpPr/>
          <p:nvPr/>
        </p:nvSpPr>
        <p:spPr>
          <a:xfrm>
            <a:off x="6421834" y="4862671"/>
            <a:ext cx="1218242" cy="510913"/>
          </a:xfrm>
          <a:prstGeom prst="line">
            <a:avLst/>
          </a:prstGeom>
          <a:ln w="76320" cap="sq" cmpd="sng">
            <a:solidFill>
              <a:srgbClr val="000000">
                <a:alpha val="100000"/>
              </a:srgbClr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p>
            <a:endParaRPr lang="hr-HR" altLang="en-US" sz="2175"/>
          </a:p>
        </p:txBody>
      </p:sp>
      <p:sp>
        <p:nvSpPr>
          <p:cNvPr id="2" name="TextBox 1"/>
          <p:cNvSpPr txBox="1"/>
          <p:nvPr/>
        </p:nvSpPr>
        <p:spPr>
          <a:xfrm>
            <a:off x="792480" y="53340"/>
            <a:ext cx="6444615" cy="10883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82944" tIns="41472" rIns="82944" bIns="41472" anchor="b"/>
          <a:p>
            <a:pPr lvl="0" defTabSz="0" eaLnBrk="1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</a:tabLst>
            </a:pPr>
            <a:r>
              <a:rPr lang="x-none" altLang="hr-HR" sz="3265" dirty="0" err="1">
                <a:solidFill>
                  <a:srgbClr val="003366"/>
                </a:solidFill>
                <a:latin typeface="Verdana" pitchFamily="32" charset="0"/>
                <a:ea typeface="Droid Sans Fallback" charset="0"/>
              </a:rPr>
              <a:t>Real-time data transfer, processing and visualisation</a:t>
            </a:r>
            <a:endParaRPr lang="x-none" altLang="hr-HR" sz="3265" dirty="0" err="1">
              <a:solidFill>
                <a:srgbClr val="003366"/>
              </a:solidFill>
              <a:latin typeface="Verdana" pitchFamily="32" charset="0"/>
              <a:ea typeface="Droid Sans Fallback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Picture 4" descr="postaja">
            <a:hlinkClick r:id="rId1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" y="1872615"/>
            <a:ext cx="5920105" cy="48456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1845" y="368300"/>
            <a:ext cx="6676390" cy="10883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82944" tIns="41472" rIns="82944" bIns="41472" anchor="b"/>
          <a:p>
            <a:pPr lvl="0" defTabSz="0" eaLnBrk="1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</a:tabLst>
            </a:pPr>
            <a:r>
              <a:rPr lang="x-none" altLang="hr-HR" sz="3265" dirty="0" err="1">
                <a:solidFill>
                  <a:srgbClr val="003366"/>
                </a:solidFill>
                <a:latin typeface="Verdana" pitchFamily="32" charset="0"/>
                <a:ea typeface="Droid Sans Fallback" charset="0"/>
              </a:rPr>
              <a:t>Real-time data from measuring stations</a:t>
            </a:r>
            <a:endParaRPr lang="x-none" altLang="hr-HR" sz="3265" dirty="0" err="1">
              <a:solidFill>
                <a:srgbClr val="003366"/>
              </a:solidFill>
              <a:latin typeface="Verdana" pitchFamily="32" charset="0"/>
              <a:ea typeface="Droid Sans Fallback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1360" y="1951990"/>
            <a:ext cx="3317875" cy="387921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82944" tIns="41472" rIns="82944" bIns="41472" anchor="t"/>
          <a:p>
            <a:pPr marL="338455" lvl="0" indent="-338455" defTabSz="0" eaLnBrk="1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9A0000"/>
              </a:buClr>
              <a:buSzPct val="75000"/>
              <a:buFont typeface="Wingdings" panose="05000000000000000000" charset="2"/>
              <a:buChar char=""/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r>
              <a:rPr lang="en-US" altLang="x-none" sz="2540" dirty="0" err="1">
                <a:solidFill>
                  <a:srgbClr val="000000"/>
                </a:solidFill>
                <a:latin typeface="Verdana" pitchFamily="32" charset="0"/>
                <a:ea typeface="Droid Sans Fallback" charset="0"/>
              </a:rPr>
              <a:t>Database driven dynamic web pages</a:t>
            </a:r>
            <a:endParaRPr lang="en-US" altLang="x-none" sz="2540" dirty="0" err="1">
              <a:solidFill>
                <a:srgbClr val="000000"/>
              </a:solidFill>
              <a:latin typeface="Verdana" pitchFamily="32" charset="0"/>
              <a:ea typeface="Droid Sans Fallback" charset="0"/>
            </a:endParaRPr>
          </a:p>
          <a:p>
            <a:pPr marL="338455" lvl="0" indent="-338455" defTabSz="0" eaLnBrk="1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9A0000"/>
              </a:buClr>
              <a:buSzPct val="75000"/>
              <a:buFont typeface="Wingdings" panose="05000000000000000000" charset="2"/>
              <a:buChar char=""/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r>
              <a:rPr lang="x-none" altLang="en-US" sz="2540" dirty="0" err="1">
                <a:solidFill>
                  <a:srgbClr val="000000"/>
                </a:solidFill>
                <a:latin typeface="Verdana" pitchFamily="32" charset="0"/>
                <a:ea typeface="Droid Sans Fallback" charset="0"/>
              </a:rPr>
              <a:t>Responsive design</a:t>
            </a:r>
            <a:endParaRPr lang="x-none" altLang="en-US" sz="2540" dirty="0" err="1">
              <a:solidFill>
                <a:srgbClr val="000000"/>
              </a:solidFill>
              <a:latin typeface="Verdana" pitchFamily="32" charset="0"/>
              <a:ea typeface="Droid Sans Fallback" charset="0"/>
            </a:endParaRPr>
          </a:p>
          <a:p>
            <a:pPr marL="338455" lvl="0" indent="-338455" defTabSz="0" eaLnBrk="1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9A0000"/>
              </a:buClr>
              <a:buSzPct val="75000"/>
              <a:buFont typeface="Wingdings" panose="05000000000000000000" charset="2"/>
              <a:buChar char=""/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r>
              <a:rPr lang="x-none" altLang="en-US" sz="2540" dirty="0" err="1">
                <a:solidFill>
                  <a:srgbClr val="000000"/>
                </a:solidFill>
                <a:latin typeface="Verdana" pitchFamily="32" charset="0"/>
                <a:ea typeface="Droid Sans Fallback" charset="0"/>
              </a:rPr>
              <a:t>Adjustable to various parameters number</a:t>
            </a:r>
            <a:endParaRPr lang="x-none" altLang="en-US" sz="2540" dirty="0" err="1">
              <a:solidFill>
                <a:srgbClr val="000000"/>
              </a:solidFill>
              <a:latin typeface="Verdana" pitchFamily="32" charset="0"/>
              <a:ea typeface="Droid Sans Fallback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Picture 2" descr="postaja_3006">
            <a:hlinkClick r:id="rId1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" y="1808480"/>
            <a:ext cx="6080125" cy="4975860"/>
          </a:xfrm>
          <a:prstGeom prst="rect">
            <a:avLst/>
          </a:prstGeom>
        </p:spPr>
      </p:pic>
      <p:sp>
        <p:nvSpPr>
          <p:cNvPr id="6145" name="TextBox 6144"/>
          <p:cNvSpPr txBox="1"/>
          <p:nvPr/>
        </p:nvSpPr>
        <p:spPr>
          <a:xfrm>
            <a:off x="792480" y="458470"/>
            <a:ext cx="5852795" cy="10883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82944" tIns="41472" rIns="82944" bIns="41472" anchor="b"/>
          <a:p>
            <a:pPr lvl="0" defTabSz="0" eaLnBrk="1" hangingPunct="1"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8985250" algn="l"/>
              </a:tabLst>
            </a:pPr>
            <a:r>
              <a:rPr lang="x-none" altLang="hr-HR" sz="3265" dirty="0" err="1">
                <a:solidFill>
                  <a:srgbClr val="003366"/>
                </a:solidFill>
                <a:latin typeface="Verdana" pitchFamily="32" charset="0"/>
                <a:ea typeface="Droid Sans Fallback" charset="0"/>
              </a:rPr>
              <a:t>Real-time data from measuring stations</a:t>
            </a:r>
            <a:endParaRPr lang="x-none" altLang="hr-HR" sz="3265" dirty="0" err="1">
              <a:solidFill>
                <a:srgbClr val="003366"/>
              </a:solidFill>
              <a:latin typeface="Verdana" pitchFamily="32" charset="0"/>
              <a:ea typeface="Droid Sans Fallback" charset="0"/>
            </a:endParaRPr>
          </a:p>
        </p:txBody>
      </p:sp>
      <p:sp>
        <p:nvSpPr>
          <p:cNvPr id="6146" name="TextBox 6145"/>
          <p:cNvSpPr txBox="1"/>
          <p:nvPr/>
        </p:nvSpPr>
        <p:spPr>
          <a:xfrm>
            <a:off x="6012180" y="2213610"/>
            <a:ext cx="3108960" cy="17640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82944" tIns="41472" rIns="82944" bIns="41472" anchor="t"/>
          <a:p>
            <a:pPr marL="338455" lvl="0" indent="-338455" defTabSz="0" eaLnBrk="1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9A0000"/>
              </a:buClr>
              <a:buSzPct val="75000"/>
              <a:buFont typeface="Wingdings" panose="05000000000000000000" charset="2"/>
              <a:buChar char=""/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r>
              <a:rPr lang="en-US" altLang="x-none" sz="2540" dirty="0" err="1">
                <a:solidFill>
                  <a:srgbClr val="000000"/>
                </a:solidFill>
                <a:latin typeface="Verdana" pitchFamily="32" charset="0"/>
                <a:ea typeface="Droid Sans Fallback" charset="0"/>
              </a:rPr>
              <a:t>Da</a:t>
            </a:r>
            <a:r>
              <a:rPr lang="x-none" altLang="en-US" sz="2540" dirty="0" err="1">
                <a:solidFill>
                  <a:srgbClr val="000000"/>
                </a:solidFill>
                <a:latin typeface="Verdana" pitchFamily="32" charset="0"/>
                <a:ea typeface="Droid Sans Fallback" charset="0"/>
              </a:rPr>
              <a:t>aily view</a:t>
            </a:r>
            <a:endParaRPr lang="x-none" altLang="en-US" sz="2540" dirty="0" err="1">
              <a:solidFill>
                <a:srgbClr val="000000"/>
              </a:solidFill>
              <a:latin typeface="Verdana" pitchFamily="32" charset="0"/>
              <a:ea typeface="Droid Sans Fallback" charset="0"/>
            </a:endParaRPr>
          </a:p>
          <a:p>
            <a:pPr marL="338455" lvl="0" indent="-338455" defTabSz="0" eaLnBrk="1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9A0000"/>
              </a:buClr>
              <a:buSzPct val="75000"/>
              <a:buFont typeface="Wingdings" panose="05000000000000000000" charset="2"/>
              <a:buChar char=""/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r>
              <a:rPr lang="x-none" altLang="en-US" sz="2540" dirty="0" err="1">
                <a:solidFill>
                  <a:srgbClr val="000000"/>
                </a:solidFill>
                <a:latin typeface="Verdana" pitchFamily="32" charset="0"/>
                <a:ea typeface="Droid Sans Fallback" charset="0"/>
              </a:rPr>
              <a:t>JSON data loading in the background</a:t>
            </a:r>
            <a:endParaRPr lang="x-none" altLang="en-US" sz="2540" dirty="0" err="1">
              <a:solidFill>
                <a:srgbClr val="000000"/>
              </a:solidFill>
              <a:latin typeface="Verdana" pitchFamily="32" charset="0"/>
              <a:ea typeface="Droid Sans Fallback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1" name="Picture 220"/>
          <p:cNvPicPr/>
          <p:nvPr/>
        </p:nvPicPr>
        <p:blipFill>
          <a:blip r:embed="rId1"/>
          <a:stretch>
            <a:fillRect/>
          </a:stretch>
        </p:blipFill>
        <p:spPr>
          <a:xfrm>
            <a:off x="5200650" y="3114675"/>
            <a:ext cx="3806190" cy="2804160"/>
          </a:xfrm>
          <a:prstGeom prst="rect">
            <a:avLst/>
          </a:prstGeom>
          <a:ln>
            <a:noFill/>
          </a:ln>
        </p:spPr>
      </p:pic>
      <p:sp>
        <p:nvSpPr>
          <p:cNvPr id="222" name="TextShape 1"/>
          <p:cNvSpPr txBox="1"/>
          <p:nvPr/>
        </p:nvSpPr>
        <p:spPr>
          <a:xfrm>
            <a:off x="849034" y="970475"/>
            <a:ext cx="8152689" cy="605100"/>
          </a:xfrm>
          <a:prstGeom prst="rect">
            <a:avLst/>
          </a:prstGeom>
          <a:noFill/>
          <a:ln>
            <a:noFill/>
          </a:ln>
        </p:spPr>
        <p:txBody>
          <a:bodyPr lIns="81637" tIns="42451" rIns="81637" bIns="42451" anchor="b"/>
          <a:p>
            <a:r>
              <a:rPr lang="x-none" altLang="hr-HR" sz="3300" b="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Verdana" pitchFamily="32" charset="0"/>
              </a:rPr>
              <a:t>Aladin model vizualization</a:t>
            </a:r>
            <a:endParaRPr lang="x-none" altLang="hr-HR" sz="3300" b="0" strike="noStrike" spc="-1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Verdana" pitchFamily="32" charset="0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782955" y="2098040"/>
            <a:ext cx="4913630" cy="45358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p>
            <a:pPr marL="285750" indent="-285750" algn="l">
              <a:buFont typeface="Arial" charset="0"/>
              <a:buChar char="•"/>
            </a:pPr>
            <a:r>
              <a:rPr lang="x-none" altLang="hr-HR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2" charset="0"/>
              </a:rPr>
              <a:t>T</a:t>
            </a:r>
            <a:r>
              <a:rPr lang="hr-HR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2" charset="0"/>
              </a:rPr>
              <a:t>ransformation of limited-area Lambert projection grid to Mercator projection</a:t>
            </a:r>
            <a:endParaRPr lang="hr-HR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2" charset="0"/>
            </a:endParaRPr>
          </a:p>
          <a:p>
            <a:pPr marL="285750" indent="-285750" algn="l">
              <a:buFont typeface="Arial" charset="0"/>
              <a:buChar char="•"/>
            </a:pPr>
            <a:r>
              <a:rPr lang="x-none" altLang="hr-HR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2" charset="0"/>
              </a:rPr>
              <a:t>V</a:t>
            </a:r>
            <a:r>
              <a:rPr lang="hr-HR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2" charset="0"/>
              </a:rPr>
              <a:t>isualization of regular gridded scalar values in Google maps API v3 environment (using JavaScript).</a:t>
            </a:r>
            <a:endParaRPr lang="hr-HR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2" charset="0"/>
            </a:endParaRPr>
          </a:p>
          <a:p>
            <a:pPr marL="285750" indent="-285750" algn="l">
              <a:buFont typeface="Arial" charset="0"/>
              <a:buChar char="•"/>
            </a:pPr>
            <a:r>
              <a:rPr lang="x-none" altLang="hr-HR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2" charset="0"/>
              </a:rPr>
              <a:t>T</a:t>
            </a:r>
            <a:r>
              <a:rPr lang="hr-HR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2" charset="0"/>
              </a:rPr>
              <a:t>ime component</a:t>
            </a:r>
            <a:endParaRPr lang="hr-HR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2" charset="0"/>
            </a:endParaRPr>
          </a:p>
          <a:p>
            <a:pPr marL="285750" indent="-285750" algn="l">
              <a:buFont typeface="Arial" charset="0"/>
              <a:buChar char="•"/>
            </a:pPr>
            <a:r>
              <a:rPr lang="x-none" altLang="hr-HR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2" charset="0"/>
              </a:rPr>
              <a:t>S</a:t>
            </a:r>
            <a:r>
              <a:rPr lang="hr-HR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 pitchFamily="32" charset="0"/>
              </a:rPr>
              <a:t>ynchronized and dynamically loaded using AJAX and JSON</a:t>
            </a:r>
            <a:endParaRPr lang="hr-HR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 pitchFamily="32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4" name="TextShape 1"/>
          <p:cNvSpPr txBox="1"/>
          <p:nvPr/>
        </p:nvSpPr>
        <p:spPr>
          <a:xfrm>
            <a:off x="872490" y="699770"/>
            <a:ext cx="5982335" cy="1020445"/>
          </a:xfrm>
          <a:prstGeom prst="rect">
            <a:avLst/>
          </a:prstGeom>
          <a:noFill/>
          <a:ln>
            <a:noFill/>
          </a:ln>
        </p:spPr>
        <p:txBody>
          <a:bodyPr lIns="81637" tIns="42451" rIns="81637" bIns="42451" anchor="b"/>
          <a:p>
            <a:r>
              <a:rPr lang="hr-HR" sz="3300" b="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Verdana" pitchFamily="32" charset="0"/>
              </a:rPr>
              <a:t>Database tables</a:t>
            </a:r>
            <a:endParaRPr lang="hr-HR" sz="3300" b="0" strike="noStrike" spc="-1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Verdana" pitchFamily="32" charset="0"/>
            </a:endParaRPr>
          </a:p>
        </p:txBody>
      </p:sp>
      <p:pic>
        <p:nvPicPr>
          <p:cNvPr id="225" name="Picture 22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272989"/>
            <a:ext cx="9143120" cy="311399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6" name="TextShape 1"/>
          <p:cNvSpPr txBox="1"/>
          <p:nvPr/>
        </p:nvSpPr>
        <p:spPr>
          <a:xfrm>
            <a:off x="836930" y="53340"/>
            <a:ext cx="5632450" cy="781050"/>
          </a:xfrm>
          <a:prstGeom prst="rect">
            <a:avLst/>
          </a:prstGeom>
          <a:noFill/>
          <a:ln>
            <a:noFill/>
          </a:ln>
        </p:spPr>
        <p:txBody>
          <a:bodyPr lIns="81637" tIns="42451" rIns="81637" bIns="42451" anchor="b"/>
          <a:p>
            <a:r>
              <a:rPr lang="hr-HR" sz="3300" b="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Verdana" pitchFamily="32" charset="0"/>
              </a:rPr>
              <a:t>Full model domain</a:t>
            </a:r>
            <a:endParaRPr lang="hr-HR" sz="3300" b="0" strike="noStrike" spc="-1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Verdana" pitchFamily="32" charset="0"/>
            </a:endParaRPr>
          </a:p>
        </p:txBody>
      </p:sp>
      <p:pic>
        <p:nvPicPr>
          <p:cNvPr id="227" name="Picture 226"/>
          <p:cNvPicPr/>
          <p:nvPr/>
        </p:nvPicPr>
        <p:blipFill>
          <a:blip r:embed="rId1"/>
          <a:stretch>
            <a:fillRect/>
          </a:stretch>
        </p:blipFill>
        <p:spPr>
          <a:xfrm>
            <a:off x="1679575" y="813435"/>
            <a:ext cx="7238365" cy="6003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8" name="TextShape 1"/>
          <p:cNvSpPr txBox="1"/>
          <p:nvPr/>
        </p:nvSpPr>
        <p:spPr>
          <a:xfrm>
            <a:off x="881277" y="188692"/>
            <a:ext cx="3069586" cy="588120"/>
          </a:xfrm>
          <a:prstGeom prst="rect">
            <a:avLst/>
          </a:prstGeom>
          <a:noFill/>
          <a:ln>
            <a:noFill/>
          </a:ln>
        </p:spPr>
        <p:txBody>
          <a:bodyPr lIns="81637" tIns="42451" rIns="81637" bIns="42451" anchor="b"/>
          <a:p>
            <a:r>
              <a:rPr lang="hr-HR" sz="3300" b="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Verdana" pitchFamily="32" charset="0"/>
              </a:rPr>
              <a:t>Interactivity</a:t>
            </a:r>
            <a:endParaRPr lang="hr-HR" sz="3300" b="0" strike="noStrike" spc="-1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Verdana" pitchFamily="32" charset="0"/>
            </a:endParaRPr>
          </a:p>
        </p:txBody>
      </p:sp>
      <p:pic>
        <p:nvPicPr>
          <p:cNvPr id="229" name="Picture 228"/>
          <p:cNvPicPr/>
          <p:nvPr/>
        </p:nvPicPr>
        <p:blipFill>
          <a:blip r:embed="rId1"/>
          <a:stretch>
            <a:fillRect/>
          </a:stretch>
        </p:blipFill>
        <p:spPr>
          <a:xfrm>
            <a:off x="1499870" y="864235"/>
            <a:ext cx="7513320" cy="59601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0" name="TextShape 1"/>
          <p:cNvSpPr txBox="1"/>
          <p:nvPr/>
        </p:nvSpPr>
        <p:spPr>
          <a:xfrm>
            <a:off x="881277" y="188760"/>
            <a:ext cx="2819447" cy="588120"/>
          </a:xfrm>
          <a:prstGeom prst="rect">
            <a:avLst/>
          </a:prstGeom>
          <a:noFill/>
          <a:ln>
            <a:noFill/>
          </a:ln>
        </p:spPr>
        <p:txBody>
          <a:bodyPr lIns="81637" tIns="42451" rIns="81637" bIns="42451" anchor="b"/>
          <a:p>
            <a:r>
              <a:rPr lang="hr-HR" sz="3300" b="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Verdana" pitchFamily="32" charset="0"/>
              </a:rPr>
              <a:t>Interactivity</a:t>
            </a:r>
            <a:endParaRPr lang="hr-HR" sz="3300" b="0" strike="noStrike" spc="-1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Verdana" pitchFamily="32" charset="0"/>
            </a:endParaRPr>
          </a:p>
        </p:txBody>
      </p:sp>
      <p:pic>
        <p:nvPicPr>
          <p:cNvPr id="231" name="Picture 230"/>
          <p:cNvPicPr/>
          <p:nvPr/>
        </p:nvPicPr>
        <p:blipFill>
          <a:blip r:embed="rId1"/>
          <a:stretch>
            <a:fillRect/>
          </a:stretch>
        </p:blipFill>
        <p:spPr>
          <a:xfrm>
            <a:off x="1402715" y="908685"/>
            <a:ext cx="7602855" cy="591947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1611</Words>
  <Application>Kingsoft Office WPP</Application>
  <PresentationFormat/>
  <Paragraphs>75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1_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Damir</dc:creator>
  <cp:lastModifiedBy>damir</cp:lastModifiedBy>
  <cp:revision>166</cp:revision>
  <dcterms:created xsi:type="dcterms:W3CDTF">2017-12-12T06:32:23Z</dcterms:created>
  <dcterms:modified xsi:type="dcterms:W3CDTF">2017-12-12T06:32:23Z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1050-10.1.0.5707</vt:lpwstr>
  </property>
</Properties>
</file>