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6" r:id="rId3"/>
    <p:sldId id="308" r:id="rId4"/>
    <p:sldId id="297" r:id="rId5"/>
    <p:sldId id="298" r:id="rId6"/>
    <p:sldId id="299" r:id="rId7"/>
    <p:sldId id="309" r:id="rId8"/>
    <p:sldId id="322" r:id="rId9"/>
    <p:sldId id="318" r:id="rId10"/>
    <p:sldId id="319" r:id="rId11"/>
    <p:sldId id="320" r:id="rId12"/>
    <p:sldId id="321" r:id="rId13"/>
    <p:sldId id="310" r:id="rId14"/>
    <p:sldId id="313" r:id="rId15"/>
    <p:sldId id="314" r:id="rId16"/>
    <p:sldId id="312" r:id="rId17"/>
    <p:sldId id="311" r:id="rId18"/>
    <p:sldId id="315" r:id="rId19"/>
    <p:sldId id="316" r:id="rId20"/>
    <p:sldId id="317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éa Denamiel" initials="CD" lastIdx="1" clrIdx="0">
    <p:extLst>
      <p:ext uri="{19B8F6BF-5375-455C-9EA6-DF929625EA0E}">
        <p15:presenceInfo xmlns:p15="http://schemas.microsoft.com/office/powerpoint/2012/main" userId="fec58d3fc7c4cf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1"/>
    <a:srgbClr val="FF9E1D"/>
    <a:srgbClr val="157FFF"/>
    <a:srgbClr val="E20087"/>
    <a:srgbClr val="FFABCB"/>
    <a:srgbClr val="EF720B"/>
    <a:srgbClr val="F79B4F"/>
    <a:srgbClr val="6F4001"/>
    <a:srgbClr val="CC9900"/>
    <a:srgbClr val="F7E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95394" autoAdjust="0"/>
  </p:normalViewPr>
  <p:slideViewPr>
    <p:cSldViewPr>
      <p:cViewPr varScale="1">
        <p:scale>
          <a:sx n="85" d="100"/>
          <a:sy n="85" d="100"/>
        </p:scale>
        <p:origin x="64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CDA5A-2ACB-4A1B-BFF9-E6F22591EEA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FCFF5-8652-441D-8075-DEEE30F54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4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CFF5-8652-441D-8075-DEEE30F54F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680310"/>
            <a:ext cx="824607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44383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4607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4607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527605"/>
            <a:ext cx="7168900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443835"/>
            <a:ext cx="7168900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369770"/>
            <a:ext cx="8076895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7473395" cy="229057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cap="small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</a:t>
            </a:r>
            <a:r>
              <a:rPr lang="hr-HR" sz="4000" b="1" cap="small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implementation of MESSI modelling system </a:t>
            </a:r>
            <a:r>
              <a:rPr lang="en-US" sz="4000" b="1" cap="small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en-US" sz="4000" b="1" cap="small" dirty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resolution climate forecast of the Adriatic Sea</a:t>
            </a:r>
            <a:endParaRPr lang="en-US" dirty="0">
              <a:solidFill>
                <a:srgbClr val="E200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LOGO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8731" y="0"/>
            <a:ext cx="150293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30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115" y="2207360"/>
            <a:ext cx="4733855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Both Atmospheric Pressure and Sea Level were recorded during the meteotsunami of June 2014.</a:t>
            </a:r>
          </a:p>
          <a:p>
            <a:endParaRPr lang="en-US" dirty="0" smtClean="0">
              <a:solidFill>
                <a:prstClr val="black"/>
              </a:solidFill>
              <a:latin typeface="+mn-lt"/>
              <a:ea typeface="+mn-ea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The available measurements are as follow:</a:t>
            </a:r>
          </a:p>
          <a:p>
            <a:pPr marL="457200" indent="-457200">
              <a:buAutoNum type="arabicParenBoth"/>
            </a:pP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45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  <a:ea typeface="+mn-ea"/>
              </a:rPr>
              <a:t>Meteo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 Stations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located in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Croatia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– including amateur measurements</a:t>
            </a:r>
          </a:p>
          <a:p>
            <a:pPr marL="457200" indent="-457200">
              <a:buAutoNum type="arabicParenBoth"/>
            </a:pP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6 Sea Level Stations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in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Italy</a:t>
            </a:r>
          </a:p>
          <a:p>
            <a:pPr marL="457200" indent="-457200">
              <a:buAutoNum type="arabicParenBoth"/>
            </a:pP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3 Sea Level Stations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in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Croatia</a:t>
            </a:r>
          </a:p>
          <a:p>
            <a:pPr marL="457200" indent="-457200">
              <a:buAutoNum type="arabicParenBoth"/>
            </a:pP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2 Sea Level Stations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in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Montenegro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320" t="11106" r="26620" b="47330"/>
          <a:stretch/>
        </p:blipFill>
        <p:spPr>
          <a:xfrm>
            <a:off x="4631073" y="3123590"/>
            <a:ext cx="4431692" cy="3446872"/>
          </a:xfrm>
          <a:prstGeom prst="rect">
            <a:avLst/>
          </a:prstGeom>
        </p:spPr>
      </p:pic>
      <p:sp>
        <p:nvSpPr>
          <p:cNvPr id="7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51485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80066"/>
              </p:ext>
            </p:extLst>
          </p:nvPr>
        </p:nvGraphicFramePr>
        <p:xfrm>
          <a:off x="1271429" y="2282380"/>
          <a:ext cx="6619441" cy="3872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22">
                  <a:extLst>
                    <a:ext uri="{9D8B030D-6E8A-4147-A177-3AD203B41FA5}">
                      <a16:colId xmlns:a16="http://schemas.microsoft.com/office/drawing/2014/main" xmlns="" val="648177090"/>
                    </a:ext>
                  </a:extLst>
                </a:gridCol>
                <a:gridCol w="1172339">
                  <a:extLst>
                    <a:ext uri="{9D8B030D-6E8A-4147-A177-3AD203B41FA5}">
                      <a16:colId xmlns:a16="http://schemas.microsoft.com/office/drawing/2014/main" xmlns="" val="1403016999"/>
                    </a:ext>
                  </a:extLst>
                </a:gridCol>
                <a:gridCol w="775405">
                  <a:extLst>
                    <a:ext uri="{9D8B030D-6E8A-4147-A177-3AD203B41FA5}">
                      <a16:colId xmlns:a16="http://schemas.microsoft.com/office/drawing/2014/main" xmlns="" val="3665619366"/>
                    </a:ext>
                  </a:extLst>
                </a:gridCol>
                <a:gridCol w="627709">
                  <a:extLst>
                    <a:ext uri="{9D8B030D-6E8A-4147-A177-3AD203B41FA5}">
                      <a16:colId xmlns:a16="http://schemas.microsoft.com/office/drawing/2014/main" xmlns="" val="2665104961"/>
                    </a:ext>
                  </a:extLst>
                </a:gridCol>
                <a:gridCol w="1107721">
                  <a:extLst>
                    <a:ext uri="{9D8B030D-6E8A-4147-A177-3AD203B41FA5}">
                      <a16:colId xmlns:a16="http://schemas.microsoft.com/office/drawing/2014/main" xmlns="" val="3741584735"/>
                    </a:ext>
                  </a:extLst>
                </a:gridCol>
                <a:gridCol w="634278">
                  <a:extLst>
                    <a:ext uri="{9D8B030D-6E8A-4147-A177-3AD203B41FA5}">
                      <a16:colId xmlns:a16="http://schemas.microsoft.com/office/drawing/2014/main" xmlns="" val="2802512652"/>
                    </a:ext>
                  </a:extLst>
                </a:gridCol>
                <a:gridCol w="856967">
                  <a:extLst>
                    <a:ext uri="{9D8B030D-6E8A-4147-A177-3AD203B41FA5}">
                      <a16:colId xmlns:a16="http://schemas.microsoft.com/office/drawing/2014/main" xmlns="" val="260074325"/>
                    </a:ext>
                  </a:extLst>
                </a:gridCol>
              </a:tblGrid>
              <a:tr h="4158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Location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Max. Measured Height (cm)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Max. Modeled Height (cm)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1457391"/>
                  </a:ext>
                </a:extLst>
              </a:tr>
              <a:tr h="41589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Date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Mes</a:t>
                      </a:r>
                      <a:r>
                        <a:rPr lang="en-US" sz="1200" b="1" kern="1200" baseline="0" dirty="0" smtClean="0"/>
                        <a:t>. 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Mod.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Date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Mod.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Mes</a:t>
                      </a:r>
                      <a:r>
                        <a:rPr lang="en-US" sz="1200" b="1" kern="1200" baseline="0" dirty="0" smtClean="0"/>
                        <a:t>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4187963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baseline="0" dirty="0" smtClean="0"/>
                        <a:t>Ancona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18:31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34.8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28.5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20:10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41.7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27.0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1684678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St Benedetto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15:30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45.1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28.6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16:40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34.0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27.9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0247259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Ortona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16:21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55.9                        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25.2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16:45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43.7  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49.0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90795563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Tremiti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14:56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27.8  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31.3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15:52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33.0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23.6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75846576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Vieste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17:07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42.1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11.5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15:04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36.1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27.9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0460996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Otranto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16:20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36.6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8.5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02:31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14.6  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6.26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6895681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Split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16:07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38.1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41.1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15:18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48.9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26.6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89949692"/>
                  </a:ext>
                </a:extLst>
              </a:tr>
              <a:tr h="297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Ploće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15:53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45.2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43.0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15:13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57.4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22.7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667124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Dubrovnik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13:57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28.6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24.1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14:12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32.0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14.3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83058306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baseline="0" dirty="0" smtClean="0"/>
                        <a:t>Kotor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15:24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35.5               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34.4</a:t>
                      </a:r>
                      <a:endParaRPr 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14:50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37.9                       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22.5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50104518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baseline="0" dirty="0" smtClean="0"/>
                        <a:t>Bar</a:t>
                      </a:r>
                      <a:endParaRPr lang="en-US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16:00</a:t>
                      </a:r>
                      <a:endParaRPr lang="en-US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32.5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16.12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13:35</a:t>
                      </a:r>
                      <a:endParaRPr lang="en-US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29.5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22.8</a:t>
                      </a:r>
                      <a:endParaRPr lang="en-US" sz="12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12381073"/>
                  </a:ext>
                </a:extLst>
              </a:tr>
            </a:tbl>
          </a:graphicData>
        </a:graphic>
      </p:graphicFrame>
      <p:sp>
        <p:nvSpPr>
          <p:cNvPr id="9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70851"/>
              </p:ext>
            </p:extLst>
          </p:nvPr>
        </p:nvGraphicFramePr>
        <p:xfrm>
          <a:off x="548544" y="2325631"/>
          <a:ext cx="6619441" cy="247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22">
                  <a:extLst>
                    <a:ext uri="{9D8B030D-6E8A-4147-A177-3AD203B41FA5}">
                      <a16:colId xmlns:a16="http://schemas.microsoft.com/office/drawing/2014/main" xmlns="" val="648177090"/>
                    </a:ext>
                  </a:extLst>
                </a:gridCol>
                <a:gridCol w="1172339">
                  <a:extLst>
                    <a:ext uri="{9D8B030D-6E8A-4147-A177-3AD203B41FA5}">
                      <a16:colId xmlns:a16="http://schemas.microsoft.com/office/drawing/2014/main" xmlns="" val="1403016999"/>
                    </a:ext>
                  </a:extLst>
                </a:gridCol>
                <a:gridCol w="775405">
                  <a:extLst>
                    <a:ext uri="{9D8B030D-6E8A-4147-A177-3AD203B41FA5}">
                      <a16:colId xmlns:a16="http://schemas.microsoft.com/office/drawing/2014/main" xmlns="" val="3665619366"/>
                    </a:ext>
                  </a:extLst>
                </a:gridCol>
                <a:gridCol w="627709">
                  <a:extLst>
                    <a:ext uri="{9D8B030D-6E8A-4147-A177-3AD203B41FA5}">
                      <a16:colId xmlns:a16="http://schemas.microsoft.com/office/drawing/2014/main" xmlns="" val="2665104961"/>
                    </a:ext>
                  </a:extLst>
                </a:gridCol>
                <a:gridCol w="1107721">
                  <a:extLst>
                    <a:ext uri="{9D8B030D-6E8A-4147-A177-3AD203B41FA5}">
                      <a16:colId xmlns:a16="http://schemas.microsoft.com/office/drawing/2014/main" xmlns="" val="3741584735"/>
                    </a:ext>
                  </a:extLst>
                </a:gridCol>
                <a:gridCol w="634278">
                  <a:extLst>
                    <a:ext uri="{9D8B030D-6E8A-4147-A177-3AD203B41FA5}">
                      <a16:colId xmlns:a16="http://schemas.microsoft.com/office/drawing/2014/main" xmlns="" val="2802512652"/>
                    </a:ext>
                  </a:extLst>
                </a:gridCol>
                <a:gridCol w="856967">
                  <a:extLst>
                    <a:ext uri="{9D8B030D-6E8A-4147-A177-3AD203B41FA5}">
                      <a16:colId xmlns:a16="http://schemas.microsoft.com/office/drawing/2014/main" xmlns="" val="260074325"/>
                    </a:ext>
                  </a:extLst>
                </a:gridCol>
              </a:tblGrid>
              <a:tr h="4158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Location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Max. Measured Height (cm)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Max. Modeled Height (cm)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1457391"/>
                  </a:ext>
                </a:extLst>
              </a:tr>
              <a:tr h="41589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Date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Mes</a:t>
                      </a:r>
                      <a:r>
                        <a:rPr lang="en-US" sz="1200" b="1" kern="1200" baseline="0" dirty="0" smtClean="0"/>
                        <a:t>. 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Mod.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Date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Mod.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Mes</a:t>
                      </a:r>
                      <a:r>
                        <a:rPr lang="en-US" sz="1200" b="1" kern="1200" baseline="0" dirty="0" smtClean="0"/>
                        <a:t>.</a:t>
                      </a:r>
                      <a:endParaRPr lang="en-US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4187963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baseline="0" dirty="0" smtClean="0"/>
                        <a:t>Vela Luka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06:00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~300.0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15:06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108.7</a:t>
                      </a: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1684678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/>
                        <a:t>Rijeka </a:t>
                      </a:r>
                      <a:r>
                        <a:rPr lang="en-US" sz="1200" b="1" kern="1200" baseline="0" dirty="0" err="1" smtClean="0"/>
                        <a:t>Dubrov</a:t>
                      </a:r>
                      <a:r>
                        <a:rPr lang="en-US" sz="1200" b="1" kern="1200" baseline="0" dirty="0" smtClean="0"/>
                        <a:t>.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11:30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~250.0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14:12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75.1</a:t>
                      </a: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0247259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Stari</a:t>
                      </a:r>
                      <a:r>
                        <a:rPr lang="en-US" sz="1200" b="1" kern="1200" baseline="0" dirty="0" smtClean="0"/>
                        <a:t> Grad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13:00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~100.0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15:15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114.5</a:t>
                      </a: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90795563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Vrboska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15:00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~150.0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16:11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104.4</a:t>
                      </a: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75846576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Viganj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12:00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~80.0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15:10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71.2</a:t>
                      </a: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0460996"/>
                  </a:ext>
                </a:extLst>
              </a:tr>
              <a:tr h="269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err="1" smtClean="0"/>
                        <a:t>Ston</a:t>
                      </a:r>
                      <a:endParaRPr lang="en-US" sz="1200" b="1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26-Jun 12:00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~100.0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25-Jun 14:22</a:t>
                      </a:r>
                      <a:endParaRPr lang="en-US" sz="12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/>
                        <a:t> 60.0</a:t>
                      </a: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6895681"/>
                  </a:ext>
                </a:extLst>
              </a:tr>
            </a:tbl>
          </a:graphicData>
        </a:graphic>
      </p:graphicFrame>
      <p:sp>
        <p:nvSpPr>
          <p:cNvPr id="6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7" name="TextBox 27"/>
          <p:cNvSpPr txBox="1"/>
          <p:nvPr/>
        </p:nvSpPr>
        <p:spPr>
          <a:xfrm>
            <a:off x="1670605" y="5257910"/>
            <a:ext cx="671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5pPr>
            <a:lvl6pPr>
              <a:defRPr>
                <a:latin typeface="Arial" charset="0"/>
                <a:ea typeface="ＭＳ Ｐゴシック" pitchFamily="-109" charset="-128"/>
              </a:defRPr>
            </a:lvl6pPr>
            <a:lvl7pPr>
              <a:defRPr>
                <a:latin typeface="Arial" charset="0"/>
                <a:ea typeface="ＭＳ Ｐゴシック" pitchFamily="-109" charset="-128"/>
              </a:defRPr>
            </a:lvl7pPr>
            <a:lvl8pPr>
              <a:defRPr>
                <a:latin typeface="Arial" charset="0"/>
                <a:ea typeface="ＭＳ Ｐゴシック" pitchFamily="-109" charset="-128"/>
              </a:defRPr>
            </a:lvl8pPr>
            <a:lvl9pPr>
              <a:defRPr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Additional Data: From local observers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2" y="2054655"/>
            <a:ext cx="7288530" cy="42252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84176" y="6396367"/>
            <a:ext cx="7305449" cy="197919"/>
            <a:chOff x="296259" y="5572129"/>
            <a:chExt cx="7305449" cy="1979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9" t="93810" r="35780" b="-125"/>
            <a:stretch/>
          </p:blipFill>
          <p:spPr>
            <a:xfrm>
              <a:off x="3007997" y="5572129"/>
              <a:ext cx="1881973" cy="1979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296259" y="5572129"/>
              <a:ext cx="2571593" cy="1042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5030115" y="5572129"/>
              <a:ext cx="2571593" cy="104272"/>
            </a:xfrm>
            <a:prstGeom prst="rect">
              <a:avLst/>
            </a:prstGeom>
          </p:spPr>
        </p:pic>
      </p:grpSp>
      <p:sp>
        <p:nvSpPr>
          <p:cNvPr id="20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6" y="2054655"/>
            <a:ext cx="7288530" cy="42405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36881" y="6366535"/>
            <a:ext cx="7305449" cy="197919"/>
            <a:chOff x="296259" y="5572129"/>
            <a:chExt cx="7305449" cy="1979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9" t="93810" r="35780" b="-125"/>
            <a:stretch/>
          </p:blipFill>
          <p:spPr>
            <a:xfrm>
              <a:off x="3007997" y="5572129"/>
              <a:ext cx="1881973" cy="1979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296259" y="5572129"/>
              <a:ext cx="2571593" cy="1042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5030115" y="5572129"/>
              <a:ext cx="2571593" cy="104272"/>
            </a:xfrm>
            <a:prstGeom prst="rect">
              <a:avLst/>
            </a:prstGeom>
          </p:spPr>
        </p:pic>
      </p:grpSp>
      <p:sp>
        <p:nvSpPr>
          <p:cNvPr id="10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8" y="2054655"/>
            <a:ext cx="7288530" cy="42252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84176" y="6376842"/>
            <a:ext cx="7305449" cy="197919"/>
            <a:chOff x="296259" y="5572129"/>
            <a:chExt cx="7305449" cy="1979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9" t="93810" r="35780" b="-125"/>
            <a:stretch/>
          </p:blipFill>
          <p:spPr>
            <a:xfrm>
              <a:off x="3007997" y="5572129"/>
              <a:ext cx="1881973" cy="1979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296259" y="5572129"/>
              <a:ext cx="2571593" cy="1042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63" r="66480" b="2610"/>
            <a:stretch/>
          </p:blipFill>
          <p:spPr>
            <a:xfrm>
              <a:off x="5030115" y="5572129"/>
              <a:ext cx="2571593" cy="104272"/>
            </a:xfrm>
            <a:prstGeom prst="rect">
              <a:avLst/>
            </a:prstGeom>
          </p:spPr>
        </p:pic>
      </p:grpSp>
      <p:sp>
        <p:nvSpPr>
          <p:cNvPr id="10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" y="2036100"/>
            <a:ext cx="2147888" cy="211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91" y="2100865"/>
            <a:ext cx="3736181" cy="2035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" y="4335749"/>
            <a:ext cx="3836194" cy="2112169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4266590" y="4483212"/>
            <a:ext cx="4428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5pPr>
            <a:lvl6pPr>
              <a:defRPr>
                <a:latin typeface="Arial" charset="0"/>
                <a:ea typeface="ＭＳ Ｐゴシック" pitchFamily="-109" charset="-128"/>
              </a:defRPr>
            </a:lvl6pPr>
            <a:lvl7pPr>
              <a:defRPr>
                <a:latin typeface="Arial" charset="0"/>
                <a:ea typeface="ＭＳ Ｐゴシック" pitchFamily="-109" charset="-128"/>
              </a:defRPr>
            </a:lvl7pPr>
            <a:lvl8pPr>
              <a:defRPr>
                <a:latin typeface="Arial" charset="0"/>
                <a:ea typeface="ＭＳ Ｐゴシック" pitchFamily="-109" charset="-128"/>
              </a:defRPr>
            </a:lvl8pPr>
            <a:lvl9pPr>
              <a:defRPr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Statistical Comparison </a:t>
            </a:r>
          </a:p>
          <a:p>
            <a:endParaRPr lang="en-US" dirty="0">
              <a:solidFill>
                <a:srgbClr val="E20071"/>
              </a:solidFill>
            </a:endParaRPr>
          </a:p>
          <a:p>
            <a:r>
              <a:rPr lang="en-US" dirty="0" smtClean="0">
                <a:solidFill>
                  <a:srgbClr val="E20071"/>
                </a:solidFill>
              </a:rPr>
              <a:t>WRF 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vs. 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Measurements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2512770"/>
            <a:ext cx="8630793" cy="3525869"/>
          </a:xfrm>
          <a:prstGeom prst="rect">
            <a:avLst/>
          </a:prstGeom>
        </p:spPr>
      </p:pic>
      <p:sp>
        <p:nvSpPr>
          <p:cNvPr id="12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51485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432232"/>
            <a:ext cx="3805238" cy="211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2115769"/>
            <a:ext cx="2071688" cy="2102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4" y="2182444"/>
            <a:ext cx="3752850" cy="2035969"/>
          </a:xfrm>
          <a:prstGeom prst="rect">
            <a:avLst/>
          </a:prstGeom>
        </p:spPr>
      </p:pic>
      <p:sp>
        <p:nvSpPr>
          <p:cNvPr id="8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4266590" y="4483212"/>
            <a:ext cx="4428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5pPr>
            <a:lvl6pPr>
              <a:defRPr>
                <a:latin typeface="Arial" charset="0"/>
                <a:ea typeface="ＭＳ Ｐゴシック" pitchFamily="-109" charset="-128"/>
              </a:defRPr>
            </a:lvl6pPr>
            <a:lvl7pPr>
              <a:defRPr>
                <a:latin typeface="Arial" charset="0"/>
                <a:ea typeface="ＭＳ Ｐゴシック" pitchFamily="-109" charset="-128"/>
              </a:defRPr>
            </a:lvl7pPr>
            <a:lvl8pPr>
              <a:defRPr>
                <a:latin typeface="Arial" charset="0"/>
                <a:ea typeface="ＭＳ Ｐゴシック" pitchFamily="-109" charset="-128"/>
              </a:defRPr>
            </a:lvl8pPr>
            <a:lvl9pPr>
              <a:defRPr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Statistical Comparison </a:t>
            </a:r>
          </a:p>
          <a:p>
            <a:endParaRPr lang="en-US" dirty="0">
              <a:solidFill>
                <a:srgbClr val="E20071"/>
              </a:solidFill>
            </a:endParaRPr>
          </a:p>
          <a:p>
            <a:r>
              <a:rPr lang="en-US" dirty="0" smtClean="0">
                <a:solidFill>
                  <a:srgbClr val="E20071"/>
                </a:solidFill>
              </a:rPr>
              <a:t>ROMS/ADCIRC 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vs. 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Measurements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283756"/>
            <a:ext cx="9162301" cy="5574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19278"/>
          <a:stretch/>
        </p:blipFill>
        <p:spPr>
          <a:xfrm>
            <a:off x="-9150" y="1291130"/>
            <a:ext cx="3088743" cy="3024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r="19826"/>
          <a:stretch/>
        </p:blipFill>
        <p:spPr>
          <a:xfrm>
            <a:off x="3061261" y="1298504"/>
            <a:ext cx="2809569" cy="3024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r="19272"/>
          <a:stretch/>
        </p:blipFill>
        <p:spPr>
          <a:xfrm>
            <a:off x="5870830" y="1291130"/>
            <a:ext cx="2798285" cy="30243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34445" y="696128"/>
            <a:ext cx="14920142" cy="6049616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b="3850"/>
          <a:stretch/>
        </p:blipFill>
        <p:spPr>
          <a:xfrm>
            <a:off x="3197655" y="4033290"/>
            <a:ext cx="3419888" cy="290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19477" b="4742"/>
          <a:stretch/>
        </p:blipFill>
        <p:spPr>
          <a:xfrm>
            <a:off x="-9150" y="4060229"/>
            <a:ext cx="3269529" cy="2880986"/>
          </a:xfrm>
          <a:prstGeom prst="rect">
            <a:avLst/>
          </a:prstGeom>
        </p:spPr>
      </p:pic>
      <p:sp>
        <p:nvSpPr>
          <p:cNvPr id="18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19" name="TextBox 27"/>
          <p:cNvSpPr txBox="1"/>
          <p:nvPr/>
        </p:nvSpPr>
        <p:spPr>
          <a:xfrm>
            <a:off x="6521104" y="4563357"/>
            <a:ext cx="2623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5pPr>
            <a:lvl6pPr>
              <a:defRPr>
                <a:latin typeface="Arial" charset="0"/>
                <a:ea typeface="ＭＳ Ｐゴシック" pitchFamily="-109" charset="-128"/>
              </a:defRPr>
            </a:lvl6pPr>
            <a:lvl7pPr>
              <a:defRPr>
                <a:latin typeface="Arial" charset="0"/>
                <a:ea typeface="ＭＳ Ｐゴシック" pitchFamily="-109" charset="-128"/>
              </a:defRPr>
            </a:lvl7pPr>
            <a:lvl8pPr>
              <a:defRPr>
                <a:latin typeface="Arial" charset="0"/>
                <a:ea typeface="ＭＳ Ｐゴシック" pitchFamily="-109" charset="-128"/>
              </a:defRPr>
            </a:lvl8pPr>
            <a:lvl9pPr>
              <a:defRPr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Modelled </a:t>
            </a:r>
            <a:r>
              <a:rPr lang="en-US" dirty="0">
                <a:solidFill>
                  <a:srgbClr val="E20071"/>
                </a:solidFill>
              </a:rPr>
              <a:t>M</a:t>
            </a:r>
            <a:r>
              <a:rPr lang="en-US" dirty="0" smtClean="0">
                <a:solidFill>
                  <a:srgbClr val="E20071"/>
                </a:solidFill>
              </a:rPr>
              <a:t>eteotsunami Waves: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Sea </a:t>
            </a:r>
            <a:r>
              <a:rPr lang="en-US" dirty="0">
                <a:solidFill>
                  <a:srgbClr val="E20071"/>
                </a:solidFill>
              </a:rPr>
              <a:t>Surface Pressure</a:t>
            </a:r>
          </a:p>
        </p:txBody>
      </p:sp>
    </p:spTree>
    <p:extLst>
      <p:ext uri="{BB962C8B-B14F-4D97-AF65-F5344CB8AC3E}">
        <p14:creationId xmlns:p14="http://schemas.microsoft.com/office/powerpoint/2010/main" val="17864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2"/>
          <p:cNvSpPr txBox="1"/>
          <p:nvPr/>
        </p:nvSpPr>
        <p:spPr>
          <a:xfrm>
            <a:off x="-14860" y="1"/>
            <a:ext cx="9158859" cy="12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GB" dirty="0">
                <a:solidFill>
                  <a:srgbClr val="E20071"/>
                </a:solidFill>
              </a:rPr>
              <a:t>Modelling component of </a:t>
            </a:r>
            <a:r>
              <a:rPr lang="en-GB" dirty="0" smtClean="0">
                <a:solidFill>
                  <a:srgbClr val="E20071"/>
                </a:solidFill>
              </a:rPr>
              <a:t>the MESSI Project 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7" name="Picture 6" descr="MT_warning_frontiers_22October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50" y="2054655"/>
            <a:ext cx="9172067" cy="41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283756"/>
            <a:ext cx="9162301" cy="5574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19084"/>
          <a:stretch/>
        </p:blipFill>
        <p:spPr>
          <a:xfrm>
            <a:off x="177779" y="1291130"/>
            <a:ext cx="3080228" cy="3024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9273" b="4075"/>
          <a:stretch/>
        </p:blipFill>
        <p:spPr>
          <a:xfrm>
            <a:off x="32490" y="4040071"/>
            <a:ext cx="3196404" cy="2901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9354"/>
          <a:stretch/>
        </p:blipFill>
        <p:spPr>
          <a:xfrm>
            <a:off x="3258705" y="1299054"/>
            <a:ext cx="2810613" cy="30243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r="19875"/>
          <a:stretch/>
        </p:blipFill>
        <p:spPr>
          <a:xfrm>
            <a:off x="6067128" y="1295584"/>
            <a:ext cx="2780612" cy="3024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5521" b="4066"/>
          <a:stretch/>
        </p:blipFill>
        <p:spPr>
          <a:xfrm>
            <a:off x="3232147" y="4039820"/>
            <a:ext cx="3366657" cy="29013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4445" y="696128"/>
            <a:ext cx="14920142" cy="6049616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21" name="TextBox 27"/>
          <p:cNvSpPr txBox="1"/>
          <p:nvPr/>
        </p:nvSpPr>
        <p:spPr>
          <a:xfrm>
            <a:off x="6521104" y="4563357"/>
            <a:ext cx="2623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109" charset="-128"/>
              </a:defRPr>
            </a:lvl5pPr>
            <a:lvl6pPr>
              <a:defRPr>
                <a:latin typeface="Arial" charset="0"/>
                <a:ea typeface="ＭＳ Ｐゴシック" pitchFamily="-109" charset="-128"/>
              </a:defRPr>
            </a:lvl6pPr>
            <a:lvl7pPr>
              <a:defRPr>
                <a:latin typeface="Arial" charset="0"/>
                <a:ea typeface="ＭＳ Ｐゴシック" pitchFamily="-109" charset="-128"/>
              </a:defRPr>
            </a:lvl7pPr>
            <a:lvl8pPr>
              <a:defRPr>
                <a:latin typeface="Arial" charset="0"/>
                <a:ea typeface="ＭＳ Ｐゴシック" pitchFamily="-109" charset="-128"/>
              </a:defRPr>
            </a:lvl8pPr>
            <a:lvl9pPr>
              <a:defRPr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dirty="0" smtClean="0">
                <a:solidFill>
                  <a:srgbClr val="E20071"/>
                </a:solidFill>
              </a:rPr>
              <a:t>Modelled </a:t>
            </a:r>
            <a:r>
              <a:rPr lang="en-US" dirty="0">
                <a:solidFill>
                  <a:srgbClr val="E20071"/>
                </a:solidFill>
              </a:rPr>
              <a:t>M</a:t>
            </a:r>
            <a:r>
              <a:rPr lang="en-US" dirty="0" smtClean="0">
                <a:solidFill>
                  <a:srgbClr val="E20071"/>
                </a:solidFill>
              </a:rPr>
              <a:t>eteotsunami Waves: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Sea Surface</a:t>
            </a:r>
          </a:p>
          <a:p>
            <a:r>
              <a:rPr lang="en-US" dirty="0" smtClean="0">
                <a:solidFill>
                  <a:srgbClr val="E20071"/>
                </a:solidFill>
              </a:rPr>
              <a:t>Elevation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 rot="16200000">
            <a:off x="-3002827" y="3052584"/>
            <a:ext cx="6709870" cy="867091"/>
          </a:xfrm>
          <a:prstGeom prst="rect">
            <a:avLst/>
          </a:prstGeom>
          <a:effectLst>
            <a:outerShdw blurRad="127000" dist="25400" dir="27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84959" y="-1034317"/>
            <a:ext cx="1036493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557" tIns="203779" rIns="407557" bIns="203779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Model Set-Up – Domain, physics and forcing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622296" y="-840216"/>
            <a:ext cx="10345057" cy="73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509" tIns="203755" rIns="407509" bIns="203755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Wave Effects on Currents (WEC) in COAWST Model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ppt-lt.crystalgraphics.com/lt_pz-1026_powerpoint_templates_title_sl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5370" r="2305" b="7830"/>
          <a:stretch/>
        </p:blipFill>
        <p:spPr bwMode="auto">
          <a:xfrm>
            <a:off x="1866487" y="3657600"/>
            <a:ext cx="6327255" cy="3200400"/>
          </a:xfrm>
          <a:prstGeom prst="rect">
            <a:avLst/>
          </a:prstGeom>
          <a:noFill/>
          <a:effectLst>
            <a:softEdge rad="342900"/>
          </a:effectLst>
          <a:scene3d>
            <a:camera prst="orthographicFront"/>
            <a:lightRig rig="contrasting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2434130" y="4800288"/>
            <a:ext cx="1374345" cy="400099"/>
          </a:xfrm>
          <a:prstGeom prst="rect">
            <a:avLst/>
          </a:prstGeom>
          <a:solidFill>
            <a:schemeClr val="bg1"/>
          </a:solidFill>
          <a:ln w="44450">
            <a:solidFill>
              <a:srgbClr val="FF9E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defTabSz="203754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500" b="1" u="sng" cap="small">
                <a:effectLst/>
              </a:defRPr>
            </a:lvl1pPr>
            <a:lvl2pPr marL="2037547" defTabSz="2037547" fontAlgn="base">
              <a:spcBef>
                <a:spcPct val="0"/>
              </a:spcBef>
              <a:spcAft>
                <a:spcPct val="0"/>
              </a:spcAft>
            </a:lvl2pPr>
            <a:lvl3pPr marL="4075096" defTabSz="2037547" fontAlgn="base">
              <a:spcBef>
                <a:spcPct val="0"/>
              </a:spcBef>
              <a:spcAft>
                <a:spcPct val="0"/>
              </a:spcAft>
            </a:lvl3pPr>
            <a:lvl4pPr marL="6112643" defTabSz="2037547" fontAlgn="base">
              <a:spcBef>
                <a:spcPct val="0"/>
              </a:spcBef>
              <a:spcAft>
                <a:spcPct val="0"/>
              </a:spcAft>
            </a:lvl4pPr>
            <a:lvl5pPr marL="8150191" defTabSz="2037547" fontAlgn="base">
              <a:spcBef>
                <a:spcPct val="0"/>
              </a:spcBef>
              <a:spcAft>
                <a:spcPct val="0"/>
              </a:spcAft>
            </a:lvl5pPr>
            <a:lvl6pPr marL="10187740" defTabSz="4075096"/>
            <a:lvl7pPr marL="12225287" defTabSz="4075096"/>
            <a:lvl8pPr marL="14262836" defTabSz="4075096"/>
            <a:lvl9pPr marL="16300383" defTabSz="4075096"/>
          </a:lstStyle>
          <a:p>
            <a:r>
              <a:rPr lang="en-US" sz="2000" u="none" dirty="0" smtClean="0"/>
              <a:t>Thank you!</a:t>
            </a:r>
            <a:endParaRPr lang="en-US" sz="2000" u="non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913362" y="4800417"/>
            <a:ext cx="2972165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E20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4000" dirty="0">
              <a:solidFill>
                <a:srgbClr val="E2007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0604" y="333623"/>
            <a:ext cx="7329839" cy="3570198"/>
          </a:xfrm>
          <a:prstGeom prst="rect">
            <a:avLst/>
          </a:prstGeom>
          <a:solidFill>
            <a:schemeClr val="bg1"/>
          </a:solidFill>
          <a:ln w="44450">
            <a:solidFill>
              <a:srgbClr val="FF9E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defTabSz="203754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500" b="1" u="sng" cap="small">
                <a:effectLst/>
              </a:defRPr>
            </a:lvl1pPr>
            <a:lvl2pPr marL="2037547" defTabSz="2037547" fontAlgn="base">
              <a:spcBef>
                <a:spcPct val="0"/>
              </a:spcBef>
              <a:spcAft>
                <a:spcPct val="0"/>
              </a:spcAft>
            </a:lvl2pPr>
            <a:lvl3pPr marL="4075096" defTabSz="2037547" fontAlgn="base">
              <a:spcBef>
                <a:spcPct val="0"/>
              </a:spcBef>
              <a:spcAft>
                <a:spcPct val="0"/>
              </a:spcAft>
            </a:lvl3pPr>
            <a:lvl4pPr marL="6112643" defTabSz="2037547" fontAlgn="base">
              <a:spcBef>
                <a:spcPct val="0"/>
              </a:spcBef>
              <a:spcAft>
                <a:spcPct val="0"/>
              </a:spcAft>
            </a:lvl4pPr>
            <a:lvl5pPr marL="8150191" defTabSz="2037547" fontAlgn="base">
              <a:spcBef>
                <a:spcPct val="0"/>
              </a:spcBef>
              <a:spcAft>
                <a:spcPct val="0"/>
              </a:spcAft>
            </a:lvl5pPr>
            <a:lvl6pPr marL="10187740" defTabSz="4075096"/>
            <a:lvl7pPr marL="12225287" defTabSz="4075096"/>
            <a:lvl8pPr marL="14262836" defTabSz="4075096"/>
            <a:lvl9pPr marL="16300383" defTabSz="4075096"/>
          </a:lstStyle>
          <a:p>
            <a:r>
              <a:rPr lang="en-US" sz="1800" dirty="0" smtClean="0">
                <a:solidFill>
                  <a:srgbClr val="E20071"/>
                </a:solidFill>
              </a:rPr>
              <a:t>Challenges</a:t>
            </a:r>
            <a:r>
              <a:rPr lang="en-US" sz="1800" u="none" cap="none" dirty="0" smtClean="0">
                <a:solidFill>
                  <a:srgbClr val="E20071"/>
                </a:solidFill>
              </a:rPr>
              <a:t>:</a:t>
            </a:r>
            <a:r>
              <a:rPr lang="en-US" sz="1800" u="none" cap="none" dirty="0" smtClean="0"/>
              <a:t> </a:t>
            </a:r>
          </a:p>
          <a:p>
            <a:endParaRPr lang="en-US" sz="1800" u="none" cap="none" dirty="0" smtClean="0"/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High resolution modelling vs. Computational resources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Choice of the “best” available forcing fields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Parameterization of the models 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Available datasets for validation of the modelling system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Trigger of the Meteotsunami WRF/ADCIRC component</a:t>
            </a:r>
          </a:p>
          <a:p>
            <a:pPr marL="285750" indent="-285750">
              <a:buFontTx/>
              <a:buChar char="-"/>
            </a:pPr>
            <a:r>
              <a:rPr lang="en-US" sz="1800" u="none" cap="none" dirty="0" smtClean="0"/>
              <a:t>Operationalization – data transfer, web, </a:t>
            </a:r>
            <a:r>
              <a:rPr lang="en-US" sz="1800" u="none" cap="none" dirty="0" err="1" smtClean="0"/>
              <a:t>etc</a:t>
            </a:r>
            <a:r>
              <a:rPr lang="en-US" sz="1800" u="none" cap="none" dirty="0" smtClean="0"/>
              <a:t> … </a:t>
            </a:r>
          </a:p>
          <a:p>
            <a:endParaRPr lang="en-US" sz="1000" u="none" cap="none" dirty="0"/>
          </a:p>
          <a:p>
            <a:r>
              <a:rPr lang="en-US" sz="1800" dirty="0" smtClean="0">
                <a:solidFill>
                  <a:srgbClr val="E20071"/>
                </a:solidFill>
              </a:rPr>
              <a:t>Principal Goal</a:t>
            </a:r>
            <a:r>
              <a:rPr lang="en-US" sz="1800" u="none" cap="none" dirty="0" smtClean="0">
                <a:solidFill>
                  <a:srgbClr val="E20071"/>
                </a:solidFill>
              </a:rPr>
              <a:t>: </a:t>
            </a:r>
          </a:p>
          <a:p>
            <a:endParaRPr lang="en-US" sz="1800" u="none" cap="none" dirty="0"/>
          </a:p>
          <a:p>
            <a:r>
              <a:rPr lang="en-US" sz="1800" u="none" cap="none" dirty="0" smtClean="0"/>
              <a:t>Making sure that generated model datasets can be used for the research purposes as well as by local authorities and citizens – quality is a priority!   </a:t>
            </a:r>
            <a:endParaRPr lang="en-US" sz="1000" u="none" cap="none" dirty="0"/>
          </a:p>
        </p:txBody>
      </p:sp>
    </p:spTree>
    <p:extLst>
      <p:ext uri="{BB962C8B-B14F-4D97-AF65-F5344CB8AC3E}">
        <p14:creationId xmlns:p14="http://schemas.microsoft.com/office/powerpoint/2010/main" val="32486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4860" y="1901950"/>
            <a:ext cx="9158860" cy="47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832" t="16599" r="45917" b="16599"/>
          <a:stretch/>
        </p:blipFill>
        <p:spPr>
          <a:xfrm>
            <a:off x="143555" y="2097995"/>
            <a:ext cx="3206805" cy="3734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021" t="31366" r="45576" b="15964"/>
          <a:stretch/>
        </p:blipFill>
        <p:spPr>
          <a:xfrm>
            <a:off x="4337575" y="2100676"/>
            <a:ext cx="3970330" cy="369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5671" t="18073" r="38455" b="53124"/>
          <a:stretch/>
        </p:blipFill>
        <p:spPr>
          <a:xfrm>
            <a:off x="8375378" y="2100676"/>
            <a:ext cx="719816" cy="1985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5619" t="16599" r="35916" b="53353"/>
          <a:stretch/>
        </p:blipFill>
        <p:spPr>
          <a:xfrm>
            <a:off x="3413584" y="2100676"/>
            <a:ext cx="841702" cy="1679755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37876" y="6137815"/>
            <a:ext cx="895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sz="1400" dirty="0" smtClean="0"/>
              <a:t>DTM generated with combination of data from etopo1, GEBCO, digital version of maps, Navigation Chart data and precise coastline developed by IZOR.</a:t>
            </a: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0" y="0"/>
            <a:ext cx="9144000" cy="11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sz="2400" b="1" dirty="0">
                <a:solidFill>
                  <a:srgbClr val="E20071"/>
                </a:solidFill>
                <a:latin typeface="Georgia" pitchFamily="18" charset="0"/>
              </a:rPr>
              <a:t>Step 1 of the modelling </a:t>
            </a:r>
            <a:r>
              <a:rPr lang="en-US" sz="2400" b="1" dirty="0" smtClean="0">
                <a:solidFill>
                  <a:srgbClr val="E20071"/>
                </a:solidFill>
                <a:latin typeface="Georgia" pitchFamily="18" charset="0"/>
              </a:rPr>
              <a:t>strategy </a:t>
            </a:r>
            <a:r>
              <a:rPr lang="en-US" sz="2400" b="1" dirty="0" smtClean="0">
                <a:solidFill>
                  <a:srgbClr val="E20071"/>
                </a:solidFill>
                <a:latin typeface="Georgia" pitchFamily="18" charset="0"/>
                <a:cs typeface="+mn-cs"/>
              </a:rPr>
              <a:t>– DTM </a:t>
            </a:r>
            <a:r>
              <a:rPr lang="en-US" sz="2400" b="1" dirty="0">
                <a:solidFill>
                  <a:srgbClr val="E20071"/>
                </a:solidFill>
                <a:latin typeface="Georgia" pitchFamily="18" charset="0"/>
              </a:rPr>
              <a:t>Bathymetry/Topography</a:t>
            </a:r>
            <a:endParaRPr lang="en-US" sz="2400" b="1" dirty="0">
              <a:solidFill>
                <a:srgbClr val="E20071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5710" y="1885105"/>
            <a:ext cx="9158860" cy="47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248395" y="4003796"/>
            <a:ext cx="6142095" cy="2326599"/>
            <a:chOff x="1262423" y="3909908"/>
            <a:chExt cx="6142095" cy="2326599"/>
          </a:xfrm>
          <a:noFill/>
        </p:grpSpPr>
        <p:sp>
          <p:nvSpPr>
            <p:cNvPr id="42" name="Arc 41"/>
            <p:cNvSpPr/>
            <p:nvPr/>
          </p:nvSpPr>
          <p:spPr>
            <a:xfrm rot="10800000">
              <a:off x="1262423" y="3909908"/>
              <a:ext cx="6142095" cy="2326599"/>
            </a:xfrm>
            <a:prstGeom prst="arc">
              <a:avLst>
                <a:gd name="adj1" fmla="val 10766545"/>
                <a:gd name="adj2" fmla="val 45964"/>
              </a:avLst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TextBox 38"/>
            <p:cNvSpPr txBox="1"/>
            <p:nvPr/>
          </p:nvSpPr>
          <p:spPr>
            <a:xfrm>
              <a:off x="3528844" y="5921337"/>
              <a:ext cx="2229992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9pPr>
            </a:lstStyle>
            <a:p>
              <a:r>
                <a:rPr lang="en-US" sz="1400" dirty="0" smtClean="0"/>
                <a:t>Sea Surface Elevation</a:t>
              </a:r>
              <a:endParaRPr lang="en-US" sz="1400" dirty="0"/>
            </a:p>
          </p:txBody>
        </p:sp>
      </p:grpSp>
      <p:pic>
        <p:nvPicPr>
          <p:cNvPr id="7" name="Picture 6" descr="fig1_COAWS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8" b="5190"/>
          <a:stretch/>
        </p:blipFill>
        <p:spPr bwMode="auto">
          <a:xfrm>
            <a:off x="2885404" y="3734778"/>
            <a:ext cx="3366351" cy="216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45672" y="2185385"/>
            <a:ext cx="4241330" cy="3281781"/>
            <a:chOff x="2559700" y="2091497"/>
            <a:chExt cx="4241330" cy="3281781"/>
          </a:xfrm>
        </p:grpSpPr>
        <p:grpSp>
          <p:nvGrpSpPr>
            <p:cNvPr id="32" name="Group 31"/>
            <p:cNvGrpSpPr/>
            <p:nvPr/>
          </p:nvGrpSpPr>
          <p:grpSpPr>
            <a:xfrm>
              <a:off x="6090258" y="2120223"/>
              <a:ext cx="710772" cy="2831078"/>
              <a:chOff x="6090258" y="2120223"/>
              <a:chExt cx="710772" cy="2831078"/>
            </a:xfrm>
          </p:grpSpPr>
          <p:sp>
            <p:nvSpPr>
              <p:cNvPr id="36" name="Arc 35"/>
              <p:cNvSpPr/>
              <p:nvPr/>
            </p:nvSpPr>
            <p:spPr>
              <a:xfrm rot="13658970" flipH="1">
                <a:off x="4905359" y="3305122"/>
                <a:ext cx="2831078" cy="461280"/>
              </a:xfrm>
              <a:prstGeom prst="arc">
                <a:avLst>
                  <a:gd name="adj1" fmla="val 10766545"/>
                  <a:gd name="adj2" fmla="val 21449808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TextBox 34"/>
              <p:cNvSpPr txBox="1"/>
              <p:nvPr/>
            </p:nvSpPr>
            <p:spPr>
              <a:xfrm rot="2742693">
                <a:off x="5759662" y="3231350"/>
                <a:ext cx="15595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9pPr>
              </a:lstStyle>
              <a:p>
                <a:r>
                  <a:rPr lang="en-US" sz="1400" dirty="0" smtClean="0"/>
                  <a:t>10m wind and MSL Pressure</a:t>
                </a:r>
                <a:endParaRPr lang="en-US" sz="14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559700" y="2091497"/>
              <a:ext cx="632540" cy="3281781"/>
              <a:chOff x="2559700" y="2091497"/>
              <a:chExt cx="632540" cy="3281781"/>
            </a:xfrm>
          </p:grpSpPr>
          <p:sp>
            <p:nvSpPr>
              <p:cNvPr id="34" name="Arc 33"/>
              <p:cNvSpPr/>
              <p:nvPr/>
            </p:nvSpPr>
            <p:spPr>
              <a:xfrm rot="7941030">
                <a:off x="1280585" y="3635081"/>
                <a:ext cx="3017312" cy="459081"/>
              </a:xfrm>
              <a:prstGeom prst="arc">
                <a:avLst>
                  <a:gd name="adj1" fmla="val 10766545"/>
                  <a:gd name="adj2" fmla="val 45964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TextBox 22"/>
              <p:cNvSpPr txBox="1"/>
              <p:nvPr/>
            </p:nvSpPr>
            <p:spPr>
              <a:xfrm rot="18716025">
                <a:off x="1493831" y="3266686"/>
                <a:ext cx="2873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  <a:cs typeface="+mn-cs"/>
                  </a:defRPr>
                </a:lvl9pPr>
              </a:lstStyle>
              <a:p>
                <a:r>
                  <a:rPr lang="en-US" sz="1400" dirty="0" smtClean="0"/>
                  <a:t>10m wind, 2m air temperature, 2m pressure, rain, etc.</a:t>
                </a:r>
                <a:endParaRPr lang="en-US" sz="14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243344" y="1768323"/>
            <a:ext cx="2968832" cy="3995606"/>
            <a:chOff x="1526562" y="1674435"/>
            <a:chExt cx="2968832" cy="3995606"/>
          </a:xfrm>
        </p:grpSpPr>
        <p:sp>
          <p:nvSpPr>
            <p:cNvPr id="30" name="Arc 29"/>
            <p:cNvSpPr/>
            <p:nvPr/>
          </p:nvSpPr>
          <p:spPr>
            <a:xfrm rot="18458214">
              <a:off x="1204246" y="2378894"/>
              <a:ext cx="3613463" cy="2968832"/>
            </a:xfrm>
            <a:prstGeom prst="arc">
              <a:avLst>
                <a:gd name="adj1" fmla="val 10766545"/>
                <a:gd name="adj2" fmla="val 45964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TextBox 39"/>
            <p:cNvSpPr txBox="1"/>
            <p:nvPr/>
          </p:nvSpPr>
          <p:spPr>
            <a:xfrm rot="18713087">
              <a:off x="835015" y="2741902"/>
              <a:ext cx="287359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Sea surface </a:t>
              </a:r>
            </a:p>
            <a:p>
              <a:pPr algn="ctr"/>
              <a:r>
                <a:rPr lang="en-US" sz="1400" dirty="0" smtClean="0"/>
                <a:t>temperature, </a:t>
              </a:r>
            </a:p>
            <a:p>
              <a:pPr algn="ctr"/>
              <a:r>
                <a:rPr lang="en-US" sz="1400" dirty="0" smtClean="0"/>
                <a:t>ice, etc.</a:t>
              </a:r>
              <a:endParaRPr lang="en-US" sz="14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3649560" y="2329077"/>
            <a:ext cx="1901194" cy="127607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196" y="4665627"/>
            <a:ext cx="2047875" cy="145732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34402" y="4574186"/>
            <a:ext cx="2047875" cy="145732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205276" y="2351117"/>
            <a:ext cx="78377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+mj-lt"/>
                <a:cs typeface="+mj-cs"/>
              </a:rPr>
              <a:t>WRF</a:t>
            </a:r>
            <a:endParaRPr lang="en-US" b="1" dirty="0">
              <a:latin typeface="+mj-lt"/>
              <a:cs typeface="+mj-cs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869744" y="4808822"/>
            <a:ext cx="99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+mj-lt"/>
                <a:cs typeface="+mj-cs"/>
              </a:rPr>
              <a:t>ROMS</a:t>
            </a:r>
            <a:endParaRPr lang="en-US" b="1" dirty="0">
              <a:latin typeface="+mj-lt"/>
              <a:cs typeface="+mj-cs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6922621" y="4626455"/>
            <a:ext cx="107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+mj-lt"/>
                <a:cs typeface="+mj-cs"/>
              </a:rPr>
              <a:t>ADCIRC</a:t>
            </a:r>
            <a:endParaRPr lang="en-US" b="1" dirty="0">
              <a:latin typeface="+mj-lt"/>
              <a:cs typeface="+mj-cs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578258" y="2712525"/>
            <a:ext cx="2103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sz="1400" b="1" dirty="0"/>
              <a:t>W</a:t>
            </a:r>
            <a:r>
              <a:rPr lang="en-US" sz="1400" dirty="0"/>
              <a:t>eather </a:t>
            </a:r>
            <a:r>
              <a:rPr lang="en-US" sz="1400" b="1" dirty="0"/>
              <a:t>R</a:t>
            </a:r>
            <a:r>
              <a:rPr lang="en-US" sz="1400" dirty="0"/>
              <a:t>esearch and </a:t>
            </a:r>
            <a:r>
              <a:rPr lang="en-US" sz="1400" b="1" dirty="0"/>
              <a:t>F</a:t>
            </a:r>
            <a:r>
              <a:rPr lang="en-US" sz="1400" dirty="0"/>
              <a:t>orecasting </a:t>
            </a:r>
            <a:r>
              <a:rPr lang="en-US" sz="1400" dirty="0" smtClean="0"/>
              <a:t>Model</a:t>
            </a:r>
          </a:p>
        </p:txBody>
      </p:sp>
      <p:sp>
        <p:nvSpPr>
          <p:cNvPr id="21" name="TextBox 18"/>
          <p:cNvSpPr txBox="1"/>
          <p:nvPr/>
        </p:nvSpPr>
        <p:spPr>
          <a:xfrm rot="10800000" flipH="1" flipV="1">
            <a:off x="367979" y="5320708"/>
            <a:ext cx="20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sz="1400" b="1" dirty="0"/>
              <a:t>R</a:t>
            </a:r>
            <a:r>
              <a:rPr lang="en-US" sz="1400" dirty="0"/>
              <a:t>egional </a:t>
            </a:r>
            <a:r>
              <a:rPr lang="en-US" sz="1400" b="1" dirty="0"/>
              <a:t>O</a:t>
            </a:r>
            <a:r>
              <a:rPr lang="en-US" sz="1400" dirty="0"/>
              <a:t>cean </a:t>
            </a:r>
            <a:r>
              <a:rPr lang="en-US" sz="1400" b="1" dirty="0"/>
              <a:t>M</a:t>
            </a:r>
            <a:r>
              <a:rPr lang="en-US" sz="1400" dirty="0"/>
              <a:t>odeling </a:t>
            </a:r>
            <a:r>
              <a:rPr lang="en-US" sz="1400" b="1" dirty="0"/>
              <a:t>S</a:t>
            </a:r>
            <a:r>
              <a:rPr lang="en-US" sz="1400" dirty="0"/>
              <a:t>ystem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69622" y="5004358"/>
            <a:ext cx="242166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sz="1400" b="1" dirty="0" err="1"/>
              <a:t>AD</a:t>
            </a:r>
            <a:r>
              <a:rPr lang="en-US" sz="1400" dirty="0" err="1"/>
              <a:t>vanced</a:t>
            </a:r>
            <a:r>
              <a:rPr lang="en-US" sz="1400" b="1" dirty="0"/>
              <a:t> </a:t>
            </a:r>
            <a:r>
              <a:rPr lang="en-US" sz="1400" b="1" dirty="0" err="1"/>
              <a:t>CIR</a:t>
            </a:r>
            <a:r>
              <a:rPr lang="en-US" sz="1400" dirty="0" err="1"/>
              <a:t>Culation</a:t>
            </a:r>
            <a:r>
              <a:rPr lang="en-US" sz="1400" dirty="0"/>
              <a:t> Model for Shelves, Coasts and </a:t>
            </a:r>
            <a:r>
              <a:rPr lang="en-US" sz="1400" dirty="0" smtClean="0"/>
              <a:t>Estuaries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2787328" y="5547542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sz="1400" b="1" dirty="0"/>
              <a:t>M</a:t>
            </a:r>
            <a:r>
              <a:rPr lang="en-US" sz="1400" dirty="0"/>
              <a:t>odel </a:t>
            </a:r>
            <a:r>
              <a:rPr lang="en-US" sz="1400" b="1" dirty="0"/>
              <a:t>C</a:t>
            </a:r>
            <a:r>
              <a:rPr lang="en-US" sz="1400" dirty="0"/>
              <a:t>oupling </a:t>
            </a:r>
            <a:r>
              <a:rPr lang="en-US" sz="1400" b="1" dirty="0"/>
              <a:t>T</a:t>
            </a:r>
            <a:r>
              <a:rPr lang="en-US" sz="1400" dirty="0"/>
              <a:t>oolkit </a:t>
            </a:r>
          </a:p>
        </p:txBody>
      </p:sp>
      <p:sp>
        <p:nvSpPr>
          <p:cNvPr id="24" name="TextBox 20"/>
          <p:cNvSpPr txBox="1"/>
          <p:nvPr/>
        </p:nvSpPr>
        <p:spPr>
          <a:xfrm>
            <a:off x="3284178" y="5100995"/>
            <a:ext cx="78377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+mj-lt"/>
                <a:cs typeface="+mj-cs"/>
              </a:rPr>
              <a:t>MCT</a:t>
            </a:r>
            <a:endParaRPr lang="en-US" b="1" dirty="0">
              <a:latin typeface="+mj-lt"/>
              <a:cs typeface="+mj-cs"/>
            </a:endParaRPr>
          </a:p>
        </p:txBody>
      </p:sp>
      <p:sp>
        <p:nvSpPr>
          <p:cNvPr id="27" name="TextBox 42"/>
          <p:cNvSpPr txBox="1"/>
          <p:nvPr/>
        </p:nvSpPr>
        <p:spPr>
          <a:xfrm>
            <a:off x="-14860" y="2018"/>
            <a:ext cx="9158859" cy="124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2 of the modelling strategy – Development of the Numerical Modelling Suite</a:t>
            </a:r>
            <a:r>
              <a:rPr lang="en-GB" dirty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860" y="1901950"/>
            <a:ext cx="9158860" cy="473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02"/>
          <a:stretch/>
        </p:blipFill>
        <p:spPr>
          <a:xfrm>
            <a:off x="152706" y="2054654"/>
            <a:ext cx="8847739" cy="4428445"/>
          </a:xfrm>
          <a:prstGeom prst="rect">
            <a:avLst/>
          </a:prstGeom>
        </p:spPr>
      </p:pic>
      <p:sp>
        <p:nvSpPr>
          <p:cNvPr id="15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3 of the modelling strategy – Development of the Domain Grids</a:t>
            </a:r>
            <a:r>
              <a:rPr lang="en-GB" dirty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16" name="TextBox 42"/>
          <p:cNvSpPr txBox="1"/>
          <p:nvPr/>
        </p:nvSpPr>
        <p:spPr>
          <a:xfrm>
            <a:off x="-9150" y="5346693"/>
            <a:ext cx="2901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WRF </a:t>
            </a:r>
          </a:p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Atm. Modelling</a:t>
            </a:r>
            <a:endParaRPr lang="en-US" sz="2400" dirty="0">
              <a:solidFill>
                <a:srgbClr val="E2007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15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3 of the modelling strategy – Development of the Domain Grids</a:t>
            </a:r>
            <a:r>
              <a:rPr lang="en-GB" dirty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3"/>
          <a:stretch/>
        </p:blipFill>
        <p:spPr>
          <a:xfrm>
            <a:off x="547401" y="2007945"/>
            <a:ext cx="3871894" cy="410101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9" t="12629" r="402" b="12725"/>
          <a:stretch/>
        </p:blipFill>
        <p:spPr>
          <a:xfrm>
            <a:off x="4799992" y="2043072"/>
            <a:ext cx="4200453" cy="3371093"/>
          </a:xfrm>
          <a:prstGeom prst="rect">
            <a:avLst/>
          </a:prstGeom>
        </p:spPr>
      </p:pic>
      <p:sp>
        <p:nvSpPr>
          <p:cNvPr id="18" name="TextBox 42"/>
          <p:cNvSpPr txBox="1"/>
          <p:nvPr/>
        </p:nvSpPr>
        <p:spPr>
          <a:xfrm>
            <a:off x="5335525" y="5499398"/>
            <a:ext cx="2901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ROMS </a:t>
            </a:r>
          </a:p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Ocean Modelling</a:t>
            </a:r>
            <a:endParaRPr lang="en-US" sz="2400" dirty="0">
              <a:solidFill>
                <a:srgbClr val="E2007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2"/>
          <p:cNvSpPr txBox="1"/>
          <p:nvPr/>
        </p:nvSpPr>
        <p:spPr>
          <a:xfrm>
            <a:off x="0" y="0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3 of the modelling strategy – Development of the Domain Grids</a:t>
            </a:r>
            <a:r>
              <a:rPr lang="en-GB" dirty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30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9" t="3234" r="19158" b="13147"/>
          <a:stretch/>
        </p:blipFill>
        <p:spPr>
          <a:xfrm>
            <a:off x="147463" y="2052637"/>
            <a:ext cx="4472983" cy="4430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6142" t="25460" r="35378" b="26082"/>
          <a:stretch/>
        </p:blipFill>
        <p:spPr>
          <a:xfrm>
            <a:off x="7172945" y="2115175"/>
            <a:ext cx="1868143" cy="1323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6071" t="22035" r="36995" b="20380"/>
          <a:stretch/>
        </p:blipFill>
        <p:spPr>
          <a:xfrm>
            <a:off x="7198748" y="3579687"/>
            <a:ext cx="1842340" cy="1579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761" t="17604" r="36703" b="20078"/>
          <a:stretch/>
        </p:blipFill>
        <p:spPr>
          <a:xfrm>
            <a:off x="4892270" y="2394494"/>
            <a:ext cx="2152156" cy="2101423"/>
          </a:xfrm>
          <a:prstGeom prst="rect">
            <a:avLst/>
          </a:prstGeom>
        </p:spPr>
      </p:pic>
      <p:sp>
        <p:nvSpPr>
          <p:cNvPr id="17" name="TextBox 42"/>
          <p:cNvSpPr txBox="1"/>
          <p:nvPr/>
        </p:nvSpPr>
        <p:spPr>
          <a:xfrm>
            <a:off x="4724705" y="5267608"/>
            <a:ext cx="378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ADCIRC </a:t>
            </a:r>
          </a:p>
          <a:p>
            <a:pPr algn="ctr"/>
            <a:r>
              <a:rPr lang="en-GB" sz="2400" b="1" dirty="0" smtClean="0">
                <a:solidFill>
                  <a:srgbClr val="E20071"/>
                </a:solidFill>
                <a:latin typeface="Georgia" pitchFamily="18" charset="0"/>
              </a:rPr>
              <a:t>Nearshore Modelling</a:t>
            </a:r>
            <a:endParaRPr lang="en-US" sz="2400" dirty="0">
              <a:solidFill>
                <a:srgbClr val="E2007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2"/>
          <p:cNvSpPr txBox="1"/>
          <p:nvPr/>
        </p:nvSpPr>
        <p:spPr>
          <a:xfrm>
            <a:off x="0" y="0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 smtClean="0">
                <a:solidFill>
                  <a:srgbClr val="E20071"/>
                </a:solidFill>
              </a:rPr>
              <a:t>4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Operational Model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5315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1670" y="2851150"/>
            <a:ext cx="7329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6590" y="2698445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82820" y="2698445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9050" y="2698445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50360" y="2698445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4130" y="2698445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4827" y="2207360"/>
            <a:ext cx="76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en-US" b="1" dirty="0" smtClean="0">
                <a:solidFill>
                  <a:schemeClr val="accent1"/>
                </a:solidFill>
              </a:rPr>
              <a:t> day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8720" y="2240330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20071"/>
                </a:solidFill>
              </a:rPr>
              <a:t>d</a:t>
            </a:r>
            <a:r>
              <a:rPr lang="en-US" b="1" dirty="0" smtClean="0">
                <a:solidFill>
                  <a:srgbClr val="E20071"/>
                </a:solidFill>
              </a:rPr>
              <a:t>-2</a:t>
            </a:r>
            <a:endParaRPr lang="en-US" b="1" dirty="0">
              <a:solidFill>
                <a:srgbClr val="E2007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4950" y="3060677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7410" y="3060677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 smtClean="0">
                <a:solidFill>
                  <a:schemeClr val="accent1"/>
                </a:solidFill>
              </a:rPr>
              <a:t>+1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3639" y="2252761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20071"/>
                </a:solidFill>
              </a:rPr>
              <a:t>d</a:t>
            </a:r>
            <a:r>
              <a:rPr lang="en-US" b="1" dirty="0" smtClean="0">
                <a:solidFill>
                  <a:srgbClr val="E20071"/>
                </a:solidFill>
              </a:rPr>
              <a:t>+2</a:t>
            </a:r>
            <a:endParaRPr lang="en-US" b="1" dirty="0">
              <a:solidFill>
                <a:srgbClr val="E2007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34130" y="3461970"/>
            <a:ext cx="3664919" cy="0"/>
          </a:xfrm>
          <a:prstGeom prst="straightConnector1">
            <a:avLst/>
          </a:prstGeom>
          <a:ln w="25400">
            <a:solidFill>
              <a:srgbClr val="E2007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6259" y="3698899"/>
            <a:ext cx="8093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16h real time simulation of fully coupled 3D WRF (15-3km) &amp; ROMS (3-1km)</a:t>
            </a:r>
          </a:p>
          <a:p>
            <a:pPr algn="ctr"/>
            <a:r>
              <a:rPr lang="en-US" b="1" dirty="0"/>
              <a:t>A</a:t>
            </a:r>
            <a:r>
              <a:rPr lang="en-US" b="1" dirty="0" smtClean="0"/>
              <a:t>t midnight on day d+1 forecast for day d+1 to d+2 is available online for Low Resolution 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01670" y="4956050"/>
            <a:ext cx="7329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82821" y="4835306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99051" y="4835306"/>
            <a:ext cx="0" cy="3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77411" y="5197538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20071"/>
                </a:solidFill>
              </a:rPr>
              <a:t>d</a:t>
            </a:r>
            <a:r>
              <a:rPr lang="en-US" b="1" dirty="0" smtClean="0">
                <a:solidFill>
                  <a:srgbClr val="E20071"/>
                </a:solidFill>
              </a:rPr>
              <a:t>+1</a:t>
            </a:r>
            <a:endParaRPr lang="en-US" b="1" dirty="0">
              <a:solidFill>
                <a:srgbClr val="E2007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3640" y="4389622"/>
            <a:ext cx="61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20071"/>
                </a:solidFill>
              </a:rPr>
              <a:t>d</a:t>
            </a:r>
            <a:r>
              <a:rPr lang="en-US" b="1" dirty="0" smtClean="0">
                <a:solidFill>
                  <a:srgbClr val="E20071"/>
                </a:solidFill>
              </a:rPr>
              <a:t>+2</a:t>
            </a:r>
            <a:endParaRPr lang="en-US" b="1" dirty="0">
              <a:solidFill>
                <a:srgbClr val="E2007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6260" y="5684064"/>
            <a:ext cx="809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 20h of day d downscaling to </a:t>
            </a:r>
            <a:r>
              <a:rPr lang="en-US" b="1" dirty="0" smtClean="0">
                <a:solidFill>
                  <a:srgbClr val="E20071"/>
                </a:solidFill>
              </a:rPr>
              <a:t>WRF (1km) </a:t>
            </a:r>
            <a:r>
              <a:rPr lang="en-US" b="1" dirty="0" smtClean="0"/>
              <a:t>coupled with </a:t>
            </a:r>
            <a:r>
              <a:rPr lang="en-US" b="1" dirty="0" smtClean="0">
                <a:solidFill>
                  <a:srgbClr val="E20071"/>
                </a:solidFill>
              </a:rPr>
              <a:t>ADCIRC (up to 15m)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n day d+1 forecast for day d+1 to d+2 is available online for High Resolution. </a:t>
            </a:r>
            <a:endParaRPr lang="en-US" b="1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82820" y="5531359"/>
            <a:ext cx="916229" cy="0"/>
          </a:xfrm>
          <a:prstGeom prst="straightConnector1">
            <a:avLst/>
          </a:prstGeom>
          <a:ln w="25400">
            <a:solidFill>
              <a:srgbClr val="E2007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5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8301" y="1901950"/>
            <a:ext cx="9162301" cy="473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2"/>
          <p:cNvSpPr txBox="1"/>
          <p:nvPr/>
        </p:nvSpPr>
        <p:spPr>
          <a:xfrm>
            <a:off x="-14860" y="2018"/>
            <a:ext cx="9158859" cy="12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2400" b="1">
                <a:latin typeface="Georgia" pitchFamily="18" charset="0"/>
                <a:ea typeface="ＭＳ Ｐゴシック" pitchFamily="-109" charset="-128"/>
                <a:cs typeface="+mj-cs"/>
              </a:defRPr>
            </a:lvl1pPr>
            <a:lvl2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2pPr>
            <a:lvl3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3pPr>
            <a:lvl4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4pPr>
            <a:lvl5pPr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Georgia" pitchFamily="-109" charset="0"/>
                <a:ea typeface="ＭＳ Ｐゴシック" pitchFamily="-109" charset="-128"/>
              </a:defRPr>
            </a:lvl9pPr>
          </a:lstStyle>
          <a:p>
            <a:r>
              <a:rPr lang="en-US" dirty="0">
                <a:solidFill>
                  <a:srgbClr val="E20071"/>
                </a:solidFill>
              </a:rPr>
              <a:t>Step </a:t>
            </a:r>
            <a:r>
              <a:rPr lang="en-US" dirty="0">
                <a:solidFill>
                  <a:srgbClr val="E20071"/>
                </a:solidFill>
              </a:rPr>
              <a:t>5</a:t>
            </a:r>
            <a:r>
              <a:rPr lang="en-US" dirty="0" smtClean="0">
                <a:solidFill>
                  <a:srgbClr val="E20071"/>
                </a:solidFill>
              </a:rPr>
              <a:t> </a:t>
            </a:r>
            <a:r>
              <a:rPr lang="en-US" dirty="0">
                <a:solidFill>
                  <a:srgbClr val="E20071"/>
                </a:solidFill>
              </a:rPr>
              <a:t>of the modelling strategy – </a:t>
            </a:r>
            <a:r>
              <a:rPr lang="en-US" dirty="0" smtClean="0">
                <a:solidFill>
                  <a:srgbClr val="E20071"/>
                </a:solidFill>
              </a:rPr>
              <a:t>Validation of the Models</a:t>
            </a:r>
            <a:r>
              <a:rPr lang="en-GB" dirty="0" smtClean="0">
                <a:solidFill>
                  <a:srgbClr val="E20071"/>
                </a:solidFill>
              </a:rPr>
              <a:t> </a:t>
            </a:r>
            <a:endParaRPr lang="en-US" dirty="0">
              <a:solidFill>
                <a:srgbClr val="E2007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151" t="18752" r="25005" b="22082"/>
          <a:stretch/>
        </p:blipFill>
        <p:spPr>
          <a:xfrm>
            <a:off x="4572000" y="2016188"/>
            <a:ext cx="4470989" cy="29543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43555" y="2054655"/>
            <a:ext cx="4123035" cy="45243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2037547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4075096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6112643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8150191" algn="l" defTabSz="2037547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10187740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12225287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4262836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6300383" algn="l" defTabSz="407509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Between the 25</a:t>
            </a:r>
            <a:r>
              <a:rPr lang="en-US" baseline="30000" dirty="0" smtClean="0">
                <a:solidFill>
                  <a:prstClr val="black"/>
                </a:solidFill>
                <a:latin typeface="+mn-lt"/>
                <a:ea typeface="+mn-e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and 26</a:t>
            </a:r>
            <a:r>
              <a:rPr lang="en-US" baseline="30000" dirty="0" smtClean="0">
                <a:solidFill>
                  <a:prstClr val="black"/>
                </a:solidFill>
                <a:latin typeface="+mn-lt"/>
                <a:ea typeface="+mn-ea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of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June 2014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the eastern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coast of the Adriatic Sea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was hit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by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two tsunami-like waves which were observed as follow:</a:t>
            </a:r>
          </a:p>
          <a:p>
            <a:r>
              <a:rPr lang="en-US" b="1" u="sng" dirty="0" smtClean="0">
                <a:solidFill>
                  <a:srgbClr val="E20071"/>
                </a:solidFill>
                <a:latin typeface="+mn-lt"/>
                <a:ea typeface="+mn-ea"/>
              </a:rPr>
              <a:t>First wave</a:t>
            </a:r>
          </a:p>
          <a:p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25/06 06:00 UTC: wave of ~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3m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height at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Vela Luka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on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  <a:ea typeface="+mn-ea"/>
              </a:rPr>
              <a:t>Korčula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 Island </a:t>
            </a:r>
          </a:p>
          <a:p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25/06 11:00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UTC: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wave of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~1m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 height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&amp;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10-20 min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period at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Rijeka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  <a:ea typeface="+mn-ea"/>
              </a:rPr>
              <a:t>Dubrovačka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(~120km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from Vela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Luka)</a:t>
            </a:r>
            <a:endParaRPr lang="en-US" dirty="0">
              <a:solidFill>
                <a:prstClr val="black"/>
              </a:solidFill>
              <a:latin typeface="+mn-lt"/>
              <a:ea typeface="+mn-ea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25/06 13:00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UTC: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wave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of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~1m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 height &amp;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20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min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period at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  <a:ea typeface="+mn-ea"/>
              </a:rPr>
              <a:t>Stari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 Grad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on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Hvar Island</a:t>
            </a:r>
            <a:endParaRPr lang="en-US" b="1" dirty="0">
              <a:solidFill>
                <a:prstClr val="black"/>
              </a:solidFill>
              <a:latin typeface="+mn-lt"/>
              <a:ea typeface="+mn-ea"/>
            </a:endParaRPr>
          </a:p>
          <a:p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25/06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15:00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UTC: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wave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of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~1.5m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height &amp;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5-10 min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period at </a:t>
            </a:r>
            <a:r>
              <a:rPr lang="en-US" b="1" dirty="0" err="1">
                <a:solidFill>
                  <a:prstClr val="black"/>
                </a:solidFill>
                <a:latin typeface="+mn-lt"/>
                <a:ea typeface="+mn-ea"/>
              </a:rPr>
              <a:t>Vrboska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</a:rPr>
              <a:t> on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</a:rPr>
              <a:t>Hvar 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+mn-ea"/>
              </a:rPr>
              <a:t>Island</a:t>
            </a:r>
            <a:endParaRPr lang="en-US" b="1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70989" y="52322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E20071"/>
                </a:solidFill>
              </a:rPr>
              <a:t>Second wave</a:t>
            </a:r>
          </a:p>
          <a:p>
            <a:r>
              <a:rPr lang="en-US" dirty="0">
                <a:solidFill>
                  <a:prstClr val="black"/>
                </a:solidFill>
              </a:rPr>
              <a:t>26/06 ~12:00 UTC: wave of </a:t>
            </a:r>
            <a:r>
              <a:rPr lang="en-US" b="1" dirty="0">
                <a:solidFill>
                  <a:prstClr val="black"/>
                </a:solidFill>
              </a:rPr>
              <a:t>~0.8m </a:t>
            </a:r>
            <a:r>
              <a:rPr lang="en-US" dirty="0">
                <a:solidFill>
                  <a:prstClr val="black"/>
                </a:solidFill>
              </a:rPr>
              <a:t>height at </a:t>
            </a:r>
            <a:r>
              <a:rPr lang="en-US" b="1" dirty="0" err="1">
                <a:solidFill>
                  <a:prstClr val="black"/>
                </a:solidFill>
              </a:rPr>
              <a:t>Viganj</a:t>
            </a:r>
            <a:r>
              <a:rPr lang="en-US" dirty="0">
                <a:solidFill>
                  <a:prstClr val="black"/>
                </a:solidFill>
              </a:rPr>
              <a:t>  &amp;  wave of </a:t>
            </a:r>
            <a:r>
              <a:rPr lang="en-US" b="1" dirty="0">
                <a:solidFill>
                  <a:prstClr val="black"/>
                </a:solidFill>
              </a:rPr>
              <a:t>~1m </a:t>
            </a:r>
            <a:r>
              <a:rPr lang="en-US" dirty="0">
                <a:solidFill>
                  <a:prstClr val="black"/>
                </a:solidFill>
              </a:rPr>
              <a:t>height at </a:t>
            </a:r>
            <a:r>
              <a:rPr lang="en-US" b="1" dirty="0" err="1">
                <a:solidFill>
                  <a:prstClr val="black"/>
                </a:solidFill>
              </a:rPr>
              <a:t>Ston</a:t>
            </a:r>
            <a:r>
              <a:rPr lang="en-US" dirty="0">
                <a:solidFill>
                  <a:prstClr val="black"/>
                </a:solidFill>
              </a:rPr>
              <a:t> both on </a:t>
            </a:r>
            <a:r>
              <a:rPr lang="en-US" b="1" dirty="0" err="1">
                <a:solidFill>
                  <a:prstClr val="black"/>
                </a:solidFill>
              </a:rPr>
              <a:t>Pelješac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10536</TotalTime>
  <Words>902</Words>
  <Application>Microsoft Office PowerPoint</Application>
  <PresentationFormat>On-screen Show (4:3)</PresentationFormat>
  <Paragraphs>226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MS PGothic</vt:lpstr>
      <vt:lpstr>Arial</vt:lpstr>
      <vt:lpstr>Calibri</vt:lpstr>
      <vt:lpstr>Georgia</vt:lpstr>
      <vt:lpstr>Office Theme</vt:lpstr>
      <vt:lpstr>Development and implementation of MESSI modelling system :   High resolution climate forecast of the Adriatic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Cléa Denamiel</cp:lastModifiedBy>
  <cp:revision>357</cp:revision>
  <dcterms:created xsi:type="dcterms:W3CDTF">2013-08-21T19:17:07Z</dcterms:created>
  <dcterms:modified xsi:type="dcterms:W3CDTF">2017-12-12T08:59:47Z</dcterms:modified>
</cp:coreProperties>
</file>