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321" r:id="rId3"/>
    <p:sldId id="306" r:id="rId4"/>
    <p:sldId id="308" r:id="rId5"/>
    <p:sldId id="298" r:id="rId6"/>
    <p:sldId id="322" r:id="rId7"/>
    <p:sldId id="299" r:id="rId8"/>
    <p:sldId id="309" r:id="rId9"/>
    <p:sldId id="318" r:id="rId10"/>
    <p:sldId id="319" r:id="rId11"/>
    <p:sldId id="320" r:id="rId12"/>
    <p:sldId id="272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léa Denamiel" initials="CD" lastIdx="1" clrIdx="0">
    <p:extLst>
      <p:ext uri="{19B8F6BF-5375-455C-9EA6-DF929625EA0E}">
        <p15:presenceInfo xmlns:p15="http://schemas.microsoft.com/office/powerpoint/2012/main" userId="fec58d3fc7c4cf6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20071"/>
    <a:srgbClr val="FF9E1D"/>
    <a:srgbClr val="157FFF"/>
    <a:srgbClr val="E20087"/>
    <a:srgbClr val="FFABCB"/>
    <a:srgbClr val="EF720B"/>
    <a:srgbClr val="F79B4F"/>
    <a:srgbClr val="6F4001"/>
    <a:srgbClr val="CC9900"/>
    <a:srgbClr val="F7E2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07" autoAdjust="0"/>
    <p:restoredTop sz="95394" autoAdjust="0"/>
  </p:normalViewPr>
  <p:slideViewPr>
    <p:cSldViewPr>
      <p:cViewPr>
        <p:scale>
          <a:sx n="70" d="100"/>
          <a:sy n="70" d="100"/>
        </p:scale>
        <p:origin x="1080" y="499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152705" cy="1527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4CDA5A-2ACB-4A1B-BFF9-E6F22591EEAC}" type="datetimeFigureOut">
              <a:rPr lang="en-US" smtClean="0"/>
              <a:t>12/12/2017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EFCFF5-8652-441D-8075-DEEE30F54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0485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EFCFF5-8652-441D-8075-DEEE30F54FB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3069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EFCFF5-8652-441D-8075-DEEE30F54FB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9107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EFCFF5-8652-441D-8075-DEEE30F54FB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0978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EFCFF5-8652-441D-8075-DEEE30F54FB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8472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1670" y="680310"/>
            <a:ext cx="8246070" cy="763525"/>
          </a:xfrm>
          <a:effectLst>
            <a:outerShdw blurRad="50800" dist="25400" dir="2700000" algn="tl" rotWithShape="0">
              <a:srgbClr val="002060">
                <a:alpha val="56000"/>
              </a:srgbClr>
            </a:outerShdw>
          </a:effectLst>
        </p:spPr>
        <p:txBody>
          <a:bodyPr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1670" y="1443835"/>
            <a:ext cx="6400800" cy="610820"/>
          </a:xfrm>
        </p:spPr>
        <p:txBody>
          <a:bodyPr>
            <a:normAutofit/>
          </a:bodyPr>
          <a:lstStyle>
            <a:lvl1pPr marL="0" indent="0" algn="l">
              <a:buNone/>
              <a:defRPr sz="2600">
                <a:solidFill>
                  <a:srgbClr val="00206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875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12/12/2017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6078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6657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6099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965" y="1291130"/>
            <a:ext cx="8246070" cy="610820"/>
          </a:xfrm>
          <a:effectLst>
            <a:outerShdw blurRad="50800" dist="25400" dir="2700000" algn="ctr" rotWithShape="0">
              <a:srgbClr val="002060">
                <a:alpha val="82000"/>
              </a:srgbClr>
            </a:outerShdw>
          </a:effectLst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965" y="2054655"/>
            <a:ext cx="8246070" cy="4123035"/>
          </a:xfrm>
        </p:spPr>
        <p:txBody>
          <a:bodyPr/>
          <a:lstStyle>
            <a:lvl1pPr>
              <a:defRPr sz="2800">
                <a:solidFill>
                  <a:schemeClr val="accent1">
                    <a:lumMod val="75000"/>
                  </a:schemeClr>
                </a:solidFill>
              </a:defRPr>
            </a:lvl1pPr>
            <a:lvl2pPr>
              <a:defRPr>
                <a:solidFill>
                  <a:schemeClr val="accent1">
                    <a:lumMod val="75000"/>
                  </a:schemeClr>
                </a:solidFill>
              </a:defRPr>
            </a:lvl2pPr>
            <a:lvl3pPr>
              <a:defRPr>
                <a:solidFill>
                  <a:schemeClr val="accent1">
                    <a:lumMod val="75000"/>
                  </a:schemeClr>
                </a:solidFill>
              </a:defRPr>
            </a:lvl3pPr>
            <a:lvl4pPr>
              <a:defRPr>
                <a:solidFill>
                  <a:schemeClr val="accent1">
                    <a:lumMod val="75000"/>
                  </a:schemeClr>
                </a:solidFill>
              </a:defRPr>
            </a:lvl4pPr>
            <a:lvl5pPr>
              <a:defRPr>
                <a:solidFill>
                  <a:schemeClr val="accent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471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0605" y="527605"/>
            <a:ext cx="7168900" cy="684885"/>
          </a:xfrm>
          <a:effectLst>
            <a:outerShdw blurRad="50800" dist="25400" dir="2700000" algn="ctr" rotWithShape="0">
              <a:srgbClr val="002060">
                <a:alpha val="60000"/>
              </a:srgbClr>
            </a:outerShdw>
          </a:effectLst>
        </p:spPr>
        <p:txBody>
          <a:bodyPr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0605" y="1443835"/>
            <a:ext cx="7168900" cy="4275740"/>
          </a:xfrm>
        </p:spPr>
        <p:txBody>
          <a:bodyPr/>
          <a:lstStyle>
            <a:lvl1pPr>
              <a:defRPr sz="2800">
                <a:solidFill>
                  <a:srgbClr val="002060"/>
                </a:solidFill>
              </a:defRPr>
            </a:lvl1pPr>
            <a:lvl2pPr>
              <a:defRPr>
                <a:solidFill>
                  <a:srgbClr val="002060"/>
                </a:solidFill>
              </a:defRPr>
            </a:lvl2pPr>
            <a:lvl3pPr>
              <a:defRPr>
                <a:solidFill>
                  <a:srgbClr val="002060"/>
                </a:solidFill>
              </a:defRPr>
            </a:lvl3pPr>
            <a:lvl4pPr>
              <a:defRPr>
                <a:solidFill>
                  <a:srgbClr val="002060"/>
                </a:solidFill>
              </a:defRPr>
            </a:lvl4pPr>
            <a:lvl5pPr>
              <a:defRPr>
                <a:solidFill>
                  <a:srgbClr val="00206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3913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4415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12/12/2017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7918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670" y="1369770"/>
            <a:ext cx="8076895" cy="532180"/>
          </a:xfrm>
          <a:effectLst>
            <a:outerShdw blurRad="50800" dist="25400" dir="2700000" algn="ctr" rotWithShape="0">
              <a:srgbClr val="002060">
                <a:alpha val="75000"/>
              </a:srgbClr>
            </a:outerShdw>
          </a:effectLst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1670" y="2054655"/>
            <a:ext cx="3817625" cy="773424"/>
          </a:xfrm>
        </p:spPr>
        <p:txBody>
          <a:bodyPr anchor="b"/>
          <a:lstStyle>
            <a:lvl1pPr marL="0" indent="0">
              <a:buNone/>
              <a:defRPr sz="2400" b="1" baseline="0">
                <a:solidFill>
                  <a:srgbClr val="00206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670" y="2818180"/>
            <a:ext cx="3817625" cy="3035058"/>
          </a:xfrm>
        </p:spPr>
        <p:txBody>
          <a:bodyPr/>
          <a:lstStyle>
            <a:lvl1pPr>
              <a:defRPr sz="2400">
                <a:solidFill>
                  <a:srgbClr val="002060"/>
                </a:solidFill>
              </a:defRPr>
            </a:lvl1pPr>
            <a:lvl2pPr>
              <a:defRPr sz="2000">
                <a:solidFill>
                  <a:srgbClr val="002060"/>
                </a:solidFill>
              </a:defRPr>
            </a:lvl2pPr>
            <a:lvl3pPr>
              <a:defRPr sz="1800">
                <a:solidFill>
                  <a:srgbClr val="002060"/>
                </a:solidFill>
              </a:defRPr>
            </a:lvl3pPr>
            <a:lvl4pPr>
              <a:defRPr sz="1600">
                <a:solidFill>
                  <a:srgbClr val="002060"/>
                </a:solidFill>
              </a:defRPr>
            </a:lvl4pPr>
            <a:lvl5pPr>
              <a:defRPr sz="1600">
                <a:solidFill>
                  <a:srgbClr val="002060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77410" y="2054655"/>
            <a:ext cx="3817625" cy="773424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06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77410" y="2818180"/>
            <a:ext cx="3817625" cy="3035058"/>
          </a:xfrm>
        </p:spPr>
        <p:txBody>
          <a:bodyPr/>
          <a:lstStyle>
            <a:lvl1pPr>
              <a:defRPr sz="2400">
                <a:solidFill>
                  <a:srgbClr val="002060"/>
                </a:solidFill>
              </a:defRPr>
            </a:lvl1pPr>
            <a:lvl2pPr>
              <a:defRPr sz="2000">
                <a:solidFill>
                  <a:srgbClr val="002060"/>
                </a:solidFill>
              </a:defRPr>
            </a:lvl2pPr>
            <a:lvl3pPr>
              <a:defRPr sz="1800">
                <a:solidFill>
                  <a:srgbClr val="002060"/>
                </a:solidFill>
              </a:defRPr>
            </a:lvl3pPr>
            <a:lvl4pPr>
              <a:defRPr sz="1600">
                <a:solidFill>
                  <a:srgbClr val="002060"/>
                </a:solidFill>
              </a:defRPr>
            </a:lvl4pPr>
            <a:lvl5pPr>
              <a:defRPr sz="1600">
                <a:solidFill>
                  <a:srgbClr val="002060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12/12/2017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9119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12/12/2017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7731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12/12/2017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8640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12/12/2017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4526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74F12-AA26-4AC8-9962-C36BB8F32554}" type="datetimeFigureOut">
              <a:rPr lang="en-US" smtClean="0"/>
              <a:pPr/>
              <a:t>12/12/2017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039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jpeg"/><Relationship Id="rId4" Type="http://schemas.openxmlformats.org/officeDocument/2006/relationships/image" Target="../media/image6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" y="0"/>
            <a:ext cx="7473395" cy="2290575"/>
          </a:xfrm>
        </p:spPr>
        <p:txBody>
          <a:bodyPr>
            <a:normAutofit fontScale="90000"/>
          </a:bodyPr>
          <a:lstStyle/>
          <a:p>
            <a:pPr algn="ctr"/>
            <a:r>
              <a:rPr lang="hr-HR" sz="4000" b="1" cap="small" dirty="0" smtClean="0">
                <a:solidFill>
                  <a:srgbClr val="E200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Meteotsunami Atlas</a:t>
            </a:r>
            <a:r>
              <a:rPr lang="en-US" sz="4000" b="1" cap="small" dirty="0" smtClean="0">
                <a:solidFill>
                  <a:srgbClr val="E200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4000" b="1" cap="small" dirty="0" smtClean="0">
                <a:solidFill>
                  <a:srgbClr val="E200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hr-HR" dirty="0">
                <a:solidFill>
                  <a:srgbClr val="E200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Pseudo </a:t>
            </a:r>
            <a:r>
              <a:rPr lang="hr-HR" dirty="0">
                <a:solidFill>
                  <a:srgbClr val="E200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Spectral Approximation Approach (PSA) </a:t>
            </a:r>
            <a:r>
              <a:rPr lang="hr-HR" dirty="0">
                <a:solidFill>
                  <a:srgbClr val="E200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r-HR" dirty="0">
                <a:solidFill>
                  <a:srgbClr val="E200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estimating meteotsunami hazard</a:t>
            </a:r>
            <a:r>
              <a:rPr lang="en-US" dirty="0">
                <a:solidFill>
                  <a:srgbClr val="E200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>
                <a:solidFill>
                  <a:srgbClr val="E200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dirty="0">
                <a:solidFill>
                  <a:srgbClr val="E200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dirty="0">
              <a:solidFill>
                <a:srgbClr val="E2007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 descr="LOGO0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248731" y="0"/>
            <a:ext cx="1502937" cy="79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20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9151" y="1901950"/>
            <a:ext cx="9162301" cy="47338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33301" t="12623" r="33299" b="39876"/>
          <a:stretch/>
        </p:blipFill>
        <p:spPr>
          <a:xfrm>
            <a:off x="5488230" y="3673328"/>
            <a:ext cx="3512215" cy="2809772"/>
          </a:xfrm>
          <a:prstGeom prst="rect">
            <a:avLst/>
          </a:prstGeom>
        </p:spPr>
      </p:pic>
      <p:sp>
        <p:nvSpPr>
          <p:cNvPr id="9" name="5-Point Star 8"/>
          <p:cNvSpPr/>
          <p:nvPr/>
        </p:nvSpPr>
        <p:spPr>
          <a:xfrm>
            <a:off x="6099050" y="4345230"/>
            <a:ext cx="45719" cy="45719"/>
          </a:xfrm>
          <a:prstGeom prst="star5">
            <a:avLst/>
          </a:prstGeom>
          <a:solidFill>
            <a:srgbClr val="E20071"/>
          </a:solidFill>
          <a:ln>
            <a:solidFill>
              <a:srgbClr val="E200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5-Point Star 9"/>
          <p:cNvSpPr/>
          <p:nvPr/>
        </p:nvSpPr>
        <p:spPr>
          <a:xfrm>
            <a:off x="7014975" y="5063036"/>
            <a:ext cx="45719" cy="45719"/>
          </a:xfrm>
          <a:prstGeom prst="star5">
            <a:avLst/>
          </a:prstGeom>
          <a:solidFill>
            <a:srgbClr val="E20071"/>
          </a:solidFill>
          <a:ln>
            <a:solidFill>
              <a:srgbClr val="E200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5-Point Star 10"/>
          <p:cNvSpPr/>
          <p:nvPr/>
        </p:nvSpPr>
        <p:spPr>
          <a:xfrm>
            <a:off x="6404460" y="4497935"/>
            <a:ext cx="45719" cy="45719"/>
          </a:xfrm>
          <a:prstGeom prst="star5">
            <a:avLst/>
          </a:prstGeom>
          <a:solidFill>
            <a:srgbClr val="E20071"/>
          </a:solidFill>
          <a:ln>
            <a:solidFill>
              <a:srgbClr val="E200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5-Point Star 11"/>
          <p:cNvSpPr/>
          <p:nvPr/>
        </p:nvSpPr>
        <p:spPr>
          <a:xfrm>
            <a:off x="7319775" y="5521151"/>
            <a:ext cx="45719" cy="45719"/>
          </a:xfrm>
          <a:prstGeom prst="star5">
            <a:avLst/>
          </a:prstGeom>
          <a:solidFill>
            <a:srgbClr val="E20071"/>
          </a:solidFill>
          <a:ln>
            <a:solidFill>
              <a:srgbClr val="E200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5-Point Star 12"/>
          <p:cNvSpPr/>
          <p:nvPr/>
        </p:nvSpPr>
        <p:spPr>
          <a:xfrm>
            <a:off x="6557165" y="4910331"/>
            <a:ext cx="45719" cy="45719"/>
          </a:xfrm>
          <a:prstGeom prst="star5">
            <a:avLst/>
          </a:prstGeom>
          <a:solidFill>
            <a:srgbClr val="E20071"/>
          </a:solidFill>
          <a:ln>
            <a:solidFill>
              <a:srgbClr val="E200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5-Point Star 13"/>
          <p:cNvSpPr/>
          <p:nvPr/>
        </p:nvSpPr>
        <p:spPr>
          <a:xfrm>
            <a:off x="6862575" y="5521151"/>
            <a:ext cx="45719" cy="45719"/>
          </a:xfrm>
          <a:prstGeom prst="star5">
            <a:avLst/>
          </a:prstGeom>
          <a:solidFill>
            <a:srgbClr val="E20071"/>
          </a:solidFill>
          <a:ln>
            <a:solidFill>
              <a:srgbClr val="E200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5-Point Star 14"/>
          <p:cNvSpPr/>
          <p:nvPr/>
        </p:nvSpPr>
        <p:spPr>
          <a:xfrm>
            <a:off x="7733086" y="5521151"/>
            <a:ext cx="45719" cy="45719"/>
          </a:xfrm>
          <a:prstGeom prst="star5">
            <a:avLst/>
          </a:prstGeom>
          <a:solidFill>
            <a:srgbClr val="E20071"/>
          </a:solidFill>
          <a:ln>
            <a:solidFill>
              <a:srgbClr val="E200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5-Point Star 15"/>
          <p:cNvSpPr/>
          <p:nvPr/>
        </p:nvSpPr>
        <p:spPr>
          <a:xfrm>
            <a:off x="6816856" y="4650640"/>
            <a:ext cx="45719" cy="45719"/>
          </a:xfrm>
          <a:prstGeom prst="star5">
            <a:avLst/>
          </a:prstGeom>
          <a:solidFill>
            <a:srgbClr val="E20071"/>
          </a:solidFill>
          <a:ln>
            <a:solidFill>
              <a:srgbClr val="E200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5-Point Star 16"/>
          <p:cNvSpPr/>
          <p:nvPr/>
        </p:nvSpPr>
        <p:spPr>
          <a:xfrm>
            <a:off x="7733086" y="5826561"/>
            <a:ext cx="45719" cy="45719"/>
          </a:xfrm>
          <a:prstGeom prst="star5">
            <a:avLst/>
          </a:prstGeom>
          <a:solidFill>
            <a:srgbClr val="E20071"/>
          </a:solidFill>
          <a:ln>
            <a:solidFill>
              <a:srgbClr val="E200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5-Point Star 17"/>
          <p:cNvSpPr/>
          <p:nvPr/>
        </p:nvSpPr>
        <p:spPr>
          <a:xfrm>
            <a:off x="6099050" y="4039820"/>
            <a:ext cx="45719" cy="45719"/>
          </a:xfrm>
          <a:prstGeom prst="star5">
            <a:avLst/>
          </a:prstGeom>
          <a:solidFill>
            <a:srgbClr val="E20071"/>
          </a:solidFill>
          <a:ln>
            <a:solidFill>
              <a:srgbClr val="E200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5-Point Star 18"/>
          <p:cNvSpPr/>
          <p:nvPr/>
        </p:nvSpPr>
        <p:spPr>
          <a:xfrm>
            <a:off x="8038496" y="5826561"/>
            <a:ext cx="45719" cy="45719"/>
          </a:xfrm>
          <a:prstGeom prst="star5">
            <a:avLst/>
          </a:prstGeom>
          <a:solidFill>
            <a:srgbClr val="E20071"/>
          </a:solidFill>
          <a:ln>
            <a:solidFill>
              <a:srgbClr val="E200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5-Point Star 19"/>
          <p:cNvSpPr/>
          <p:nvPr/>
        </p:nvSpPr>
        <p:spPr>
          <a:xfrm>
            <a:off x="7427676" y="5215741"/>
            <a:ext cx="45719" cy="45719"/>
          </a:xfrm>
          <a:prstGeom prst="star5">
            <a:avLst/>
          </a:prstGeom>
          <a:solidFill>
            <a:srgbClr val="E20071"/>
          </a:solidFill>
          <a:ln>
            <a:solidFill>
              <a:srgbClr val="E200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5-Point Star 20"/>
          <p:cNvSpPr/>
          <p:nvPr/>
        </p:nvSpPr>
        <p:spPr>
          <a:xfrm>
            <a:off x="8343906" y="5872280"/>
            <a:ext cx="45719" cy="45719"/>
          </a:xfrm>
          <a:prstGeom prst="star5">
            <a:avLst/>
          </a:prstGeom>
          <a:solidFill>
            <a:srgbClr val="E20071"/>
          </a:solidFill>
          <a:ln>
            <a:solidFill>
              <a:srgbClr val="E200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5-Point Star 21"/>
          <p:cNvSpPr/>
          <p:nvPr/>
        </p:nvSpPr>
        <p:spPr>
          <a:xfrm>
            <a:off x="6251755" y="4192525"/>
            <a:ext cx="45719" cy="45719"/>
          </a:xfrm>
          <a:prstGeom prst="star5">
            <a:avLst/>
          </a:prstGeom>
          <a:solidFill>
            <a:srgbClr val="E20071"/>
          </a:solidFill>
          <a:ln>
            <a:solidFill>
              <a:srgbClr val="E200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5-Point Star 22"/>
          <p:cNvSpPr/>
          <p:nvPr/>
        </p:nvSpPr>
        <p:spPr>
          <a:xfrm>
            <a:off x="6862575" y="5215741"/>
            <a:ext cx="45719" cy="45719"/>
          </a:xfrm>
          <a:prstGeom prst="star5">
            <a:avLst/>
          </a:prstGeom>
          <a:solidFill>
            <a:srgbClr val="E20071"/>
          </a:solidFill>
          <a:ln>
            <a:solidFill>
              <a:srgbClr val="E200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5-Point Star 23"/>
          <p:cNvSpPr/>
          <p:nvPr/>
        </p:nvSpPr>
        <p:spPr>
          <a:xfrm>
            <a:off x="7122266" y="4803345"/>
            <a:ext cx="45719" cy="45719"/>
          </a:xfrm>
          <a:prstGeom prst="star5">
            <a:avLst/>
          </a:prstGeom>
          <a:solidFill>
            <a:srgbClr val="E20071"/>
          </a:solidFill>
          <a:ln>
            <a:solidFill>
              <a:srgbClr val="E200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5-Point Star 24"/>
          <p:cNvSpPr/>
          <p:nvPr/>
        </p:nvSpPr>
        <p:spPr>
          <a:xfrm>
            <a:off x="7320690" y="4039820"/>
            <a:ext cx="45719" cy="45719"/>
          </a:xfrm>
          <a:prstGeom prst="star5">
            <a:avLst/>
          </a:prstGeom>
          <a:solidFill>
            <a:srgbClr val="E20071"/>
          </a:solidFill>
          <a:ln>
            <a:solidFill>
              <a:srgbClr val="E200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7366409" y="3915526"/>
            <a:ext cx="13286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Atlas simulations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8" name="Straight Connector 27"/>
          <p:cNvCxnSpPr/>
          <p:nvPr/>
        </p:nvCxnSpPr>
        <p:spPr>
          <a:xfrm>
            <a:off x="7015280" y="4345230"/>
            <a:ext cx="30632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7366409" y="4192525"/>
            <a:ext cx="13286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Fitted Polynomial of order 4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42"/>
          <p:cNvSpPr txBox="1"/>
          <p:nvPr/>
        </p:nvSpPr>
        <p:spPr>
          <a:xfrm>
            <a:off x="-14860" y="2018"/>
            <a:ext cx="9158859" cy="128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defTabSz="457200" fontAlgn="base">
              <a:spcBef>
                <a:spcPct val="0"/>
              </a:spcBef>
              <a:spcAft>
                <a:spcPct val="0"/>
              </a:spcAft>
              <a:defRPr sz="2400" b="1">
                <a:latin typeface="Georgia" pitchFamily="18" charset="0"/>
                <a:ea typeface="ＭＳ Ｐゴシック" pitchFamily="-109" charset="-128"/>
                <a:cs typeface="+mj-cs"/>
              </a:defRPr>
            </a:lvl1pPr>
            <a:lvl2pPr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Georgia" pitchFamily="-109" charset="0"/>
                <a:ea typeface="ＭＳ Ｐゴシック" pitchFamily="-109" charset="-128"/>
              </a:defRPr>
            </a:lvl2pPr>
            <a:lvl3pPr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Georgia" pitchFamily="-109" charset="0"/>
                <a:ea typeface="ＭＳ Ｐゴシック" pitchFamily="-109" charset="-128"/>
              </a:defRPr>
            </a:lvl3pPr>
            <a:lvl4pPr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Georgia" pitchFamily="-109" charset="0"/>
                <a:ea typeface="ＭＳ Ｐゴシック" pitchFamily="-109" charset="-128"/>
              </a:defRPr>
            </a:lvl4pPr>
            <a:lvl5pPr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Georgia" pitchFamily="-109" charset="0"/>
                <a:ea typeface="ＭＳ Ｐゴシック" pitchFamily="-109" charset="-128"/>
              </a:defRPr>
            </a:lvl5pPr>
            <a:lvl6pPr marL="4572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Georgia" pitchFamily="-109" charset="0"/>
                <a:ea typeface="ＭＳ Ｐゴシック" pitchFamily="-109" charset="-128"/>
              </a:defRPr>
            </a:lvl6pPr>
            <a:lvl7pPr marL="9144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Georgia" pitchFamily="-109" charset="0"/>
                <a:ea typeface="ＭＳ Ｐゴシック" pitchFamily="-109" charset="-128"/>
              </a:defRPr>
            </a:lvl7pPr>
            <a:lvl8pPr marL="13716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Georgia" pitchFamily="-109" charset="0"/>
                <a:ea typeface="ＭＳ Ｐゴシック" pitchFamily="-109" charset="-128"/>
              </a:defRPr>
            </a:lvl8pPr>
            <a:lvl9pPr marL="18288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Georgia" pitchFamily="-109" charset="0"/>
                <a:ea typeface="ＭＳ Ｐゴシック" pitchFamily="-109" charset="-128"/>
              </a:defRPr>
            </a:lvl9pPr>
          </a:lstStyle>
          <a:p>
            <a:r>
              <a:rPr lang="en-US" dirty="0" smtClean="0">
                <a:solidFill>
                  <a:srgbClr val="E20071"/>
                </a:solidFill>
              </a:rPr>
              <a:t>Pseudo Spectral Approximation: The Simple Description </a:t>
            </a:r>
            <a:endParaRPr lang="en-US" dirty="0">
              <a:solidFill>
                <a:srgbClr val="E20071"/>
              </a:solidFill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/>
          <a:srcRect l="18270" t="47526" r="31630" b="24053"/>
          <a:stretch/>
        </p:blipFill>
        <p:spPr>
          <a:xfrm>
            <a:off x="1" y="1901950"/>
            <a:ext cx="5264018" cy="1679755"/>
          </a:xfrm>
          <a:prstGeom prst="rect">
            <a:avLst/>
          </a:prstGeom>
        </p:spPr>
      </p:pic>
      <p:sp>
        <p:nvSpPr>
          <p:cNvPr id="32" name="Rectangular Callout 31"/>
          <p:cNvSpPr/>
          <p:nvPr/>
        </p:nvSpPr>
        <p:spPr>
          <a:xfrm>
            <a:off x="1823310" y="2360065"/>
            <a:ext cx="1832460" cy="305410"/>
          </a:xfrm>
          <a:prstGeom prst="wedgeRectCallout">
            <a:avLst>
              <a:gd name="adj1" fmla="val -72479"/>
              <a:gd name="adj2" fmla="val 10105"/>
            </a:avLst>
          </a:prstGeom>
          <a:solidFill>
            <a:srgbClr val="E20071">
              <a:alpha val="50000"/>
            </a:srgbClr>
          </a:solidFill>
          <a:ln>
            <a:solidFill>
              <a:srgbClr val="E200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Polynomial order: 4 </a:t>
            </a:r>
            <a:endParaRPr 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angular Callout 33"/>
          <p:cNvSpPr/>
          <p:nvPr/>
        </p:nvSpPr>
        <p:spPr>
          <a:xfrm>
            <a:off x="5008170" y="2085011"/>
            <a:ext cx="3839570" cy="654595"/>
          </a:xfrm>
          <a:prstGeom prst="wedgeRectCallout">
            <a:avLst>
              <a:gd name="adj1" fmla="val -63350"/>
              <a:gd name="adj2" fmla="val -22782"/>
            </a:avLst>
          </a:prstGeom>
          <a:solidFill>
            <a:srgbClr val="E20071">
              <a:alpha val="50000"/>
            </a:srgbClr>
          </a:solidFill>
          <a:ln>
            <a:solidFill>
              <a:srgbClr val="E200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 3 random variables if  the sum of all individual polynomial orders is 1 then:</a:t>
            </a:r>
          </a:p>
          <a:p>
            <a:pPr algn="ctr"/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α = [1 0 0] or 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 = </a:t>
            </a:r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[0 1 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] or 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 = </a:t>
            </a:r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[0 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 </a:t>
            </a:r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1]   </a:t>
            </a:r>
            <a:endParaRPr 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Rectangular Callout 34"/>
          <p:cNvSpPr/>
          <p:nvPr/>
        </p:nvSpPr>
        <p:spPr>
          <a:xfrm>
            <a:off x="4637380" y="2807878"/>
            <a:ext cx="3839570" cy="654595"/>
          </a:xfrm>
          <a:prstGeom prst="wedgeRectCallout">
            <a:avLst>
              <a:gd name="adj1" fmla="val -63350"/>
              <a:gd name="adj2" fmla="val -22782"/>
            </a:avLst>
          </a:prstGeom>
          <a:solidFill>
            <a:srgbClr val="E20071">
              <a:alpha val="50000"/>
            </a:srgbClr>
          </a:solidFill>
          <a:ln>
            <a:solidFill>
              <a:srgbClr val="E200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 any random variable R exist a polynomial such as: aR</a:t>
            </a:r>
            <a:r>
              <a:rPr lang="en-US" sz="1400" b="1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+bR</a:t>
            </a:r>
            <a:r>
              <a:rPr lang="en-US" sz="14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+cR</a:t>
            </a:r>
            <a:r>
              <a:rPr lang="en-US" sz="14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+dR+e</a:t>
            </a:r>
            <a:endParaRPr 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3"/>
          <a:srcRect l="18270" t="78136" r="31630" b="8436"/>
          <a:stretch/>
        </p:blipFill>
        <p:spPr>
          <a:xfrm>
            <a:off x="20341" y="4603024"/>
            <a:ext cx="5264018" cy="793601"/>
          </a:xfrm>
          <a:prstGeom prst="rect">
            <a:avLst/>
          </a:prstGeom>
        </p:spPr>
      </p:pic>
      <p:sp>
        <p:nvSpPr>
          <p:cNvPr id="37" name="Rectangular Callout 36"/>
          <p:cNvSpPr/>
          <p:nvPr/>
        </p:nvSpPr>
        <p:spPr>
          <a:xfrm>
            <a:off x="601670" y="3734410"/>
            <a:ext cx="3839570" cy="654595"/>
          </a:xfrm>
          <a:prstGeom prst="wedgeRectCallout">
            <a:avLst>
              <a:gd name="adj1" fmla="val -62358"/>
              <a:gd name="adj2" fmla="val -49556"/>
            </a:avLst>
          </a:prstGeom>
          <a:solidFill>
            <a:srgbClr val="E20071">
              <a:alpha val="50000"/>
            </a:srgbClr>
          </a:solidFill>
          <a:ln>
            <a:solidFill>
              <a:srgbClr val="E200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Just the way to do a numerical integration with as less as possible number of points =&gt; this is the way coefficients </a:t>
            </a:r>
            <a:r>
              <a:rPr lang="en-US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a,b,c,d,e</a:t>
            </a:r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are found!</a:t>
            </a:r>
            <a:endParaRPr 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Rectangular Callout 37"/>
          <p:cNvSpPr/>
          <p:nvPr/>
        </p:nvSpPr>
        <p:spPr>
          <a:xfrm>
            <a:off x="754375" y="5566870"/>
            <a:ext cx="3839570" cy="654595"/>
          </a:xfrm>
          <a:prstGeom prst="wedgeRectCallout">
            <a:avLst>
              <a:gd name="adj1" fmla="val -63917"/>
              <a:gd name="adj2" fmla="val -56042"/>
            </a:avLst>
          </a:prstGeom>
          <a:solidFill>
            <a:srgbClr val="E20071">
              <a:alpha val="50000"/>
            </a:srgbClr>
          </a:solidFill>
          <a:ln>
            <a:solidFill>
              <a:srgbClr val="E200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Parameters used to do the Atlas simulations</a:t>
            </a:r>
            <a:endParaRPr 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0562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851485"/>
            <a:ext cx="9162301" cy="47338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42"/>
          <p:cNvSpPr txBox="1"/>
          <p:nvPr/>
        </p:nvSpPr>
        <p:spPr>
          <a:xfrm>
            <a:off x="-14860" y="2018"/>
            <a:ext cx="9158859" cy="128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defTabSz="457200" fontAlgn="base">
              <a:spcBef>
                <a:spcPct val="0"/>
              </a:spcBef>
              <a:spcAft>
                <a:spcPct val="0"/>
              </a:spcAft>
              <a:defRPr sz="2400" b="1">
                <a:latin typeface="Georgia" pitchFamily="18" charset="0"/>
                <a:ea typeface="ＭＳ Ｐゴシック" pitchFamily="-109" charset="-128"/>
                <a:cs typeface="+mj-cs"/>
              </a:defRPr>
            </a:lvl1pPr>
            <a:lvl2pPr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Georgia" pitchFamily="-109" charset="0"/>
                <a:ea typeface="ＭＳ Ｐゴシック" pitchFamily="-109" charset="-128"/>
              </a:defRPr>
            </a:lvl2pPr>
            <a:lvl3pPr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Georgia" pitchFamily="-109" charset="0"/>
                <a:ea typeface="ＭＳ Ｐゴシック" pitchFamily="-109" charset="-128"/>
              </a:defRPr>
            </a:lvl3pPr>
            <a:lvl4pPr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Georgia" pitchFamily="-109" charset="0"/>
                <a:ea typeface="ＭＳ Ｐゴシック" pitchFamily="-109" charset="-128"/>
              </a:defRPr>
            </a:lvl4pPr>
            <a:lvl5pPr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Georgia" pitchFamily="-109" charset="0"/>
                <a:ea typeface="ＭＳ Ｐゴシック" pitchFamily="-109" charset="-128"/>
              </a:defRPr>
            </a:lvl5pPr>
            <a:lvl6pPr marL="4572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Georgia" pitchFamily="-109" charset="0"/>
                <a:ea typeface="ＭＳ Ｐゴシック" pitchFamily="-109" charset="-128"/>
              </a:defRPr>
            </a:lvl6pPr>
            <a:lvl7pPr marL="9144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Georgia" pitchFamily="-109" charset="0"/>
                <a:ea typeface="ＭＳ Ｐゴシック" pitchFamily="-109" charset="-128"/>
              </a:defRPr>
            </a:lvl7pPr>
            <a:lvl8pPr marL="13716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Georgia" pitchFamily="-109" charset="0"/>
                <a:ea typeface="ＭＳ Ｐゴシック" pitchFamily="-109" charset="-128"/>
              </a:defRPr>
            </a:lvl8pPr>
            <a:lvl9pPr marL="18288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Georgia" pitchFamily="-109" charset="0"/>
                <a:ea typeface="ＭＳ Ｐゴシック" pitchFamily="-109" charset="-128"/>
              </a:defRPr>
            </a:lvl9pPr>
          </a:lstStyle>
          <a:p>
            <a:r>
              <a:rPr lang="en-US" dirty="0">
                <a:solidFill>
                  <a:srgbClr val="E20071"/>
                </a:solidFill>
              </a:rPr>
              <a:t>Pseudo Spectral Approximation: </a:t>
            </a:r>
            <a:r>
              <a:rPr lang="en-US" dirty="0" smtClean="0">
                <a:solidFill>
                  <a:srgbClr val="E20071"/>
                </a:solidFill>
              </a:rPr>
              <a:t>The Outcome</a:t>
            </a:r>
            <a:endParaRPr lang="en-US" dirty="0">
              <a:solidFill>
                <a:srgbClr val="E2007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4910" t="5466" r="3240" b="17343"/>
          <a:stretch/>
        </p:blipFill>
        <p:spPr>
          <a:xfrm>
            <a:off x="448965" y="2054655"/>
            <a:ext cx="8398776" cy="3970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185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 rot="16200000">
            <a:off x="-3002827" y="3052584"/>
            <a:ext cx="6709870" cy="867091"/>
          </a:xfrm>
          <a:prstGeom prst="rect">
            <a:avLst/>
          </a:prstGeom>
          <a:effectLst>
            <a:outerShdw blurRad="127000" dist="25400" dir="2700000" algn="ctr" rotWithShape="0">
              <a:schemeClr val="tx1"/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4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784959" y="-1034317"/>
            <a:ext cx="1036493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07557" tIns="203779" rIns="407557" bIns="203779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2037547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1pPr>
            <a:lvl2pPr marL="2037547" algn="l" defTabSz="2037547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2pPr>
            <a:lvl3pPr marL="4075096" algn="l" defTabSz="2037547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3pPr>
            <a:lvl4pPr marL="6112643" algn="l" defTabSz="2037547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4pPr>
            <a:lvl5pPr marL="8150191" algn="l" defTabSz="2037547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5pPr>
            <a:lvl6pPr marL="10187740" algn="l" defTabSz="4075096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6pPr>
            <a:lvl7pPr marL="12225287" algn="l" defTabSz="4075096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7pPr>
            <a:lvl8pPr marL="14262836" algn="l" defTabSz="4075096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8pPr>
            <a:lvl9pPr marL="16300383" algn="l" defTabSz="4075096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9pPr>
          </a:lstStyle>
          <a:p>
            <a:r>
              <a:rPr lang="en-US" sz="2000" b="1" dirty="0" smtClean="0">
                <a:solidFill>
                  <a:schemeClr val="bg1"/>
                </a:solidFill>
              </a:rPr>
              <a:t>Model Set-Up – Domain, physics and forcing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-622296" y="-840216"/>
            <a:ext cx="10345057" cy="731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07509" tIns="203755" rIns="407509" bIns="203755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2037547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1pPr>
            <a:lvl2pPr marL="2037547" algn="l" defTabSz="2037547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2pPr>
            <a:lvl3pPr marL="4075096" algn="l" defTabSz="2037547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3pPr>
            <a:lvl4pPr marL="6112643" algn="l" defTabSz="2037547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4pPr>
            <a:lvl5pPr marL="8150191" algn="l" defTabSz="2037547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5pPr>
            <a:lvl6pPr marL="10187740" algn="l" defTabSz="4075096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6pPr>
            <a:lvl7pPr marL="12225287" algn="l" defTabSz="4075096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7pPr>
            <a:lvl8pPr marL="14262836" algn="l" defTabSz="4075096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8pPr>
            <a:lvl9pPr marL="16300383" algn="l" defTabSz="4075096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9pPr>
          </a:lstStyle>
          <a:p>
            <a:r>
              <a:rPr lang="en-US" sz="2000" b="1" dirty="0" smtClean="0">
                <a:solidFill>
                  <a:schemeClr val="bg1"/>
                </a:solidFill>
              </a:rPr>
              <a:t>Wave Effects on Currents (WEC) in COAWST Model</a:t>
            </a:r>
            <a:endParaRPr lang="en-US" sz="2000" b="1" dirty="0">
              <a:solidFill>
                <a:schemeClr val="bg1"/>
              </a:solidFill>
            </a:endParaRPr>
          </a:p>
        </p:txBody>
      </p:sp>
      <p:pic>
        <p:nvPicPr>
          <p:cNvPr id="10242" name="Picture 2" descr="http://ppt-lt.crystalgraphics.com/lt_pz-1026_powerpoint_templates_title_slide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5" t="25370" r="2305" b="7830"/>
          <a:stretch/>
        </p:blipFill>
        <p:spPr bwMode="auto">
          <a:xfrm>
            <a:off x="1866487" y="3657600"/>
            <a:ext cx="6327255" cy="3200400"/>
          </a:xfrm>
          <a:prstGeom prst="rect">
            <a:avLst/>
          </a:prstGeom>
          <a:noFill/>
          <a:effectLst>
            <a:softEdge rad="342900"/>
          </a:effectLst>
          <a:scene3d>
            <a:camera prst="orthographicFront"/>
            <a:lightRig rig="contrasting" dir="t"/>
          </a:scene3d>
          <a:sp3d prstMaterial="dkEdge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7"/>
          <p:cNvSpPr txBox="1"/>
          <p:nvPr/>
        </p:nvSpPr>
        <p:spPr>
          <a:xfrm>
            <a:off x="2434130" y="4800288"/>
            <a:ext cx="1374345" cy="400099"/>
          </a:xfrm>
          <a:prstGeom prst="rect">
            <a:avLst/>
          </a:prstGeom>
          <a:solidFill>
            <a:schemeClr val="bg1"/>
          </a:solidFill>
          <a:ln w="44450">
            <a:solidFill>
              <a:srgbClr val="FF9E1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wrap="square" lIns="91429" tIns="45715" rIns="91429" bIns="45715" rtlCol="0">
            <a:spAutoFit/>
          </a:bodyPr>
          <a:lstStyle>
            <a:defPPr>
              <a:defRPr lang="en-US"/>
            </a:defPPr>
            <a:lvl1pPr defTabSz="2037547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sz="1500" b="1" u="sng" cap="small">
                <a:effectLst/>
              </a:defRPr>
            </a:lvl1pPr>
            <a:lvl2pPr marL="2037547" defTabSz="2037547" fontAlgn="base">
              <a:spcBef>
                <a:spcPct val="0"/>
              </a:spcBef>
              <a:spcAft>
                <a:spcPct val="0"/>
              </a:spcAft>
            </a:lvl2pPr>
            <a:lvl3pPr marL="4075096" defTabSz="2037547" fontAlgn="base">
              <a:spcBef>
                <a:spcPct val="0"/>
              </a:spcBef>
              <a:spcAft>
                <a:spcPct val="0"/>
              </a:spcAft>
            </a:lvl3pPr>
            <a:lvl4pPr marL="6112643" defTabSz="2037547" fontAlgn="base">
              <a:spcBef>
                <a:spcPct val="0"/>
              </a:spcBef>
              <a:spcAft>
                <a:spcPct val="0"/>
              </a:spcAft>
            </a:lvl4pPr>
            <a:lvl5pPr marL="8150191" defTabSz="2037547" fontAlgn="base">
              <a:spcBef>
                <a:spcPct val="0"/>
              </a:spcBef>
              <a:spcAft>
                <a:spcPct val="0"/>
              </a:spcAft>
            </a:lvl5pPr>
            <a:lvl6pPr marL="10187740" defTabSz="4075096"/>
            <a:lvl7pPr marL="12225287" defTabSz="4075096"/>
            <a:lvl8pPr marL="14262836" defTabSz="4075096"/>
            <a:lvl9pPr marL="16300383" defTabSz="4075096"/>
          </a:lstStyle>
          <a:p>
            <a:r>
              <a:rPr lang="en-US" sz="2000" u="none" dirty="0" smtClean="0"/>
              <a:t>Thank you!</a:t>
            </a:r>
            <a:endParaRPr lang="en-US" sz="2000" u="none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 rot="16200000">
            <a:off x="-913362" y="4800417"/>
            <a:ext cx="2972165" cy="1143000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E200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Conclusions</a:t>
            </a:r>
            <a:endParaRPr lang="en-US" sz="4000" dirty="0">
              <a:solidFill>
                <a:srgbClr val="E2007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70604" y="333623"/>
            <a:ext cx="7329839" cy="3016200"/>
          </a:xfrm>
          <a:prstGeom prst="rect">
            <a:avLst/>
          </a:prstGeom>
          <a:solidFill>
            <a:schemeClr val="bg1"/>
          </a:solidFill>
          <a:ln w="44450">
            <a:solidFill>
              <a:srgbClr val="FF9E1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wrap="square" lIns="91429" tIns="45715" rIns="91429" bIns="45715" rtlCol="0">
            <a:spAutoFit/>
          </a:bodyPr>
          <a:lstStyle>
            <a:defPPr>
              <a:defRPr lang="en-US"/>
            </a:defPPr>
            <a:lvl1pPr defTabSz="2037547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sz="1500" b="1" u="sng" cap="small">
                <a:effectLst/>
              </a:defRPr>
            </a:lvl1pPr>
            <a:lvl2pPr marL="2037547" defTabSz="2037547" fontAlgn="base">
              <a:spcBef>
                <a:spcPct val="0"/>
              </a:spcBef>
              <a:spcAft>
                <a:spcPct val="0"/>
              </a:spcAft>
            </a:lvl2pPr>
            <a:lvl3pPr marL="4075096" defTabSz="2037547" fontAlgn="base">
              <a:spcBef>
                <a:spcPct val="0"/>
              </a:spcBef>
              <a:spcAft>
                <a:spcPct val="0"/>
              </a:spcAft>
            </a:lvl3pPr>
            <a:lvl4pPr marL="6112643" defTabSz="2037547" fontAlgn="base">
              <a:spcBef>
                <a:spcPct val="0"/>
              </a:spcBef>
              <a:spcAft>
                <a:spcPct val="0"/>
              </a:spcAft>
            </a:lvl4pPr>
            <a:lvl5pPr marL="8150191" defTabSz="2037547" fontAlgn="base">
              <a:spcBef>
                <a:spcPct val="0"/>
              </a:spcBef>
              <a:spcAft>
                <a:spcPct val="0"/>
              </a:spcAft>
            </a:lvl5pPr>
            <a:lvl6pPr marL="10187740" defTabSz="4075096"/>
            <a:lvl7pPr marL="12225287" defTabSz="4075096"/>
            <a:lvl8pPr marL="14262836" defTabSz="4075096"/>
            <a:lvl9pPr marL="16300383" defTabSz="4075096"/>
          </a:lstStyle>
          <a:p>
            <a:r>
              <a:rPr lang="en-US" sz="1800" dirty="0" smtClean="0"/>
              <a:t>Challenges</a:t>
            </a:r>
            <a:r>
              <a:rPr lang="en-US" sz="1800" u="none" cap="none" dirty="0" smtClean="0"/>
              <a:t>: </a:t>
            </a:r>
          </a:p>
          <a:p>
            <a:endParaRPr lang="en-US" sz="1800" u="none" cap="none" dirty="0" smtClean="0"/>
          </a:p>
          <a:p>
            <a:pPr marL="285750" indent="-285750">
              <a:buFontTx/>
              <a:buChar char="-"/>
            </a:pPr>
            <a:r>
              <a:rPr lang="en-US" sz="1800" u="none" cap="none" dirty="0" smtClean="0"/>
              <a:t>PSA never used for geosciences purpose</a:t>
            </a:r>
          </a:p>
          <a:p>
            <a:pPr marL="285750" indent="-285750">
              <a:buFontTx/>
              <a:buChar char="-"/>
            </a:pPr>
            <a:r>
              <a:rPr lang="en-US" sz="1800" u="none" cap="none" dirty="0" smtClean="0"/>
              <a:t>Huge number of simulations required: 6401</a:t>
            </a:r>
            <a:endParaRPr lang="en-US" sz="1800" u="none" cap="none" dirty="0" smtClean="0"/>
          </a:p>
          <a:p>
            <a:pPr marL="285750" indent="-285750">
              <a:buFontTx/>
              <a:buChar char="-"/>
            </a:pPr>
            <a:r>
              <a:rPr lang="en-US" sz="1800" u="none" cap="none" dirty="0" smtClean="0"/>
              <a:t>Definition of the idealized pressure wave</a:t>
            </a:r>
            <a:endParaRPr lang="en-US" sz="1800" u="none" cap="none" dirty="0" smtClean="0"/>
          </a:p>
          <a:p>
            <a:pPr marL="285750" indent="-285750">
              <a:buFontTx/>
              <a:buChar char="-"/>
            </a:pPr>
            <a:r>
              <a:rPr lang="en-US" sz="1800" u="none" cap="none" dirty="0" smtClean="0"/>
              <a:t>Convergence of the method</a:t>
            </a:r>
          </a:p>
          <a:p>
            <a:endParaRPr lang="en-US" sz="1000" u="none" cap="none" dirty="0"/>
          </a:p>
          <a:p>
            <a:r>
              <a:rPr lang="en-US" sz="1800" dirty="0" smtClean="0"/>
              <a:t>Principal Goal</a:t>
            </a:r>
            <a:r>
              <a:rPr lang="en-US" sz="1800" u="none" cap="none" dirty="0" smtClean="0"/>
              <a:t>: </a:t>
            </a:r>
          </a:p>
          <a:p>
            <a:endParaRPr lang="en-US" sz="1800" u="none" cap="none" dirty="0" smtClean="0"/>
          </a:p>
          <a:p>
            <a:r>
              <a:rPr lang="en-US" sz="1800" u="none" cap="none" dirty="0" smtClean="0"/>
              <a:t>To provide in a few minutes a risk assessment concerning </a:t>
            </a:r>
            <a:r>
              <a:rPr lang="en-US" sz="1800" u="none" cap="none" dirty="0" err="1" smtClean="0"/>
              <a:t>Meteotsunamis</a:t>
            </a:r>
            <a:r>
              <a:rPr lang="en-US" sz="1800" u="none" cap="none" dirty="0" smtClean="0"/>
              <a:t> in the Eastern Adriatic!</a:t>
            </a:r>
            <a:endParaRPr lang="en-US" sz="1800" u="none" cap="none" dirty="0"/>
          </a:p>
        </p:txBody>
      </p:sp>
    </p:spTree>
    <p:extLst>
      <p:ext uri="{BB962C8B-B14F-4D97-AF65-F5344CB8AC3E}">
        <p14:creationId xmlns:p14="http://schemas.microsoft.com/office/powerpoint/2010/main" val="3248643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901950"/>
            <a:ext cx="9158860" cy="47590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27337" y="2054655"/>
            <a:ext cx="8704185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Challenge:</a:t>
            </a:r>
            <a:endParaRPr lang="en-US" sz="16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Meteotsunamis</a:t>
            </a:r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the Eastern Adriatic are </a:t>
            </a:r>
            <a:r>
              <a:rPr lang="en-US" sz="1400" b="1" dirty="0">
                <a:solidFill>
                  <a:srgbClr val="E200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rare events</a:t>
            </a:r>
            <a:r>
              <a:rPr lang="en-US" sz="1400" dirty="0">
                <a:solidFill>
                  <a:srgbClr val="E200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reliable observations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such events are extremely 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scarce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It is then extremely difficult to produce any kind of statistics and </a:t>
            </a:r>
            <a:r>
              <a:rPr lang="en-US" sz="1400" b="1" dirty="0">
                <a:solidFill>
                  <a:srgbClr val="E200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quasi impossible to define the potential coastal risks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associated with these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events with </a:t>
            </a:r>
            <a:r>
              <a:rPr lang="en-US" sz="1400" b="1" dirty="0" smtClean="0">
                <a:solidFill>
                  <a:srgbClr val="E200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measurements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Proposed solution:</a:t>
            </a:r>
          </a:p>
          <a:p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order to better understand the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risks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associated with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meteotsunamis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to be able to produce some statistical analysis, </a:t>
            </a:r>
            <a:r>
              <a:rPr lang="en-US" sz="1400" b="1" dirty="0">
                <a:solidFill>
                  <a:srgbClr val="E200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idealized cases of </a:t>
            </a:r>
            <a:r>
              <a:rPr lang="en-US" sz="1400" b="1" dirty="0" err="1">
                <a:solidFill>
                  <a:srgbClr val="E200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meteotsunamis</a:t>
            </a:r>
            <a:r>
              <a:rPr lang="en-US" sz="1400" b="1" dirty="0">
                <a:solidFill>
                  <a:srgbClr val="E200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are used.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effects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the wind and ocean surface gravity waves are ignored. </a:t>
            </a:r>
            <a:endParaRPr lang="en-US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400" b="1" dirty="0">
                <a:solidFill>
                  <a:srgbClr val="E200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1400" b="1" dirty="0" smtClean="0">
                <a:solidFill>
                  <a:srgbClr val="E200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isk </a:t>
            </a:r>
            <a:r>
              <a:rPr lang="en-US" sz="1400" b="1" dirty="0">
                <a:solidFill>
                  <a:srgbClr val="E200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sz="1400" b="1" dirty="0" smtClean="0">
                <a:solidFill>
                  <a:srgbClr val="E200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>
                <a:solidFill>
                  <a:srgbClr val="E200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maximum nearshore elevation </a:t>
            </a:r>
            <a:r>
              <a:rPr lang="en-US" sz="1400" b="1" dirty="0">
                <a:solidFill>
                  <a:srgbClr val="E200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1400" b="1" dirty="0" smtClean="0">
                <a:solidFill>
                  <a:srgbClr val="E200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>
                <a:solidFill>
                  <a:srgbClr val="E200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associated </a:t>
            </a:r>
            <a:r>
              <a:rPr lang="en-US" sz="1400" b="1" dirty="0" smtClean="0">
                <a:solidFill>
                  <a:srgbClr val="E200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currents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endParaRPr lang="en-US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Proposed </a:t>
            </a:r>
            <a:r>
              <a:rPr lang="en-US" sz="1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Method:</a:t>
            </a:r>
            <a:endParaRPr lang="en-US" sz="16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order to quantify the effects of the uncertain parameter (i.e. the meteotsunami wave pressure) on the nearshore surface elevation at some predefined locations, known to be at risk, a non-intrusive </a:t>
            </a:r>
            <a:r>
              <a:rPr lang="en-US" sz="1400" b="1" dirty="0" smtClean="0">
                <a:solidFill>
                  <a:srgbClr val="E200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Pseudo Spectral Approximation method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used. </a:t>
            </a:r>
          </a:p>
          <a:p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42"/>
          <p:cNvSpPr txBox="1"/>
          <p:nvPr/>
        </p:nvSpPr>
        <p:spPr>
          <a:xfrm>
            <a:off x="-14859" y="0"/>
            <a:ext cx="9158859" cy="1291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defTabSz="457200" fontAlgn="base">
              <a:spcBef>
                <a:spcPct val="0"/>
              </a:spcBef>
              <a:spcAft>
                <a:spcPct val="0"/>
              </a:spcAft>
              <a:defRPr sz="2400" b="1">
                <a:latin typeface="Georgia" pitchFamily="18" charset="0"/>
                <a:ea typeface="ＭＳ Ｐゴシック" pitchFamily="-109" charset="-128"/>
                <a:cs typeface="+mj-cs"/>
              </a:defRPr>
            </a:lvl1pPr>
            <a:lvl2pPr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Georgia" pitchFamily="-109" charset="0"/>
                <a:ea typeface="ＭＳ Ｐゴシック" pitchFamily="-109" charset="-128"/>
              </a:defRPr>
            </a:lvl2pPr>
            <a:lvl3pPr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Georgia" pitchFamily="-109" charset="0"/>
                <a:ea typeface="ＭＳ Ｐゴシック" pitchFamily="-109" charset="-128"/>
              </a:defRPr>
            </a:lvl3pPr>
            <a:lvl4pPr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Georgia" pitchFamily="-109" charset="0"/>
                <a:ea typeface="ＭＳ Ｐゴシック" pitchFamily="-109" charset="-128"/>
              </a:defRPr>
            </a:lvl4pPr>
            <a:lvl5pPr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Georgia" pitchFamily="-109" charset="0"/>
                <a:ea typeface="ＭＳ Ｐゴシック" pitchFamily="-109" charset="-128"/>
              </a:defRPr>
            </a:lvl5pPr>
            <a:lvl6pPr marL="4572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Georgia" pitchFamily="-109" charset="0"/>
                <a:ea typeface="ＭＳ Ｐゴシック" pitchFamily="-109" charset="-128"/>
              </a:defRPr>
            </a:lvl6pPr>
            <a:lvl7pPr marL="9144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Georgia" pitchFamily="-109" charset="0"/>
                <a:ea typeface="ＭＳ Ｐゴシック" pitchFamily="-109" charset="-128"/>
              </a:defRPr>
            </a:lvl7pPr>
            <a:lvl8pPr marL="13716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Georgia" pitchFamily="-109" charset="0"/>
                <a:ea typeface="ＭＳ Ｐゴシック" pitchFamily="-109" charset="-128"/>
              </a:defRPr>
            </a:lvl8pPr>
            <a:lvl9pPr marL="18288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Georgia" pitchFamily="-109" charset="0"/>
                <a:ea typeface="ＭＳ Ｐゴシック" pitchFamily="-109" charset="-128"/>
              </a:defRPr>
            </a:lvl9pPr>
          </a:lstStyle>
          <a:p>
            <a:r>
              <a:rPr lang="en-GB" dirty="0" smtClean="0">
                <a:solidFill>
                  <a:srgbClr val="E20071"/>
                </a:solidFill>
              </a:rPr>
              <a:t>Risk Assessment of </a:t>
            </a:r>
            <a:r>
              <a:rPr lang="en-GB" dirty="0" err="1" smtClean="0">
                <a:solidFill>
                  <a:srgbClr val="E20071"/>
                </a:solidFill>
              </a:rPr>
              <a:t>Meteotsunamis</a:t>
            </a:r>
            <a:endParaRPr lang="en-US" dirty="0">
              <a:solidFill>
                <a:srgbClr val="E200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2567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42"/>
          <p:cNvSpPr txBox="1"/>
          <p:nvPr/>
        </p:nvSpPr>
        <p:spPr>
          <a:xfrm>
            <a:off x="-14859" y="0"/>
            <a:ext cx="9158859" cy="1291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defTabSz="457200" fontAlgn="base">
              <a:spcBef>
                <a:spcPct val="0"/>
              </a:spcBef>
              <a:spcAft>
                <a:spcPct val="0"/>
              </a:spcAft>
              <a:defRPr sz="2400" b="1">
                <a:latin typeface="Georgia" pitchFamily="18" charset="0"/>
                <a:ea typeface="ＭＳ Ｐゴシック" pitchFamily="-109" charset="-128"/>
                <a:cs typeface="+mj-cs"/>
              </a:defRPr>
            </a:lvl1pPr>
            <a:lvl2pPr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Georgia" pitchFamily="-109" charset="0"/>
                <a:ea typeface="ＭＳ Ｐゴシック" pitchFamily="-109" charset="-128"/>
              </a:defRPr>
            </a:lvl2pPr>
            <a:lvl3pPr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Georgia" pitchFamily="-109" charset="0"/>
                <a:ea typeface="ＭＳ Ｐゴシック" pitchFamily="-109" charset="-128"/>
              </a:defRPr>
            </a:lvl3pPr>
            <a:lvl4pPr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Georgia" pitchFamily="-109" charset="0"/>
                <a:ea typeface="ＭＳ Ｐゴシック" pitchFamily="-109" charset="-128"/>
              </a:defRPr>
            </a:lvl4pPr>
            <a:lvl5pPr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Georgia" pitchFamily="-109" charset="0"/>
                <a:ea typeface="ＭＳ Ｐゴシック" pitchFamily="-109" charset="-128"/>
              </a:defRPr>
            </a:lvl5pPr>
            <a:lvl6pPr marL="4572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Georgia" pitchFamily="-109" charset="0"/>
                <a:ea typeface="ＭＳ Ｐゴシック" pitchFamily="-109" charset="-128"/>
              </a:defRPr>
            </a:lvl6pPr>
            <a:lvl7pPr marL="9144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Georgia" pitchFamily="-109" charset="0"/>
                <a:ea typeface="ＭＳ Ｐゴシック" pitchFamily="-109" charset="-128"/>
              </a:defRPr>
            </a:lvl7pPr>
            <a:lvl8pPr marL="13716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Georgia" pitchFamily="-109" charset="0"/>
                <a:ea typeface="ＭＳ Ｐゴシック" pitchFamily="-109" charset="-128"/>
              </a:defRPr>
            </a:lvl8pPr>
            <a:lvl9pPr marL="18288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Georgia" pitchFamily="-109" charset="0"/>
                <a:ea typeface="ＭＳ Ｐゴシック" pitchFamily="-109" charset="-128"/>
              </a:defRPr>
            </a:lvl9pPr>
          </a:lstStyle>
          <a:p>
            <a:r>
              <a:rPr lang="en-GB" dirty="0" smtClean="0">
                <a:solidFill>
                  <a:srgbClr val="E20071"/>
                </a:solidFill>
              </a:rPr>
              <a:t>Idealized Meteotsunami Pressure Field</a:t>
            </a:r>
            <a:endParaRPr lang="en-US" dirty="0">
              <a:solidFill>
                <a:srgbClr val="E2007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5710" y="1901950"/>
            <a:ext cx="9158860" cy="47590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2"/>
          <a:srcRect l="8250" t="17341" r="26620" b="11405"/>
          <a:stretch/>
        </p:blipFill>
        <p:spPr>
          <a:xfrm>
            <a:off x="-9150" y="1901950"/>
            <a:ext cx="5707349" cy="3512216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3"/>
          <a:srcRect l="8250" t="20311" r="60032" b="73044"/>
          <a:stretch/>
        </p:blipFill>
        <p:spPr>
          <a:xfrm>
            <a:off x="0" y="5272867"/>
            <a:ext cx="2612135" cy="30782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3"/>
          <a:srcRect l="8250" t="32900" r="23280" b="47031"/>
          <a:stretch/>
        </p:blipFill>
        <p:spPr>
          <a:xfrm>
            <a:off x="-9150" y="5566870"/>
            <a:ext cx="5713059" cy="94192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0935" y="1971308"/>
            <a:ext cx="3436928" cy="4053677"/>
          </a:xfrm>
          <a:prstGeom prst="rect">
            <a:avLst/>
          </a:prstGeom>
        </p:spPr>
      </p:pic>
      <p:pic>
        <p:nvPicPr>
          <p:cNvPr id="1056" name="Picture 32" descr="Image result for emoji do not be afrai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0935" y="5414165"/>
            <a:ext cx="1221640" cy="1221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4570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-31870" y="1901950"/>
            <a:ext cx="9158860" cy="47590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6600" t="14374" r="31630" b="5466"/>
          <a:stretch/>
        </p:blipFill>
        <p:spPr>
          <a:xfrm>
            <a:off x="-9150" y="1901950"/>
            <a:ext cx="5464135" cy="475908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l="8249" t="32900" r="16824" b="50832"/>
          <a:stretch/>
        </p:blipFill>
        <p:spPr>
          <a:xfrm>
            <a:off x="1467738" y="794763"/>
            <a:ext cx="6251755" cy="763525"/>
          </a:xfrm>
          <a:prstGeom prst="rect">
            <a:avLst/>
          </a:prstGeom>
          <a:ln w="25400">
            <a:solidFill>
              <a:srgbClr val="E2007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36011" t="39099" r="39011" b="15277"/>
          <a:stretch/>
        </p:blipFill>
        <p:spPr>
          <a:xfrm>
            <a:off x="6251755" y="4602960"/>
            <a:ext cx="2153138" cy="203284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l="3240" t="32187" r="71710" b="14373"/>
          <a:stretch/>
        </p:blipFill>
        <p:spPr>
          <a:xfrm>
            <a:off x="6251755" y="1978150"/>
            <a:ext cx="2153138" cy="258376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6"/>
          <a:srcRect l="27637" t="32187" r="67363" b="14373"/>
          <a:stretch/>
        </p:blipFill>
        <p:spPr>
          <a:xfrm>
            <a:off x="8535708" y="1978150"/>
            <a:ext cx="429768" cy="2583765"/>
          </a:xfrm>
          <a:prstGeom prst="rect">
            <a:avLst/>
          </a:prstGeom>
        </p:spPr>
      </p:pic>
      <p:pic>
        <p:nvPicPr>
          <p:cNvPr id="22" name="Picture 32" descr="Image result for emoji do not be afrai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3666" y="508232"/>
            <a:ext cx="1221640" cy="1221639"/>
          </a:xfrm>
          <a:prstGeom prst="rect">
            <a:avLst/>
          </a:prstGeom>
          <a:ln w="25400">
            <a:solidFill>
              <a:srgbClr val="E2007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2" descr="Image result for emoji do not be afrai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25" y="508232"/>
            <a:ext cx="1221640" cy="1221639"/>
          </a:xfrm>
          <a:prstGeom prst="rect">
            <a:avLst/>
          </a:prstGeom>
          <a:ln w="25400">
            <a:solidFill>
              <a:srgbClr val="E2007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9531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-86180" y="1901950"/>
            <a:ext cx="9158860" cy="47338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42"/>
          <p:cNvSpPr txBox="1"/>
          <p:nvPr/>
        </p:nvSpPr>
        <p:spPr>
          <a:xfrm>
            <a:off x="-14860" y="2018"/>
            <a:ext cx="9158859" cy="128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defTabSz="457200" fontAlgn="base">
              <a:spcBef>
                <a:spcPct val="0"/>
              </a:spcBef>
              <a:spcAft>
                <a:spcPct val="0"/>
              </a:spcAft>
              <a:defRPr sz="2400" b="1">
                <a:latin typeface="Georgia" pitchFamily="18" charset="0"/>
                <a:ea typeface="ＭＳ Ｐゴシック" pitchFamily="-109" charset="-128"/>
                <a:cs typeface="+mj-cs"/>
              </a:defRPr>
            </a:lvl1pPr>
            <a:lvl2pPr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Georgia" pitchFamily="-109" charset="0"/>
                <a:ea typeface="ＭＳ Ｐゴシック" pitchFamily="-109" charset="-128"/>
              </a:defRPr>
            </a:lvl2pPr>
            <a:lvl3pPr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Georgia" pitchFamily="-109" charset="0"/>
                <a:ea typeface="ＭＳ Ｐゴシック" pitchFamily="-109" charset="-128"/>
              </a:defRPr>
            </a:lvl3pPr>
            <a:lvl4pPr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Georgia" pitchFamily="-109" charset="0"/>
                <a:ea typeface="ＭＳ Ｐゴシック" pitchFamily="-109" charset="-128"/>
              </a:defRPr>
            </a:lvl4pPr>
            <a:lvl5pPr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Georgia" pitchFamily="-109" charset="0"/>
                <a:ea typeface="ＭＳ Ｐゴシック" pitchFamily="-109" charset="-128"/>
              </a:defRPr>
            </a:lvl5pPr>
            <a:lvl6pPr marL="4572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Georgia" pitchFamily="-109" charset="0"/>
                <a:ea typeface="ＭＳ Ｐゴシック" pitchFamily="-109" charset="-128"/>
              </a:defRPr>
            </a:lvl6pPr>
            <a:lvl7pPr marL="9144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Georgia" pitchFamily="-109" charset="0"/>
                <a:ea typeface="ＭＳ Ｐゴシック" pitchFamily="-109" charset="-128"/>
              </a:defRPr>
            </a:lvl7pPr>
            <a:lvl8pPr marL="13716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Georgia" pitchFamily="-109" charset="0"/>
                <a:ea typeface="ＭＳ Ｐゴシック" pitchFamily="-109" charset="-128"/>
              </a:defRPr>
            </a:lvl8pPr>
            <a:lvl9pPr marL="18288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Georgia" pitchFamily="-109" charset="0"/>
                <a:ea typeface="ＭＳ Ｐゴシック" pitchFamily="-109" charset="-128"/>
              </a:defRPr>
            </a:lvl9pPr>
          </a:lstStyle>
          <a:p>
            <a:r>
              <a:rPr lang="en-US" dirty="0" smtClean="0">
                <a:solidFill>
                  <a:srgbClr val="E20071"/>
                </a:solidFill>
              </a:rPr>
              <a:t>Prior distribution of the Meteotsunami Pressure Wave </a:t>
            </a:r>
            <a:endParaRPr lang="en-US" dirty="0">
              <a:solidFill>
                <a:srgbClr val="E20071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43555" y="2360065"/>
            <a:ext cx="4581150" cy="4155376"/>
            <a:chOff x="296260" y="2360065"/>
            <a:chExt cx="4581150" cy="415537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/>
            <a:srcRect l="16600" t="15582" r="33300" b="36915"/>
            <a:stretch/>
          </p:blipFill>
          <p:spPr>
            <a:xfrm>
              <a:off x="296260" y="2360065"/>
              <a:ext cx="4581150" cy="2443280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4"/>
            <a:srcRect l="18270" t="67813" r="33300" b="20311"/>
            <a:stretch/>
          </p:blipFill>
          <p:spPr>
            <a:xfrm>
              <a:off x="448965" y="5904621"/>
              <a:ext cx="4428445" cy="610820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4"/>
            <a:srcRect l="18270" t="14977" r="33300" b="58356"/>
            <a:stretch/>
          </p:blipFill>
          <p:spPr>
            <a:xfrm>
              <a:off x="448965" y="4653385"/>
              <a:ext cx="4428445" cy="1371600"/>
            </a:xfrm>
            <a:prstGeom prst="rect">
              <a:avLst/>
            </a:prstGeom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/>
          <a:srcRect l="18696" t="24210" r="57184" b="71892"/>
          <a:stretch/>
        </p:blipFill>
        <p:spPr>
          <a:xfrm>
            <a:off x="4033415" y="1901950"/>
            <a:ext cx="5039265" cy="458115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954439" y="2541285"/>
            <a:ext cx="3893301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rior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distributions of the stochastic parameters used in the definition of the pressure wave are based on the previous studies of Adriatic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meteotsunamis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However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given the lack of data, it was extremely difficult to assess the “real” distributions of the parameters and a choice was made to only use uniform distributions.  It is thus assumed that within the range of the uniform distributions, the generation of any pressure waves generation is equally probable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distribution of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some parameters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based on the article by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Šepić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Vilibić (2011) which defined some of the meteotsunami pressure wave parameters following measurements made in Croatia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1089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2"/>
          <p:cNvSpPr txBox="1"/>
          <p:nvPr/>
        </p:nvSpPr>
        <p:spPr>
          <a:xfrm>
            <a:off x="-14859" y="-31718"/>
            <a:ext cx="9158859" cy="128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defTabSz="457200" fontAlgn="base">
              <a:spcBef>
                <a:spcPct val="0"/>
              </a:spcBef>
              <a:spcAft>
                <a:spcPct val="0"/>
              </a:spcAft>
              <a:defRPr sz="2400" b="1">
                <a:latin typeface="Georgia" pitchFamily="18" charset="0"/>
                <a:ea typeface="ＭＳ Ｐゴシック" pitchFamily="-109" charset="-128"/>
                <a:cs typeface="+mj-cs"/>
              </a:defRPr>
            </a:lvl1pPr>
            <a:lvl2pPr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Georgia" pitchFamily="-109" charset="0"/>
                <a:ea typeface="ＭＳ Ｐゴシック" pitchFamily="-109" charset="-128"/>
              </a:defRPr>
            </a:lvl2pPr>
            <a:lvl3pPr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Georgia" pitchFamily="-109" charset="0"/>
                <a:ea typeface="ＭＳ Ｐゴシック" pitchFamily="-109" charset="-128"/>
              </a:defRPr>
            </a:lvl3pPr>
            <a:lvl4pPr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Georgia" pitchFamily="-109" charset="0"/>
                <a:ea typeface="ＭＳ Ｐゴシック" pitchFamily="-109" charset="-128"/>
              </a:defRPr>
            </a:lvl4pPr>
            <a:lvl5pPr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Georgia" pitchFamily="-109" charset="0"/>
                <a:ea typeface="ＭＳ Ｐゴシック" pitchFamily="-109" charset="-128"/>
              </a:defRPr>
            </a:lvl5pPr>
            <a:lvl6pPr marL="4572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Georgia" pitchFamily="-109" charset="0"/>
                <a:ea typeface="ＭＳ Ｐゴシック" pitchFamily="-109" charset="-128"/>
              </a:defRPr>
            </a:lvl6pPr>
            <a:lvl7pPr marL="9144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Georgia" pitchFamily="-109" charset="0"/>
                <a:ea typeface="ＭＳ Ｐゴシック" pitchFamily="-109" charset="-128"/>
              </a:defRPr>
            </a:lvl7pPr>
            <a:lvl8pPr marL="13716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Georgia" pitchFamily="-109" charset="0"/>
                <a:ea typeface="ＭＳ Ｐゴシック" pitchFamily="-109" charset="-128"/>
              </a:defRPr>
            </a:lvl8pPr>
            <a:lvl9pPr marL="18288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Georgia" pitchFamily="-109" charset="0"/>
                <a:ea typeface="ＭＳ Ｐゴシック" pitchFamily="-109" charset="-128"/>
              </a:defRPr>
            </a:lvl9pPr>
          </a:lstStyle>
          <a:p>
            <a:r>
              <a:rPr lang="en-US" dirty="0" smtClean="0">
                <a:solidFill>
                  <a:srgbClr val="E20071"/>
                </a:solidFill>
              </a:rPr>
              <a:t>Modified Version of ADCIRC to include “Meteotsunami Pressure Wave” </a:t>
            </a:r>
            <a:endParaRPr lang="en-US" dirty="0">
              <a:solidFill>
                <a:srgbClr val="E2007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1794014"/>
            <a:ext cx="9162301" cy="47338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/>
              <a:t>A mesh of 512,834 elements and 286,077 points including 477 islands was created with a resolution of 15m near the coastal areas where the meteotsunamis are known to occur. 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2469" t="3234" r="19158" b="13147"/>
          <a:stretch/>
        </p:blipFill>
        <p:spPr>
          <a:xfrm>
            <a:off x="5640935" y="3123590"/>
            <a:ext cx="3391751" cy="335950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488230" y="2054655"/>
            <a:ext cx="35122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mesh of 512,834 elements and 286,077 points including 477 islands was created with a resolution of 15m near the coastal areas where the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meteotsunamis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are known to occur. 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18270" t="27098" r="41650" b="14373"/>
          <a:stretch/>
        </p:blipFill>
        <p:spPr>
          <a:xfrm>
            <a:off x="54558" y="1856114"/>
            <a:ext cx="4517442" cy="371075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18270" t="17342" r="51478" b="70446"/>
          <a:stretch/>
        </p:blipFill>
        <p:spPr>
          <a:xfrm>
            <a:off x="45260" y="5697974"/>
            <a:ext cx="3457805" cy="78512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18270" t="29742" r="59018" b="65508"/>
          <a:stretch/>
        </p:blipFill>
        <p:spPr>
          <a:xfrm>
            <a:off x="3655770" y="5414165"/>
            <a:ext cx="2595985" cy="30541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l="18270" t="42129" r="59018" b="47031"/>
          <a:stretch/>
        </p:blipFill>
        <p:spPr>
          <a:xfrm>
            <a:off x="3655770" y="5719575"/>
            <a:ext cx="2595985" cy="696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156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-9151" y="1901949"/>
            <a:ext cx="9162301" cy="47338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/>
              <a:t>The number of unique simulations that must be run with ADCIRC given for 4 </a:t>
            </a:r>
            <a:r>
              <a:rPr lang="en-US" i="1"/>
              <a:t>p </a:t>
            </a:r>
            <a:r>
              <a:rPr lang="en-US"/>
              <a:t> and 8 </a:t>
            </a:r>
            <a:r>
              <a:rPr lang="en-US" i="1"/>
              <a:t>r </a:t>
            </a:r>
            <a:r>
              <a:rPr lang="en-US"/>
              <a:t> with</a:t>
            </a:r>
          </a:p>
          <a:p>
            <a:r>
              <a:rPr lang="en-US"/>
              <a:t>the Gauss-Patterson rule is 6,401. Given the complexity of the ADCIRC model and the spatial</a:t>
            </a:r>
          </a:p>
          <a:p>
            <a:r>
              <a:rPr lang="en-US"/>
              <a:t>resolution of the mesh, this number of simulation can be achieved in a reasonable time using the</a:t>
            </a:r>
          </a:p>
          <a:p>
            <a:r>
              <a:rPr lang="en-US"/>
              <a:t>ECMWF HPC resources. For 5 </a:t>
            </a:r>
            <a:r>
              <a:rPr lang="en-US" i="1"/>
              <a:t>p </a:t>
            </a:r>
            <a:r>
              <a:rPr lang="en-US"/>
              <a:t> the number of unique simulations increases to 31,745 which</a:t>
            </a:r>
          </a:p>
          <a:p>
            <a:r>
              <a:rPr lang="en-US"/>
              <a:t>is of course not realistically possible to achieve.</a:t>
            </a:r>
            <a:endParaRPr lang="en-US"/>
          </a:p>
        </p:txBody>
      </p:sp>
      <p:sp>
        <p:nvSpPr>
          <p:cNvPr id="15" name="TextBox 42"/>
          <p:cNvSpPr txBox="1"/>
          <p:nvPr/>
        </p:nvSpPr>
        <p:spPr>
          <a:xfrm>
            <a:off x="-14860" y="2018"/>
            <a:ext cx="9158859" cy="128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defTabSz="457200" fontAlgn="base">
              <a:spcBef>
                <a:spcPct val="0"/>
              </a:spcBef>
              <a:spcAft>
                <a:spcPct val="0"/>
              </a:spcAft>
              <a:defRPr sz="2400" b="1">
                <a:latin typeface="Georgia" pitchFamily="18" charset="0"/>
                <a:ea typeface="ＭＳ Ｐゴシック" pitchFamily="-109" charset="-128"/>
                <a:cs typeface="+mj-cs"/>
              </a:defRPr>
            </a:lvl1pPr>
            <a:lvl2pPr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Georgia" pitchFamily="-109" charset="0"/>
                <a:ea typeface="ＭＳ Ｐゴシック" pitchFamily="-109" charset="-128"/>
              </a:defRPr>
            </a:lvl2pPr>
            <a:lvl3pPr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Georgia" pitchFamily="-109" charset="0"/>
                <a:ea typeface="ＭＳ Ｐゴシック" pitchFamily="-109" charset="-128"/>
              </a:defRPr>
            </a:lvl3pPr>
            <a:lvl4pPr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Georgia" pitchFamily="-109" charset="0"/>
                <a:ea typeface="ＭＳ Ｐゴシック" pitchFamily="-109" charset="-128"/>
              </a:defRPr>
            </a:lvl4pPr>
            <a:lvl5pPr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Georgia" pitchFamily="-109" charset="0"/>
                <a:ea typeface="ＭＳ Ｐゴシック" pitchFamily="-109" charset="-128"/>
              </a:defRPr>
            </a:lvl5pPr>
            <a:lvl6pPr marL="4572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Georgia" pitchFamily="-109" charset="0"/>
                <a:ea typeface="ＭＳ Ｐゴシック" pitchFamily="-109" charset="-128"/>
              </a:defRPr>
            </a:lvl6pPr>
            <a:lvl7pPr marL="9144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Georgia" pitchFamily="-109" charset="0"/>
                <a:ea typeface="ＭＳ Ｐゴシック" pitchFamily="-109" charset="-128"/>
              </a:defRPr>
            </a:lvl7pPr>
            <a:lvl8pPr marL="13716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Georgia" pitchFamily="-109" charset="0"/>
                <a:ea typeface="ＭＳ Ｐゴシック" pitchFamily="-109" charset="-128"/>
              </a:defRPr>
            </a:lvl8pPr>
            <a:lvl9pPr marL="18288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Georgia" pitchFamily="-109" charset="0"/>
                <a:ea typeface="ＭＳ Ｐゴシック" pitchFamily="-109" charset="-128"/>
              </a:defRPr>
            </a:lvl9pPr>
          </a:lstStyle>
          <a:p>
            <a:r>
              <a:rPr lang="en-US" dirty="0" smtClean="0">
                <a:solidFill>
                  <a:srgbClr val="E20071"/>
                </a:solidFill>
              </a:rPr>
              <a:t>Gauss Patterson Sparse Grid Definition</a:t>
            </a:r>
            <a:endParaRPr lang="en-US" dirty="0">
              <a:solidFill>
                <a:srgbClr val="E20071"/>
              </a:solidFill>
            </a:endParaRPr>
          </a:p>
        </p:txBody>
      </p:sp>
      <p:pic>
        <p:nvPicPr>
          <p:cNvPr id="205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065" y="2207360"/>
            <a:ext cx="2933700" cy="2201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2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1512" y="2207360"/>
            <a:ext cx="2941638" cy="2201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3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065" y="4433942"/>
            <a:ext cx="2933700" cy="2201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Picture 3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9450" y="4433943"/>
            <a:ext cx="2933700" cy="2201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0" y="92646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20" name="Group 19"/>
          <p:cNvGrpSpPr/>
          <p:nvPr/>
        </p:nvGrpSpPr>
        <p:grpSpPr>
          <a:xfrm>
            <a:off x="143555" y="3913636"/>
            <a:ext cx="3359510" cy="2569464"/>
            <a:chOff x="143555" y="3150111"/>
            <a:chExt cx="3359510" cy="256946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7"/>
            <a:srcRect l="28290" t="32186" r="43320" b="29212"/>
            <a:stretch/>
          </p:blipFill>
          <p:spPr>
            <a:xfrm>
              <a:off x="143555" y="3150111"/>
              <a:ext cx="3359510" cy="2569464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>
              <a:off x="1915665" y="5229463"/>
              <a:ext cx="365760" cy="137160"/>
            </a:xfrm>
            <a:prstGeom prst="rect">
              <a:avLst/>
            </a:prstGeom>
            <a:solidFill>
              <a:srgbClr val="E20071">
                <a:alpha val="50000"/>
              </a:srgbClr>
            </a:solidFill>
            <a:ln>
              <a:solidFill>
                <a:srgbClr val="E2007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143555" y="2071233"/>
            <a:ext cx="335951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Gauss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Patterson rules are used to form a sparse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grids which allow to chose wisely the simulations of the Atlas.</a:t>
            </a:r>
          </a:p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number of unique simulations that must be run with ADCIRC given for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polynomial order of 4 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8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random variables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with the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Gauss-Patterson rule is 6,401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45970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2"/>
          <p:cNvSpPr txBox="1"/>
          <p:nvPr/>
        </p:nvSpPr>
        <p:spPr>
          <a:xfrm>
            <a:off x="0" y="0"/>
            <a:ext cx="9158859" cy="128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defTabSz="457200" fontAlgn="base">
              <a:spcBef>
                <a:spcPct val="0"/>
              </a:spcBef>
              <a:spcAft>
                <a:spcPct val="0"/>
              </a:spcAft>
              <a:defRPr sz="2400" b="1">
                <a:latin typeface="Georgia" pitchFamily="18" charset="0"/>
                <a:ea typeface="ＭＳ Ｐゴシック" pitchFamily="-109" charset="-128"/>
                <a:cs typeface="+mj-cs"/>
              </a:defRPr>
            </a:lvl1pPr>
            <a:lvl2pPr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Georgia" pitchFamily="-109" charset="0"/>
                <a:ea typeface="ＭＳ Ｐゴシック" pitchFamily="-109" charset="-128"/>
              </a:defRPr>
            </a:lvl2pPr>
            <a:lvl3pPr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Georgia" pitchFamily="-109" charset="0"/>
                <a:ea typeface="ＭＳ Ｐゴシック" pitchFamily="-109" charset="-128"/>
              </a:defRPr>
            </a:lvl3pPr>
            <a:lvl4pPr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Georgia" pitchFamily="-109" charset="0"/>
                <a:ea typeface="ＭＳ Ｐゴシック" pitchFamily="-109" charset="-128"/>
              </a:defRPr>
            </a:lvl4pPr>
            <a:lvl5pPr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Georgia" pitchFamily="-109" charset="0"/>
                <a:ea typeface="ＭＳ Ｐゴシック" pitchFamily="-109" charset="-128"/>
              </a:defRPr>
            </a:lvl5pPr>
            <a:lvl6pPr marL="4572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Georgia" pitchFamily="-109" charset="0"/>
                <a:ea typeface="ＭＳ Ｐゴシック" pitchFamily="-109" charset="-128"/>
              </a:defRPr>
            </a:lvl6pPr>
            <a:lvl7pPr marL="9144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Georgia" pitchFamily="-109" charset="0"/>
                <a:ea typeface="ＭＳ Ｐゴシック" pitchFamily="-109" charset="-128"/>
              </a:defRPr>
            </a:lvl7pPr>
            <a:lvl8pPr marL="13716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Georgia" pitchFamily="-109" charset="0"/>
                <a:ea typeface="ＭＳ Ｐゴシック" pitchFamily="-109" charset="-128"/>
              </a:defRPr>
            </a:lvl8pPr>
            <a:lvl9pPr marL="18288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Georgia" pitchFamily="-109" charset="0"/>
                <a:ea typeface="ＭＳ Ｐゴシック" pitchFamily="-109" charset="-128"/>
              </a:defRPr>
            </a:lvl9pPr>
          </a:lstStyle>
          <a:p>
            <a:r>
              <a:rPr lang="en-US" dirty="0" smtClean="0">
                <a:solidFill>
                  <a:srgbClr val="E20071"/>
                </a:solidFill>
              </a:rPr>
              <a:t>Atlas of Adriatic </a:t>
            </a:r>
            <a:r>
              <a:rPr lang="en-US" dirty="0" err="1" smtClean="0">
                <a:solidFill>
                  <a:srgbClr val="E20071"/>
                </a:solidFill>
              </a:rPr>
              <a:t>Meteotsunamis</a:t>
            </a:r>
            <a:endParaRPr lang="en-US" dirty="0">
              <a:solidFill>
                <a:srgbClr val="E2007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18301" y="1901950"/>
            <a:ext cx="9162301" cy="47338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n Gauss Patterson rules are used to form a sparse grid,</a:t>
            </a:r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/>
          <a:srcRect l="3239" t="5466" r="1570" b="17343"/>
          <a:stretch/>
        </p:blipFill>
        <p:spPr>
          <a:xfrm>
            <a:off x="296260" y="2207360"/>
            <a:ext cx="8704185" cy="397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15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-35559" y="1842595"/>
            <a:ext cx="9162301" cy="47338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42"/>
          <p:cNvSpPr txBox="1"/>
          <p:nvPr/>
        </p:nvSpPr>
        <p:spPr>
          <a:xfrm>
            <a:off x="-14860" y="2018"/>
            <a:ext cx="9158859" cy="128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defTabSz="457200" fontAlgn="base">
              <a:spcBef>
                <a:spcPct val="0"/>
              </a:spcBef>
              <a:spcAft>
                <a:spcPct val="0"/>
              </a:spcAft>
              <a:defRPr sz="2400" b="1">
                <a:latin typeface="Georgia" pitchFamily="18" charset="0"/>
                <a:ea typeface="ＭＳ Ｐゴシック" pitchFamily="-109" charset="-128"/>
                <a:cs typeface="+mj-cs"/>
              </a:defRPr>
            </a:lvl1pPr>
            <a:lvl2pPr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Georgia" pitchFamily="-109" charset="0"/>
                <a:ea typeface="ＭＳ Ｐゴシック" pitchFamily="-109" charset="-128"/>
              </a:defRPr>
            </a:lvl2pPr>
            <a:lvl3pPr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Georgia" pitchFamily="-109" charset="0"/>
                <a:ea typeface="ＭＳ Ｐゴシック" pitchFamily="-109" charset="-128"/>
              </a:defRPr>
            </a:lvl3pPr>
            <a:lvl4pPr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Georgia" pitchFamily="-109" charset="0"/>
                <a:ea typeface="ＭＳ Ｐゴシック" pitchFamily="-109" charset="-128"/>
              </a:defRPr>
            </a:lvl4pPr>
            <a:lvl5pPr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Georgia" pitchFamily="-109" charset="0"/>
                <a:ea typeface="ＭＳ Ｐゴシック" pitchFamily="-109" charset="-128"/>
              </a:defRPr>
            </a:lvl5pPr>
            <a:lvl6pPr marL="4572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Georgia" pitchFamily="-109" charset="0"/>
                <a:ea typeface="ＭＳ Ｐゴシック" pitchFamily="-109" charset="-128"/>
              </a:defRPr>
            </a:lvl6pPr>
            <a:lvl7pPr marL="9144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Georgia" pitchFamily="-109" charset="0"/>
                <a:ea typeface="ＭＳ Ｐゴシック" pitchFamily="-109" charset="-128"/>
              </a:defRPr>
            </a:lvl7pPr>
            <a:lvl8pPr marL="13716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Georgia" pitchFamily="-109" charset="0"/>
                <a:ea typeface="ＭＳ Ｐゴシック" pitchFamily="-109" charset="-128"/>
              </a:defRPr>
            </a:lvl8pPr>
            <a:lvl9pPr marL="18288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Georgia" pitchFamily="-109" charset="0"/>
                <a:ea typeface="ＭＳ Ｐゴシック" pitchFamily="-109" charset="-128"/>
              </a:defRPr>
            </a:lvl9pPr>
          </a:lstStyle>
          <a:p>
            <a:r>
              <a:rPr lang="en-US" dirty="0" smtClean="0">
                <a:solidFill>
                  <a:srgbClr val="E20071"/>
                </a:solidFill>
              </a:rPr>
              <a:t>Pseudo Spectral Approximation: The Mathematic Description </a:t>
            </a:r>
            <a:endParaRPr lang="en-US" dirty="0">
              <a:solidFill>
                <a:srgbClr val="E20071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l="16600" t="14373" r="31630" b="73530"/>
          <a:stretch/>
        </p:blipFill>
        <p:spPr>
          <a:xfrm>
            <a:off x="-18301" y="1842595"/>
            <a:ext cx="6260905" cy="82288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/>
          <a:srcRect l="16600" t="33704" r="31630" b="50362"/>
          <a:stretch/>
        </p:blipFill>
        <p:spPr>
          <a:xfrm>
            <a:off x="-18302" y="2818180"/>
            <a:ext cx="6260905" cy="108395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6600" t="78808" r="31630" b="5466"/>
          <a:stretch/>
        </p:blipFill>
        <p:spPr>
          <a:xfrm>
            <a:off x="-18303" y="3905796"/>
            <a:ext cx="6260905" cy="106981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/>
          <a:srcRect l="18270" t="32187" r="31630" b="53750"/>
          <a:stretch/>
        </p:blipFill>
        <p:spPr>
          <a:xfrm>
            <a:off x="210753" y="5108755"/>
            <a:ext cx="8704186" cy="1374345"/>
          </a:xfrm>
          <a:prstGeom prst="rect">
            <a:avLst/>
          </a:prstGeom>
        </p:spPr>
      </p:pic>
      <p:pic>
        <p:nvPicPr>
          <p:cNvPr id="4100" name="Picture 4" descr="Image result for emoji do not be afrai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9050" y="2059906"/>
            <a:ext cx="2896144" cy="28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0516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10656</TotalTime>
  <Words>683</Words>
  <Application>Microsoft Office PowerPoint</Application>
  <PresentationFormat>On-screen Show (4:3)</PresentationFormat>
  <Paragraphs>63</Paragraphs>
  <Slides>12</Slides>
  <Notes>4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MS PGothic</vt:lpstr>
      <vt:lpstr>Arial</vt:lpstr>
      <vt:lpstr>Calibri</vt:lpstr>
      <vt:lpstr>Georgia</vt:lpstr>
      <vt:lpstr>Times New Roman</vt:lpstr>
      <vt:lpstr>Office Theme</vt:lpstr>
      <vt:lpstr>MathType 6.0 Equation</vt:lpstr>
      <vt:lpstr>Meteotsunami Atlas Pseudo Spectral Approximation Approach (PSA)  estimating meteotsunami hazard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Conclusions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Julian</dc:creator>
  <cp:lastModifiedBy>Cléa Denamiel</cp:lastModifiedBy>
  <cp:revision>375</cp:revision>
  <dcterms:created xsi:type="dcterms:W3CDTF">2013-08-21T19:17:07Z</dcterms:created>
  <dcterms:modified xsi:type="dcterms:W3CDTF">2017-12-12T09:00:16Z</dcterms:modified>
</cp:coreProperties>
</file>