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304" r:id="rId3"/>
    <p:sldId id="303" r:id="rId4"/>
    <p:sldId id="306" r:id="rId5"/>
    <p:sldId id="311" r:id="rId6"/>
    <p:sldId id="323" r:id="rId7"/>
    <p:sldId id="315" r:id="rId8"/>
    <p:sldId id="313" r:id="rId9"/>
    <p:sldId id="312" r:id="rId10"/>
    <p:sldId id="322" r:id="rId11"/>
    <p:sldId id="321" r:id="rId12"/>
    <p:sldId id="327" r:id="rId13"/>
    <p:sldId id="328" r:id="rId14"/>
    <p:sldId id="324" r:id="rId15"/>
    <p:sldId id="326" r:id="rId16"/>
    <p:sldId id="325" r:id="rId17"/>
    <p:sldId id="314" r:id="rId18"/>
    <p:sldId id="317" r:id="rId19"/>
    <p:sldId id="318" r:id="rId20"/>
    <p:sldId id="319" r:id="rId21"/>
    <p:sldId id="320" r:id="rId22"/>
    <p:sldId id="316" r:id="rId2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450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4CB22-DFDB-478C-A34A-FE9504F8CDB3}" type="datetimeFigureOut">
              <a:rPr lang="sr-Latn-CS" smtClean="0"/>
              <a:pPr/>
              <a:t>11.12.2017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25F5E-01C3-4EB8-B642-BBDE41646E5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4151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F94A-1602-4A94-9F47-193D136AD757}" type="datetimeFigureOut">
              <a:rPr lang="sr-Latn-CS" smtClean="0"/>
              <a:pPr/>
              <a:t>11.12.2017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ED7C8-AF8A-4F34-9B7F-A1A9752720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491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21</a:t>
            </a:fld>
            <a:endParaRPr lang="hr-H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ED7C8-AF8A-4F34-9B7F-A1A975272034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11BC-9DE1-4329-B0A3-8D999B3F648A}" type="datetime1">
              <a:rPr lang="sr-Latn-CS" smtClean="0"/>
              <a:pPr/>
              <a:t>11.12.2017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Marine Board Communication Panel, October 2015</a:t>
            </a:r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E513-CF24-4492-B016-95580E1F3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A69C-713F-453D-A1B1-58EC01382BA2}" type="datetime1">
              <a:rPr lang="sr-Latn-CS" smtClean="0"/>
              <a:pPr/>
              <a:t>11.12.2017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Marine Board Communication Panel, October 2015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E513-CF24-4492-B016-95580E1F3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6AED-A3F6-446E-9669-53952B0E7253}" type="datetime1">
              <a:rPr lang="sr-Latn-CS" smtClean="0"/>
              <a:pPr/>
              <a:t>11.12.2017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Marine Board Communication Panel, October 2015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E513-CF24-4492-B016-95580E1F3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B2B8-03F3-4F7B-B95F-900C5552EDCB}" type="datetime1">
              <a:rPr lang="sr-Latn-CS" smtClean="0"/>
              <a:pPr/>
              <a:t>11.12.2017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Marine Board Communication Panel, October 2015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E513-CF24-4492-B016-95580E1F3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7303-5F08-4E6D-B1EE-5AADC98232EB}" type="datetime1">
              <a:rPr lang="sr-Latn-CS" smtClean="0"/>
              <a:pPr/>
              <a:t>11.12.2017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Marine Board Communication Panel, October 2015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E513-CF24-4492-B016-95580E1F3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7586-E74D-497A-8BEC-53BE132B3916}" type="datetime1">
              <a:rPr lang="sr-Latn-CS" smtClean="0"/>
              <a:pPr/>
              <a:t>11.12.2017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Marine Board Communication Panel, October 2015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E513-CF24-4492-B016-95580E1F3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2838-4AAA-471C-852A-D33A444235B8}" type="datetime1">
              <a:rPr lang="sr-Latn-CS" smtClean="0"/>
              <a:pPr/>
              <a:t>11.12.2017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Marine Board Communication Panel, October 2015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E513-CF24-4492-B016-95580E1F3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8448-8ED6-4F38-9ED8-334EE7200144}" type="datetime1">
              <a:rPr lang="sr-Latn-CS" smtClean="0"/>
              <a:pPr/>
              <a:t>11.12.2017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Marine Board Communication Panel, October 2015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E513-CF24-4492-B016-95580E1F3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7F27-0657-428F-84F0-429B076A351A}" type="datetime1">
              <a:rPr lang="sr-Latn-CS" smtClean="0"/>
              <a:pPr/>
              <a:t>11.12.2017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Marine Board Communication Panel, October 2015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E513-CF24-4492-B016-95580E1F3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8E21-53B1-4331-AE82-B9A877CD4C3B}" type="datetime1">
              <a:rPr lang="sr-Latn-CS" smtClean="0"/>
              <a:pPr/>
              <a:t>11.12.2017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Marine Board Communication Panel, October 2015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8E513-CF24-4492-B016-95580E1F39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43EE-18A1-4E88-8B37-C8507A56181E}" type="datetime1">
              <a:rPr lang="sr-Latn-CS" smtClean="0"/>
              <a:pPr/>
              <a:t>11.12.2017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Marine Board Communication Panel, October 2015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C8E513-CF24-4492-B016-95580E1F395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F61BEF-F0D2-440B-A7AD-E32DCB01C761}" type="datetime1">
              <a:rPr lang="sr-Latn-CS" smtClean="0"/>
              <a:pPr/>
              <a:t>11.12.2017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European Marine Board Communication Panel, October 2015</a:t>
            </a:r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C8E513-CF24-4492-B016-95580E1F3952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18" y="5619824"/>
            <a:ext cx="1404878" cy="57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" y="5628824"/>
            <a:ext cx="1550688" cy="55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33" y="5619824"/>
            <a:ext cx="2277497" cy="576000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19993" y="6305510"/>
            <a:ext cx="8594756" cy="514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 smtClean="0">
                <a:solidFill>
                  <a:schemeClr val="tx1"/>
                </a:solidFill>
              </a:rPr>
              <a:t>MESSI final meeting, 12 December 2017, Split, Croatia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244444" y="1471255"/>
            <a:ext cx="8709433" cy="1640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>
                <a:solidFill>
                  <a:schemeClr val="tx1"/>
                </a:solidFill>
              </a:rPr>
              <a:t>Installation of MESSI research and warning network </a:t>
            </a:r>
            <a:r>
              <a:rPr lang="hr-HR" sz="3800" dirty="0" smtClean="0">
                <a:solidFill>
                  <a:schemeClr val="tx1"/>
                </a:solidFill>
              </a:rPr>
              <a:t/>
            </a:r>
            <a:br>
              <a:rPr lang="hr-HR" sz="3800" dirty="0" smtClean="0">
                <a:solidFill>
                  <a:schemeClr val="tx1"/>
                </a:solidFill>
              </a:rPr>
            </a:br>
            <a:endParaRPr lang="hr-HR" sz="3800" dirty="0">
              <a:solidFill>
                <a:schemeClr val="tx1"/>
              </a:solidFill>
            </a:endParaRPr>
          </a:p>
          <a:p>
            <a:r>
              <a:rPr lang="hr-HR" sz="2900" dirty="0">
                <a:solidFill>
                  <a:schemeClr val="tx1"/>
                </a:solidFill>
              </a:rPr>
              <a:t>Hrvoje </a:t>
            </a:r>
            <a:r>
              <a:rPr lang="hr-HR" sz="2900" dirty="0" smtClean="0">
                <a:solidFill>
                  <a:schemeClr val="tx1"/>
                </a:solidFill>
              </a:rPr>
              <a:t>Mihanović</a:t>
            </a:r>
            <a:r>
              <a:rPr lang="hr-HR" sz="2900" baseline="30000" dirty="0" smtClean="0">
                <a:solidFill>
                  <a:schemeClr val="tx1"/>
                </a:solidFill>
              </a:rPr>
              <a:t>1</a:t>
            </a:r>
            <a:r>
              <a:rPr lang="hr-HR" sz="2900" dirty="0" smtClean="0">
                <a:solidFill>
                  <a:schemeClr val="tx1"/>
                </a:solidFill>
              </a:rPr>
              <a:t>, </a:t>
            </a:r>
            <a:r>
              <a:rPr lang="hr-HR" sz="2900" dirty="0">
                <a:solidFill>
                  <a:schemeClr val="tx1"/>
                </a:solidFill>
              </a:rPr>
              <a:t>Jadranka </a:t>
            </a:r>
            <a:r>
              <a:rPr lang="hr-HR" sz="2900" dirty="0" smtClean="0">
                <a:solidFill>
                  <a:schemeClr val="tx1"/>
                </a:solidFill>
              </a:rPr>
              <a:t>Šepić</a:t>
            </a:r>
            <a:r>
              <a:rPr lang="hr-HR" sz="2900" baseline="30000" dirty="0">
                <a:solidFill>
                  <a:schemeClr val="tx1"/>
                </a:solidFill>
              </a:rPr>
              <a:t>1</a:t>
            </a:r>
            <a:r>
              <a:rPr lang="hr-HR" sz="2900" dirty="0" smtClean="0">
                <a:solidFill>
                  <a:schemeClr val="tx1"/>
                </a:solidFill>
              </a:rPr>
              <a:t>, </a:t>
            </a:r>
            <a:r>
              <a:rPr lang="hr-HR" sz="2900" dirty="0">
                <a:solidFill>
                  <a:schemeClr val="tx1"/>
                </a:solidFill>
              </a:rPr>
              <a:t>Stipe </a:t>
            </a:r>
            <a:r>
              <a:rPr lang="hr-HR" sz="2900" dirty="0" smtClean="0">
                <a:solidFill>
                  <a:schemeClr val="tx1"/>
                </a:solidFill>
              </a:rPr>
              <a:t>Muslim</a:t>
            </a:r>
            <a:r>
              <a:rPr lang="hr-HR" sz="2900" baseline="30000" dirty="0">
                <a:solidFill>
                  <a:schemeClr val="tx1"/>
                </a:solidFill>
              </a:rPr>
              <a:t>1</a:t>
            </a:r>
            <a:r>
              <a:rPr lang="hr-HR" sz="2900" dirty="0" smtClean="0">
                <a:solidFill>
                  <a:schemeClr val="tx1"/>
                </a:solidFill>
              </a:rPr>
              <a:t>, </a:t>
            </a:r>
            <a:r>
              <a:rPr lang="hr-HR" sz="2900" dirty="0">
                <a:solidFill>
                  <a:schemeClr val="tx1"/>
                </a:solidFill>
              </a:rPr>
              <a:t>Ivica </a:t>
            </a:r>
            <a:r>
              <a:rPr lang="hr-HR" sz="2900" dirty="0" smtClean="0">
                <a:solidFill>
                  <a:schemeClr val="tx1"/>
                </a:solidFill>
              </a:rPr>
              <a:t>Vilibić</a:t>
            </a:r>
            <a:r>
              <a:rPr lang="hr-HR" sz="2900" baseline="30000" dirty="0">
                <a:solidFill>
                  <a:schemeClr val="tx1"/>
                </a:solidFill>
              </a:rPr>
              <a:t>1</a:t>
            </a:r>
            <a:r>
              <a:rPr lang="hr-HR" sz="2900" dirty="0" smtClean="0">
                <a:solidFill>
                  <a:schemeClr val="tx1"/>
                </a:solidFill>
              </a:rPr>
              <a:t>, </a:t>
            </a:r>
            <a:r>
              <a:rPr lang="hr-HR" sz="2900" dirty="0">
                <a:solidFill>
                  <a:schemeClr val="tx1"/>
                </a:solidFill>
              </a:rPr>
              <a:t>Damir </a:t>
            </a:r>
            <a:r>
              <a:rPr lang="hr-HR" sz="2900" dirty="0" smtClean="0">
                <a:solidFill>
                  <a:schemeClr val="tx1"/>
                </a:solidFill>
              </a:rPr>
              <a:t>Ivanković</a:t>
            </a:r>
            <a:r>
              <a:rPr lang="hr-HR" sz="2900" baseline="30000" dirty="0">
                <a:solidFill>
                  <a:schemeClr val="tx1"/>
                </a:solidFill>
              </a:rPr>
              <a:t>1</a:t>
            </a:r>
            <a:r>
              <a:rPr lang="hr-HR" sz="2900" dirty="0" smtClean="0">
                <a:solidFill>
                  <a:schemeClr val="tx1"/>
                </a:solidFill>
              </a:rPr>
              <a:t>, </a:t>
            </a:r>
            <a:r>
              <a:rPr lang="hr-HR" sz="2900" dirty="0">
                <a:solidFill>
                  <a:schemeClr val="tx1"/>
                </a:solidFill>
              </a:rPr>
              <a:t>Dalibor </a:t>
            </a:r>
            <a:r>
              <a:rPr lang="hr-HR" sz="2900" dirty="0" smtClean="0">
                <a:solidFill>
                  <a:schemeClr val="tx1"/>
                </a:solidFill>
              </a:rPr>
              <a:t>Jelavić</a:t>
            </a:r>
            <a:r>
              <a:rPr lang="hr-HR" sz="2900" baseline="30000" dirty="0">
                <a:solidFill>
                  <a:schemeClr val="tx1"/>
                </a:solidFill>
              </a:rPr>
              <a:t>1</a:t>
            </a:r>
            <a:r>
              <a:rPr lang="hr-HR" sz="2900" dirty="0" smtClean="0">
                <a:solidFill>
                  <a:schemeClr val="tx1"/>
                </a:solidFill>
              </a:rPr>
              <a:t>, </a:t>
            </a:r>
            <a:r>
              <a:rPr lang="hr-HR" sz="2900" dirty="0">
                <a:solidFill>
                  <a:schemeClr val="tx1"/>
                </a:solidFill>
              </a:rPr>
              <a:t>Toni </a:t>
            </a:r>
            <a:r>
              <a:rPr lang="hr-HR" sz="2900" dirty="0" smtClean="0">
                <a:solidFill>
                  <a:schemeClr val="tx1"/>
                </a:solidFill>
              </a:rPr>
              <a:t>Mašće</a:t>
            </a:r>
            <a:r>
              <a:rPr lang="hr-HR" sz="2900" baseline="30000" dirty="0">
                <a:solidFill>
                  <a:schemeClr val="tx1"/>
                </a:solidFill>
              </a:rPr>
              <a:t>1</a:t>
            </a:r>
            <a:r>
              <a:rPr lang="hr-HR" sz="2900" dirty="0" smtClean="0">
                <a:solidFill>
                  <a:schemeClr val="tx1"/>
                </a:solidFill>
              </a:rPr>
              <a:t>, </a:t>
            </a:r>
            <a:r>
              <a:rPr lang="hr-HR" sz="2900" dirty="0">
                <a:solidFill>
                  <a:schemeClr val="tx1"/>
                </a:solidFill>
              </a:rPr>
              <a:t>Vlado </a:t>
            </a:r>
            <a:r>
              <a:rPr lang="hr-HR" sz="2900" dirty="0" smtClean="0">
                <a:solidFill>
                  <a:schemeClr val="tx1"/>
                </a:solidFill>
              </a:rPr>
              <a:t>Dadić</a:t>
            </a:r>
            <a:r>
              <a:rPr lang="hr-HR" sz="2900" baseline="30000" dirty="0">
                <a:solidFill>
                  <a:schemeClr val="tx1"/>
                </a:solidFill>
              </a:rPr>
              <a:t>1</a:t>
            </a:r>
            <a:r>
              <a:rPr lang="hr-HR" sz="2900" dirty="0" smtClean="0">
                <a:solidFill>
                  <a:schemeClr val="tx1"/>
                </a:solidFill>
              </a:rPr>
              <a:t>, </a:t>
            </a:r>
            <a:r>
              <a:rPr lang="hr-HR" sz="2900" dirty="0">
                <a:solidFill>
                  <a:schemeClr val="tx1"/>
                </a:solidFill>
              </a:rPr>
              <a:t>Vedrana </a:t>
            </a:r>
            <a:r>
              <a:rPr lang="hr-HR" sz="2900" dirty="0" smtClean="0">
                <a:solidFill>
                  <a:schemeClr val="tx1"/>
                </a:solidFill>
              </a:rPr>
              <a:t>Kovačević</a:t>
            </a:r>
            <a:r>
              <a:rPr lang="hr-HR" sz="2900" baseline="30000" dirty="0">
                <a:solidFill>
                  <a:schemeClr val="tx1"/>
                </a:solidFill>
              </a:rPr>
              <a:t>2</a:t>
            </a:r>
            <a:r>
              <a:rPr lang="hr-HR" sz="2900" dirty="0" smtClean="0">
                <a:solidFill>
                  <a:schemeClr val="tx1"/>
                </a:solidFill>
              </a:rPr>
              <a:t>, </a:t>
            </a:r>
            <a:r>
              <a:rPr lang="hr-HR" sz="2900" dirty="0">
                <a:solidFill>
                  <a:schemeClr val="tx1"/>
                </a:solidFill>
              </a:rPr>
              <a:t>Miroslav </a:t>
            </a:r>
            <a:r>
              <a:rPr lang="hr-HR" sz="2900" dirty="0" smtClean="0">
                <a:solidFill>
                  <a:schemeClr val="tx1"/>
                </a:solidFill>
              </a:rPr>
              <a:t>Gačić</a:t>
            </a:r>
            <a:r>
              <a:rPr lang="hr-HR" sz="2900" baseline="30000" dirty="0">
                <a:solidFill>
                  <a:schemeClr val="tx1"/>
                </a:solidFill>
              </a:rPr>
              <a:t>2</a:t>
            </a:r>
            <a:endParaRPr lang="en-US" sz="2900" baseline="30000" dirty="0">
              <a:solidFill>
                <a:schemeClr val="tx1"/>
              </a:solidFill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627262" y="2965574"/>
            <a:ext cx="7980218" cy="1211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dirty="0" smtClean="0">
                <a:solidFill>
                  <a:schemeClr val="tx1"/>
                </a:solidFill>
              </a:rPr>
              <a:t>(1) </a:t>
            </a:r>
            <a:r>
              <a:rPr lang="en-US" sz="2000" dirty="0" smtClean="0">
                <a:solidFill>
                  <a:schemeClr val="tx1"/>
                </a:solidFill>
              </a:rPr>
              <a:t>Institute </a:t>
            </a:r>
            <a:r>
              <a:rPr lang="en-US" sz="2000" dirty="0">
                <a:solidFill>
                  <a:schemeClr val="tx1"/>
                </a:solidFill>
              </a:rPr>
              <a:t>of Oceanography and Fisheries, </a:t>
            </a:r>
            <a:r>
              <a:rPr lang="en-US" sz="2000" dirty="0" smtClean="0">
                <a:solidFill>
                  <a:schemeClr val="tx1"/>
                </a:solidFill>
              </a:rPr>
              <a:t>Split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Croatia</a:t>
            </a:r>
            <a:endParaRPr lang="hr-HR" sz="2000" dirty="0" smtClean="0">
              <a:solidFill>
                <a:schemeClr val="tx1"/>
              </a:solidFill>
            </a:endParaRPr>
          </a:p>
          <a:p>
            <a:pPr algn="l"/>
            <a:r>
              <a:rPr lang="hr-HR" sz="2000" dirty="0" smtClean="0">
                <a:solidFill>
                  <a:schemeClr val="tx1"/>
                </a:solidFill>
              </a:rPr>
              <a:t>(2) </a:t>
            </a:r>
            <a:r>
              <a:rPr lang="it-IT" sz="2000" dirty="0">
                <a:solidFill>
                  <a:schemeClr val="tx1"/>
                </a:solidFill>
              </a:rPr>
              <a:t>Istituto Nazionale di Oceanografia e di Geofisica Sperimentale – </a:t>
            </a:r>
            <a:r>
              <a:rPr lang="it-IT" sz="2000" dirty="0" smtClean="0">
                <a:solidFill>
                  <a:schemeClr val="tx1"/>
                </a:solidFill>
              </a:rPr>
              <a:t>OGS</a:t>
            </a:r>
            <a:r>
              <a:rPr lang="hr-HR" sz="2000" dirty="0" smtClean="0">
                <a:solidFill>
                  <a:schemeClr val="tx1"/>
                </a:solidFill>
              </a:rPr>
              <a:t>, Trieste, Italy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275074"/>
            <a:ext cx="9118397" cy="0"/>
            <a:chOff x="0" y="5953942"/>
            <a:chExt cx="9118397" cy="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0" y="5953942"/>
              <a:ext cx="9108000" cy="0"/>
            </a:xfrm>
            <a:prstGeom prst="line">
              <a:avLst/>
            </a:prstGeom>
            <a:ln w="508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778397" y="5953942"/>
              <a:ext cx="2340000" cy="0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62" y="5619824"/>
            <a:ext cx="789944" cy="57600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545551" y="4316667"/>
            <a:ext cx="7980218" cy="1211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b="1" i="1" dirty="0" smtClean="0">
                <a:solidFill>
                  <a:schemeClr val="tx1"/>
                </a:solidFill>
              </a:rPr>
              <a:t>Thanks to: </a:t>
            </a:r>
            <a:r>
              <a:rPr lang="hr-HR" sz="2000" i="1" dirty="0" smtClean="0">
                <a:solidFill>
                  <a:schemeClr val="tx1"/>
                </a:solidFill>
              </a:rPr>
              <a:t>colleagues from ISPRA – Italy (Marco Picone, Gabriele Nardone, Maurizio Ferla, Giovanni Arena) 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4" y="999500"/>
            <a:ext cx="3037500" cy="40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1549400"/>
            <a:ext cx="5400000" cy="40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884334" y="6311916"/>
            <a:ext cx="5865708" cy="40011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2000" dirty="0" smtClean="0"/>
              <a:t>Stari Grad, June 2017, installation of tide gauge station</a:t>
            </a:r>
            <a:endParaRPr lang="hr-HR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2025000"/>
            <a:ext cx="3037500" cy="40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74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19163"/>
            <a:ext cx="2159000" cy="2881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919163"/>
            <a:ext cx="2160588" cy="2881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919163"/>
            <a:ext cx="2160587" cy="2881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029075"/>
            <a:ext cx="2700338" cy="1849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4025900"/>
            <a:ext cx="2700338" cy="1851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4300538"/>
            <a:ext cx="2700337" cy="1303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31800" y="5864225"/>
            <a:ext cx="2232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dirty="0"/>
              <a:t>Sobra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dirty="0"/>
              <a:t>(Mljet Island)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dirty="0"/>
              <a:t>May 2017</a:t>
            </a:r>
            <a:endParaRPr lang="en-US" altLang="en-US" sz="1800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33775" y="5864225"/>
            <a:ext cx="2232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dirty="0"/>
              <a:t>Vela Luka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dirty="0"/>
              <a:t>(Korčula Island)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dirty="0"/>
              <a:t>May 2017</a:t>
            </a:r>
            <a:endParaRPr lang="en-US" altLang="en-US" sz="1800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578600" y="5864225"/>
            <a:ext cx="2232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dirty="0"/>
              <a:t>Stari Grad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dirty="0"/>
              <a:t>(Hvar Island)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dirty="0"/>
              <a:t>June 2017</a:t>
            </a:r>
            <a:endParaRPr lang="en-US" altLang="en-US" sz="18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066925" y="5233988"/>
            <a:ext cx="241300" cy="115887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81463" y="5094288"/>
            <a:ext cx="120650" cy="188912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86525" y="5192713"/>
            <a:ext cx="204788" cy="136525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01563" y="6311916"/>
            <a:ext cx="8465202" cy="40011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2000" dirty="0" smtClean="0"/>
              <a:t>Svetac (Sveti Andrija), June 2017, inspection for the microbarograph installation</a:t>
            </a:r>
            <a:endParaRPr lang="hr-H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660"/>
            <a:ext cx="9144000" cy="2011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0" y="1384300"/>
            <a:ext cx="101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rgbClr val="FF0000"/>
                </a:solidFill>
              </a:rPr>
              <a:t>SVETAC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6400" y="1926223"/>
            <a:ext cx="101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rgbClr val="FF0000"/>
                </a:solidFill>
              </a:rPr>
              <a:t>VIS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2016" y="1977023"/>
            <a:ext cx="101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rgbClr val="FF0000"/>
                </a:solidFill>
              </a:rPr>
              <a:t>BIŠEVO</a:t>
            </a:r>
            <a:endParaRPr lang="hr-HR" sz="1600" b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69175" y="1775776"/>
            <a:ext cx="7200000" cy="4423500"/>
            <a:chOff x="969175" y="1775776"/>
            <a:chExt cx="7200000" cy="44235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175" y="1775776"/>
              <a:ext cx="7200000" cy="44235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13" name="Straight Arrow Connector 12"/>
            <p:cNvCxnSpPr/>
            <p:nvPr/>
          </p:nvCxnSpPr>
          <p:spPr>
            <a:xfrm flipH="1">
              <a:off x="5664201" y="3152140"/>
              <a:ext cx="228599" cy="75946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832350" y="2635786"/>
              <a:ext cx="2120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dirty="0" smtClean="0">
                  <a:solidFill>
                    <a:srgbClr val="FF0000"/>
                  </a:solidFill>
                </a:rPr>
                <a:t>Planned</a:t>
              </a:r>
            </a:p>
            <a:p>
              <a:pPr algn="ctr"/>
              <a:r>
                <a:rPr lang="hr-HR" sz="1600" b="1" dirty="0" smtClean="0">
                  <a:solidFill>
                    <a:srgbClr val="FF0000"/>
                  </a:solidFill>
                </a:rPr>
                <a:t>microbarograph</a:t>
              </a:r>
              <a:endParaRPr lang="hr-HR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64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69175" y="810576"/>
            <a:ext cx="7200000" cy="4423500"/>
            <a:chOff x="969175" y="1775776"/>
            <a:chExt cx="7200000" cy="44235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175" y="1775776"/>
              <a:ext cx="7200000" cy="44235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19" name="Straight Arrow Connector 18"/>
            <p:cNvCxnSpPr/>
            <p:nvPr/>
          </p:nvCxnSpPr>
          <p:spPr>
            <a:xfrm flipH="1">
              <a:off x="5664201" y="3152140"/>
              <a:ext cx="228599" cy="75946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32351" y="2623085"/>
              <a:ext cx="2120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dirty="0" smtClean="0">
                  <a:solidFill>
                    <a:srgbClr val="FF0000"/>
                  </a:solidFill>
                </a:rPr>
                <a:t>Planned</a:t>
              </a:r>
            </a:p>
            <a:p>
              <a:pPr algn="ctr"/>
              <a:r>
                <a:rPr lang="hr-HR" sz="1600" b="1" dirty="0">
                  <a:solidFill>
                    <a:srgbClr val="FF0000"/>
                  </a:solidFill>
                </a:rPr>
                <a:t>m</a:t>
              </a:r>
              <a:r>
                <a:rPr lang="hr-HR" sz="1600" b="1" dirty="0" smtClean="0">
                  <a:solidFill>
                    <a:srgbClr val="FF0000"/>
                  </a:solidFill>
                </a:rPr>
                <a:t>icrobarograph</a:t>
              </a:r>
              <a:endParaRPr lang="hr-HR" sz="1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060"/>
            <a:ext cx="9144000" cy="201168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01563" y="6311916"/>
            <a:ext cx="8465202" cy="40011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2000" dirty="0" smtClean="0"/>
              <a:t>Svetac (Sveti Andrija), June 2017, inspection for the microbarograph installation</a:t>
            </a:r>
            <a:endParaRPr lang="hr-HR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880275" y="3705860"/>
            <a:ext cx="3200400" cy="871954"/>
            <a:chOff x="880275" y="3705860"/>
            <a:chExt cx="3200400" cy="871954"/>
          </a:xfrm>
        </p:grpSpPr>
        <p:sp>
          <p:nvSpPr>
            <p:cNvPr id="21" name="TextBox 20"/>
            <p:cNvSpPr txBox="1"/>
            <p:nvPr/>
          </p:nvSpPr>
          <p:spPr>
            <a:xfrm>
              <a:off x="880275" y="3705860"/>
              <a:ext cx="101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dirty="0" smtClean="0">
                  <a:solidFill>
                    <a:srgbClr val="FF0000"/>
                  </a:solidFill>
                </a:rPr>
                <a:t>VIS</a:t>
              </a:r>
              <a:endParaRPr lang="hr-H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21675" y="3743960"/>
              <a:ext cx="101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dirty="0" smtClean="0">
                  <a:solidFill>
                    <a:srgbClr val="FF0000"/>
                  </a:solidFill>
                </a:rPr>
                <a:t>BIŠEVO</a:t>
              </a:r>
              <a:endParaRPr lang="hr-H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85275" y="3807460"/>
              <a:ext cx="101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dirty="0" smtClean="0">
                  <a:solidFill>
                    <a:srgbClr val="FF0000"/>
                  </a:solidFill>
                </a:rPr>
                <a:t>BRUSNIK</a:t>
              </a:r>
              <a:endParaRPr lang="hr-H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64675" y="4239260"/>
              <a:ext cx="101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dirty="0" smtClean="0">
                  <a:solidFill>
                    <a:srgbClr val="FF0000"/>
                  </a:solidFill>
                </a:rPr>
                <a:t>BIOS DVA</a:t>
              </a:r>
              <a:endParaRPr lang="hr-HR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48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566834" y="6311916"/>
            <a:ext cx="6248249" cy="40011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2000" dirty="0" smtClean="0"/>
              <a:t>Ražanj (Brač), microbarograph installed in November 2017</a:t>
            </a:r>
            <a:endParaRPr lang="hr-H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043305"/>
            <a:ext cx="5400000" cy="38677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00" y="1917700"/>
            <a:ext cx="3037500" cy="40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53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03234" y="6311916"/>
            <a:ext cx="7943072" cy="40011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2000" dirty="0" smtClean="0"/>
              <a:t>Vieste – Italy, November 2017, installation of microbarograph @ tide gauge</a:t>
            </a:r>
            <a:endParaRPr lang="hr-H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5400000" cy="40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50" y="1587500"/>
            <a:ext cx="3037500" cy="40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2146300"/>
            <a:ext cx="5400000" cy="40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819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6234" y="6311916"/>
            <a:ext cx="8082854" cy="40011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2000" dirty="0" smtClean="0"/>
              <a:t>Ancona – Italy, November 2017, installation of microbarograph @ tide gauge</a:t>
            </a:r>
            <a:endParaRPr lang="hr-HR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066800"/>
            <a:ext cx="5400000" cy="40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549400"/>
            <a:ext cx="3037500" cy="40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49" y="2063100"/>
            <a:ext cx="3037975" cy="40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67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28127"/>
            <a:ext cx="8856000" cy="4619905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3687" y="6276607"/>
            <a:ext cx="835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2400" dirty="0"/>
              <a:t>http://faust.izor.hr/autodatapub/postaje?jezik=eng</a:t>
            </a:r>
            <a:endParaRPr lang="en-US" altLang="en-US" sz="24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3686" y="853707"/>
            <a:ext cx="8353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dirty="0" smtClean="0"/>
              <a:t>Online measuring stations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09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088"/>
            <a:ext cx="91440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42975" y="1857375"/>
            <a:ext cx="571500" cy="3240088"/>
          </a:xfrm>
          <a:prstGeom prst="rect">
            <a:avLst/>
          </a:prstGeom>
          <a:solidFill>
            <a:srgbClr val="FF0000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34050" y="1857375"/>
            <a:ext cx="2028825" cy="3240088"/>
          </a:xfrm>
          <a:prstGeom prst="rect">
            <a:avLst/>
          </a:prstGeom>
          <a:solidFill>
            <a:srgbClr val="FF0000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01650" y="3619500"/>
            <a:ext cx="333375" cy="1903414"/>
          </a:xfrm>
          <a:prstGeom prst="straightConnector1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33350" y="5508625"/>
            <a:ext cx="278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dirty="0"/>
              <a:t>Start of measurements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dirty="0"/>
              <a:t>(28 June 2017)</a:t>
            </a:r>
            <a:endParaRPr lang="en-US" altLang="en-US" sz="1800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41325" y="1476375"/>
            <a:ext cx="296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dirty="0"/>
              <a:t>1st meteotsunami event</a:t>
            </a:r>
            <a:endParaRPr lang="en-US" altLang="en-US" sz="1800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375275" y="1476375"/>
            <a:ext cx="296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dirty="0"/>
              <a:t>2nd meteotsunami event</a:t>
            </a:r>
            <a:endParaRPr lang="en-US" altLang="en-US" sz="18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162550" y="6153150"/>
            <a:ext cx="381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r-HR" altLang="en-US" sz="2800" dirty="0">
                <a:solidFill>
                  <a:srgbClr val="FF0000"/>
                </a:solidFill>
              </a:rPr>
              <a:t>Stari Grad tide gauge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95288" y="853200"/>
            <a:ext cx="8353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dirty="0" smtClean="0"/>
              <a:t>Tide gauge measurements</a:t>
            </a:r>
            <a:endParaRPr lang="hr-HR" altLang="en-US" dirty="0"/>
          </a:p>
        </p:txBody>
      </p:sp>
    </p:spTree>
    <p:extLst>
      <p:ext uri="{BB962C8B-B14F-4D97-AF65-F5344CB8AC3E}">
        <p14:creationId xmlns:p14="http://schemas.microsoft.com/office/powerpoint/2010/main" val="41345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088"/>
            <a:ext cx="91440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42975" y="1857375"/>
            <a:ext cx="571500" cy="3240088"/>
          </a:xfrm>
          <a:prstGeom prst="rect">
            <a:avLst/>
          </a:prstGeom>
          <a:solidFill>
            <a:srgbClr val="FF0000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34050" y="1857375"/>
            <a:ext cx="2028825" cy="3240088"/>
          </a:xfrm>
          <a:prstGeom prst="rect">
            <a:avLst/>
          </a:prstGeom>
          <a:solidFill>
            <a:srgbClr val="FF0000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41325" y="1476375"/>
            <a:ext cx="296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/>
              <a:t>1st meteotsunami event</a:t>
            </a:r>
            <a:endParaRPr lang="en-US" altLang="en-US" sz="180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375275" y="1476375"/>
            <a:ext cx="296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/>
              <a:t>2nd meteotsunami event</a:t>
            </a:r>
            <a:endParaRPr lang="en-US" altLang="en-US" sz="180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162550" y="6153150"/>
            <a:ext cx="381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r-HR" altLang="en-US" sz="2800" dirty="0">
                <a:solidFill>
                  <a:srgbClr val="FF0000"/>
                </a:solidFill>
              </a:rPr>
              <a:t>Stari Grad tide gauge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95288" y="853200"/>
            <a:ext cx="8353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dirty="0" smtClean="0"/>
              <a:t>Tide gauge measurements</a:t>
            </a:r>
            <a:endParaRPr lang="hr-HR" alt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88950" y="3378200"/>
            <a:ext cx="387350" cy="2144715"/>
          </a:xfrm>
          <a:prstGeom prst="straightConnector1">
            <a:avLst/>
          </a:prstGeom>
          <a:ln w="317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33350" y="5508625"/>
            <a:ext cx="278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dirty="0"/>
              <a:t>Start of measurements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dirty="0"/>
              <a:t>(28 June 2017)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345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6534" y="1522394"/>
            <a:ext cx="8229600" cy="571520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Project MESSI </a:t>
            </a:r>
            <a:endParaRPr lang="hr-HR" sz="2800" b="1" dirty="0"/>
          </a:p>
        </p:txBody>
      </p:sp>
      <p:pic>
        <p:nvPicPr>
          <p:cNvPr id="10" name="Picture 9" descr="utklogo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29322" y="1022328"/>
            <a:ext cx="2696456" cy="8851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7158" y="2165336"/>
            <a:ext cx="85011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en-GB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GB" sz="2000" dirty="0" smtClean="0"/>
              <a:t> Meteotsunamis, destructive long ocean waves in the tsunami frequency band: from observations and simulations towards a warning system (MESSI)</a:t>
            </a:r>
          </a:p>
          <a:p>
            <a:r>
              <a:rPr lang="hr-H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investigator:</a:t>
            </a:r>
            <a:r>
              <a:rPr lang="en-GB" sz="2000" dirty="0" smtClean="0"/>
              <a:t> </a:t>
            </a:r>
            <a:r>
              <a:rPr lang="en-GB" sz="2000" dirty="0" err="1" smtClean="0"/>
              <a:t>Jadranka</a:t>
            </a:r>
            <a:r>
              <a:rPr lang="en-GB" sz="2000" dirty="0" smtClean="0"/>
              <a:t> </a:t>
            </a:r>
            <a:r>
              <a:rPr lang="en-GB" sz="2000" dirty="0" err="1" smtClean="0"/>
              <a:t>Šepić</a:t>
            </a:r>
            <a:r>
              <a:rPr lang="hr-HR" sz="2000" dirty="0" smtClean="0"/>
              <a:t> (IOF)</a:t>
            </a:r>
            <a:endParaRPr lang="en-GB" sz="2000" dirty="0" smtClean="0"/>
          </a:p>
          <a:p>
            <a:r>
              <a:rPr lang="hr-H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Co-principal </a:t>
            </a:r>
            <a:r>
              <a:rPr lang="hr-H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investigator </a:t>
            </a:r>
            <a:r>
              <a:rPr lang="en-GB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smtClean="0"/>
              <a:t>Miro</a:t>
            </a:r>
            <a:r>
              <a:rPr lang="hr-HR" sz="2000" dirty="0" err="1" smtClean="0"/>
              <a:t>slav</a:t>
            </a:r>
            <a:r>
              <a:rPr lang="en-GB" sz="2000" dirty="0" smtClean="0"/>
              <a:t> </a:t>
            </a:r>
            <a:r>
              <a:rPr lang="en-GB" sz="2000" dirty="0" err="1" smtClean="0"/>
              <a:t>Gačić</a:t>
            </a:r>
            <a:r>
              <a:rPr lang="hr-HR" sz="2000" dirty="0" smtClean="0"/>
              <a:t> (OGS)</a:t>
            </a:r>
            <a:endParaRPr lang="en-GB" sz="2000" dirty="0" smtClean="0"/>
          </a:p>
          <a:p>
            <a:r>
              <a:rPr lang="hr-H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</a:t>
            </a:r>
            <a:r>
              <a:rPr lang="en-GB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dirty="0" smtClean="0"/>
              <a:t>Unity through knowledge fund (UKF)</a:t>
            </a:r>
            <a:endParaRPr lang="en-GB" sz="2000" dirty="0" smtClean="0"/>
          </a:p>
          <a:p>
            <a:r>
              <a:rPr lang="en-GB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Budget:  </a:t>
            </a:r>
            <a:r>
              <a:rPr lang="en-GB" sz="2000" dirty="0" smtClean="0"/>
              <a:t>1.806.395,11 HRK (1.353.295,11</a:t>
            </a:r>
            <a:r>
              <a:rPr lang="hr-HR" sz="2000" dirty="0" smtClean="0"/>
              <a:t> </a:t>
            </a:r>
            <a:r>
              <a:rPr lang="en-GB" sz="2000" dirty="0" smtClean="0"/>
              <a:t>HRK - UKF)</a:t>
            </a:r>
            <a:r>
              <a:rPr lang="hr-HR" sz="2000" dirty="0" smtClean="0"/>
              <a:t> -&gt; </a:t>
            </a:r>
            <a:r>
              <a:rPr lang="hr-HR" sz="2000" b="1" dirty="0" smtClean="0">
                <a:solidFill>
                  <a:srgbClr val="FF0000"/>
                </a:solidFill>
              </a:rPr>
              <a:t>~ 240 000 EUR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hr-H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</a:t>
            </a:r>
            <a:r>
              <a:rPr lang="hr-H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realization period</a:t>
            </a:r>
            <a:r>
              <a:rPr lang="en-GB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smtClean="0"/>
              <a:t>15</a:t>
            </a:r>
            <a:r>
              <a:rPr lang="hr-HR" sz="2000" dirty="0"/>
              <a:t> </a:t>
            </a:r>
            <a:r>
              <a:rPr lang="hr-HR" sz="2000" dirty="0" smtClean="0"/>
              <a:t>December </a:t>
            </a:r>
            <a:r>
              <a:rPr lang="en-GB" sz="2000" dirty="0" smtClean="0"/>
              <a:t>2015 – 14 </a:t>
            </a:r>
            <a:r>
              <a:rPr lang="hr-HR" sz="2000" dirty="0" smtClean="0"/>
              <a:t>December </a:t>
            </a:r>
            <a:r>
              <a:rPr lang="en-GB" sz="2000" dirty="0" smtClean="0"/>
              <a:t>2017 </a:t>
            </a:r>
          </a:p>
          <a:p>
            <a:r>
              <a:rPr lang="hr-H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Participating institutions</a:t>
            </a:r>
            <a:r>
              <a:rPr lang="en-GB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GB" sz="2000" dirty="0" smtClean="0"/>
              <a:t> </a:t>
            </a:r>
            <a:r>
              <a:rPr lang="hr-HR" sz="2000" dirty="0" smtClean="0"/>
              <a:t>Institute of Oceanography and Fisheries</a:t>
            </a:r>
            <a:r>
              <a:rPr lang="en-GB" sz="2000" dirty="0" smtClean="0"/>
              <a:t> (Split, </a:t>
            </a:r>
            <a:r>
              <a:rPr lang="hr-HR" sz="2000" dirty="0" smtClean="0"/>
              <a:t>Croatia</a:t>
            </a:r>
            <a:r>
              <a:rPr lang="en-GB" sz="2000" dirty="0" smtClean="0"/>
              <a:t>); </a:t>
            </a:r>
            <a:r>
              <a:rPr lang="en-GB" sz="2000" dirty="0" err="1" smtClean="0"/>
              <a:t>Istituto</a:t>
            </a:r>
            <a:r>
              <a:rPr lang="en-GB" sz="2000" dirty="0" smtClean="0"/>
              <a:t> </a:t>
            </a:r>
            <a:r>
              <a:rPr lang="en-GB" sz="2000" dirty="0" err="1" smtClean="0"/>
              <a:t>Nazionale</a:t>
            </a:r>
            <a:r>
              <a:rPr lang="en-GB" sz="2000" dirty="0" smtClean="0"/>
              <a:t> di </a:t>
            </a:r>
            <a:r>
              <a:rPr lang="en-GB" sz="2000" dirty="0" err="1" smtClean="0"/>
              <a:t>Oceanografia</a:t>
            </a:r>
            <a:r>
              <a:rPr lang="en-GB" sz="2000" dirty="0" smtClean="0"/>
              <a:t> e di </a:t>
            </a:r>
            <a:r>
              <a:rPr lang="en-GB" sz="2000" dirty="0" err="1" smtClean="0"/>
              <a:t>Geofisica</a:t>
            </a:r>
            <a:r>
              <a:rPr lang="en-GB" sz="2000" dirty="0" smtClean="0"/>
              <a:t> </a:t>
            </a:r>
            <a:r>
              <a:rPr lang="en-GB" sz="2000" dirty="0" err="1" smtClean="0"/>
              <a:t>Sperimentale</a:t>
            </a:r>
            <a:r>
              <a:rPr lang="en-GB" sz="2000" dirty="0" smtClean="0"/>
              <a:t> (</a:t>
            </a:r>
            <a:r>
              <a:rPr lang="en-GB" sz="2000" dirty="0" err="1" smtClean="0"/>
              <a:t>Tr</a:t>
            </a:r>
            <a:r>
              <a:rPr lang="hr-HR" sz="2000" dirty="0" smtClean="0"/>
              <a:t>ieste</a:t>
            </a:r>
            <a:r>
              <a:rPr lang="en-GB" sz="2000" dirty="0" smtClean="0"/>
              <a:t>, </a:t>
            </a:r>
            <a:r>
              <a:rPr lang="hr-HR" sz="2000" dirty="0" smtClean="0"/>
              <a:t>Italy</a:t>
            </a:r>
            <a:r>
              <a:rPr lang="en-GB" sz="2000" dirty="0" smtClean="0"/>
              <a:t>); </a:t>
            </a:r>
            <a:r>
              <a:rPr lang="en-US" sz="2000" dirty="0"/>
              <a:t>Meteorological and Hydrological </a:t>
            </a:r>
            <a:r>
              <a:rPr lang="en-US" sz="2000" dirty="0" smtClean="0"/>
              <a:t>Service</a:t>
            </a:r>
            <a:r>
              <a:rPr lang="hr-HR" sz="2000" dirty="0" smtClean="0"/>
              <a:t> of Croatia </a:t>
            </a:r>
            <a:r>
              <a:rPr lang="en-GB" sz="2000" dirty="0" smtClean="0"/>
              <a:t>(Zagreb, </a:t>
            </a:r>
            <a:r>
              <a:rPr lang="hr-HR" sz="2000" dirty="0" smtClean="0"/>
              <a:t>Croatia</a:t>
            </a:r>
            <a:r>
              <a:rPr lang="en-GB" sz="2000" dirty="0" smtClean="0"/>
              <a:t>); University of the Balearic Islands (Palma de Mallorca, </a:t>
            </a:r>
            <a:r>
              <a:rPr lang="hr-HR" sz="2000" dirty="0" smtClean="0"/>
              <a:t>Spain</a:t>
            </a:r>
            <a:r>
              <a:rPr lang="en-GB" sz="2000" dirty="0" smtClean="0"/>
              <a:t>); International Tsunami Research, Inc. (Victoria, BC, </a:t>
            </a:r>
            <a:r>
              <a:rPr lang="hr-HR" sz="2000" dirty="0"/>
              <a:t>C</a:t>
            </a:r>
            <a:r>
              <a:rPr lang="hr-HR" sz="2000" dirty="0" smtClean="0"/>
              <a:t>anada</a:t>
            </a:r>
            <a:r>
              <a:rPr lang="en-GB" sz="2000" dirty="0" smtClean="0"/>
              <a:t>)</a:t>
            </a:r>
            <a:endParaRPr lang="hr-HR" sz="2000" dirty="0" smtClean="0"/>
          </a:p>
          <a:p>
            <a:r>
              <a:rPr lang="hr-H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page</a:t>
            </a:r>
            <a:r>
              <a:rPr lang="en-GB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r-HR" sz="2000" dirty="0">
                <a:latin typeface="Calibri" pitchFamily="34" charset="0"/>
              </a:rPr>
              <a:t>www.izor.hr/messi/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279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95288" y="853200"/>
            <a:ext cx="8353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dirty="0"/>
              <a:t>Microbarograph </a:t>
            </a:r>
            <a:r>
              <a:rPr lang="hr-HR" altLang="en-US" dirty="0" smtClean="0"/>
              <a:t>measurements</a:t>
            </a:r>
            <a:endParaRPr lang="hr-HR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959225" cy="2970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362200"/>
            <a:ext cx="3959225" cy="2970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76300" y="1619250"/>
            <a:ext cx="296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dirty="0"/>
              <a:t>1st meteotsunami event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dirty="0"/>
              <a:t>(28 June 2017)</a:t>
            </a:r>
            <a:endParaRPr lang="en-US" altLang="en-US" sz="180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276850" y="1619250"/>
            <a:ext cx="296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/>
              <a:t>2nd meteotsunami event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/>
              <a:t>(1 July 2017)</a:t>
            </a:r>
            <a:endParaRPr lang="en-US" altLang="en-US" sz="180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95288" y="5611018"/>
            <a:ext cx="835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2400" dirty="0" smtClean="0"/>
              <a:t>http</a:t>
            </a:r>
            <a:r>
              <a:rPr lang="hr-HR" altLang="en-US" sz="2400" dirty="0"/>
              <a:t>://jadran.izor.hr/barograf/index_eng.htm</a:t>
            </a:r>
            <a:endParaRPr lang="en-US" altLang="en-US" sz="2400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479800" y="6153150"/>
            <a:ext cx="550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r-HR" altLang="en-US" sz="2800" dirty="0" smtClean="0">
                <a:solidFill>
                  <a:srgbClr val="FF0000"/>
                </a:solidFill>
              </a:rPr>
              <a:t>Vrboska microbarograph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876300" y="1619250"/>
            <a:ext cx="296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dirty="0"/>
              <a:t>1st meteotsunami event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 dirty="0"/>
              <a:t>(28 June 2017)</a:t>
            </a:r>
            <a:endParaRPr lang="en-US" alt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276850" y="1619250"/>
            <a:ext cx="296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/>
              <a:t>2nd meteotsunami event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1800"/>
              <a:t>(1 July 2017)</a:t>
            </a:r>
            <a:endParaRPr lang="en-US" altLang="en-US" sz="18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89025" y="5419725"/>
            <a:ext cx="254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2800">
                <a:solidFill>
                  <a:srgbClr val="FF0000"/>
                </a:solidFill>
              </a:rPr>
              <a:t>Stari Grad</a:t>
            </a:r>
            <a:endParaRPr lang="en-US" altLang="en-US" sz="2800">
              <a:solidFill>
                <a:srgbClr val="FF0000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960813" cy="2968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362200"/>
            <a:ext cx="3959225" cy="2968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489575" y="5419725"/>
            <a:ext cx="254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en-US" sz="2800">
                <a:solidFill>
                  <a:srgbClr val="FF0000"/>
                </a:solidFill>
              </a:rPr>
              <a:t>Vrboska</a:t>
            </a:r>
            <a:endParaRPr lang="en-US" alt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0700" y="832644"/>
            <a:ext cx="80837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latin typeface="Calibri" pitchFamily="34" charset="0"/>
              </a:rPr>
              <a:t>Current status:</a:t>
            </a:r>
          </a:p>
          <a:p>
            <a:r>
              <a:rPr lang="hr-HR" sz="800" dirty="0" smtClean="0">
                <a:latin typeface="Calibri" pitchFamily="34" charset="0"/>
              </a:rPr>
              <a:t> </a:t>
            </a:r>
            <a:endParaRPr lang="en-US" sz="800" dirty="0" smtClean="0">
              <a:latin typeface="Calibri" pitchFamily="34" charset="0"/>
            </a:endParaRPr>
          </a:p>
          <a:p>
            <a:pPr marL="257106" indent="-257106">
              <a:buClr>
                <a:schemeClr val="tx1"/>
              </a:buClr>
              <a:buAutoNum type="arabicParenR"/>
            </a:pPr>
            <a:r>
              <a:rPr lang="hr-HR" sz="2000" b="1" dirty="0" smtClean="0">
                <a:latin typeface="Calibri" pitchFamily="34" charset="0"/>
              </a:rPr>
              <a:t>Three tide gauges installed</a:t>
            </a:r>
            <a:r>
              <a:rPr lang="hr-HR" sz="2000" dirty="0" smtClean="0">
                <a:latin typeface="Calibri" pitchFamily="34" charset="0"/>
              </a:rPr>
              <a:t> (Sobra, Vela Luka, Stari Grad); Stari Grad is collocated with meteorological sensors, Vela Luka will be in near future;</a:t>
            </a:r>
            <a:endParaRPr lang="en-US" sz="2000" dirty="0" smtClean="0">
              <a:latin typeface="Calibri" pitchFamily="34" charset="0"/>
            </a:endParaRPr>
          </a:p>
          <a:p>
            <a:pPr marL="257106" indent="-257106">
              <a:buClr>
                <a:schemeClr val="tx1"/>
              </a:buClr>
              <a:buAutoNum type="arabicParenR"/>
            </a:pPr>
            <a:r>
              <a:rPr lang="hr-HR" sz="2000" b="1" dirty="0" smtClean="0">
                <a:latin typeface="Calibri" pitchFamily="34" charset="0"/>
              </a:rPr>
              <a:t>Eight air pressure sensors installed, </a:t>
            </a:r>
            <a:r>
              <a:rPr lang="hr-HR" sz="2000" dirty="0" smtClean="0">
                <a:latin typeface="Calibri" pitchFamily="34" charset="0"/>
              </a:rPr>
              <a:t>one more in the procces of installation (Svetac Island).</a:t>
            </a:r>
          </a:p>
          <a:p>
            <a:pPr>
              <a:buClr>
                <a:schemeClr val="tx1"/>
              </a:buClr>
            </a:pPr>
            <a:endParaRPr lang="hr-HR" sz="2000" b="1" dirty="0" smtClean="0">
              <a:latin typeface="Calibri" pitchFamily="34" charset="0"/>
            </a:endParaRPr>
          </a:p>
          <a:p>
            <a:pPr marL="257106" indent="-257106">
              <a:buClr>
                <a:schemeClr val="tx1"/>
              </a:buClr>
            </a:pPr>
            <a:r>
              <a:rPr lang="hr-HR" sz="2000" b="1" dirty="0" smtClean="0">
                <a:latin typeface="Calibri" pitchFamily="34" charset="0"/>
              </a:rPr>
              <a:t>Data will be delivered each minute</a:t>
            </a:r>
            <a:endParaRPr lang="en-US" sz="2000" b="1" dirty="0"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4129800"/>
            <a:ext cx="9144000" cy="2711608"/>
            <a:chOff x="0" y="4015500"/>
            <a:chExt cx="9144000" cy="27116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16619"/>
              <a:ext cx="9144000" cy="2010489"/>
            </a:xfrm>
            <a:prstGeom prst="rect">
              <a:avLst/>
            </a:prstGeom>
          </p:spPr>
        </p:pic>
        <p:sp>
          <p:nvSpPr>
            <p:cNvPr id="4" name="Title 1"/>
            <p:cNvSpPr txBox="1">
              <a:spLocks/>
            </p:cNvSpPr>
            <p:nvPr/>
          </p:nvSpPr>
          <p:spPr>
            <a:xfrm>
              <a:off x="1574800" y="4368437"/>
              <a:ext cx="5603748" cy="6858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18288" bIns="0" anchor="b">
              <a:normAutofit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bevelT w="38100" h="38100"/>
                <a:contourClr>
                  <a:schemeClr val="tx2"/>
                </a:contourClr>
              </a:sp3d>
            </a:bodyPr>
            <a:lstStyle>
              <a:lvl1pPr algn="r" rtl="0" eaLnBrk="1" latinLnBrk="0" hangingPunct="1">
                <a:spcBef>
                  <a:spcPct val="0"/>
                </a:spcBef>
                <a:buNone/>
                <a:defRPr kumimoji="0" sz="5600" b="1" kern="1200">
                  <a:ln>
                    <a:noFill/>
                  </a:ln>
                  <a:solidFill>
                    <a:schemeClr val="accent3">
                      <a:tint val="90000"/>
                      <a:satMod val="120000"/>
                    </a:schemeClr>
                  </a:solidFill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hr-HR" sz="2400" dirty="0">
                  <a:solidFill>
                    <a:srgbClr val="C00000"/>
                  </a:solidFill>
                  <a:effectLst/>
                </a:rPr>
                <a:t>Vela Luka (Korčula)</a:t>
              </a:r>
            </a:p>
          </p:txBody>
        </p:sp>
        <p:sp>
          <p:nvSpPr>
            <p:cNvPr id="8" name="TextBox 3"/>
            <p:cNvSpPr txBox="1">
              <a:spLocks noChangeArrowheads="1"/>
            </p:cNvSpPr>
            <p:nvPr/>
          </p:nvSpPr>
          <p:spPr bwMode="auto">
            <a:xfrm>
              <a:off x="52388" y="4015500"/>
              <a:ext cx="83534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hr-HR" altLang="en-US" dirty="0" smtClean="0">
                  <a:solidFill>
                    <a:srgbClr val="C00000"/>
                  </a:solidFill>
                </a:rPr>
                <a:t>Thank you for your attention</a:t>
              </a:r>
              <a:endParaRPr lang="hr-HR" altLang="en-US" dirty="0">
                <a:solidFill>
                  <a:srgbClr val="C00000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7" y="4066724"/>
              <a:ext cx="1550688" cy="558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233" y="4057724"/>
              <a:ext cx="2277497" cy="576000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V="1">
            <a:off x="0" y="3912874"/>
            <a:ext cx="9108000" cy="0"/>
          </a:xfrm>
          <a:prstGeom prst="line">
            <a:avLst/>
          </a:prstGeom>
          <a:ln w="508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778397" y="3912874"/>
            <a:ext cx="2340000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01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6534" y="1522394"/>
            <a:ext cx="8229600" cy="571520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Project POZOR </a:t>
            </a:r>
            <a:endParaRPr lang="hr-H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57158" y="2165336"/>
            <a:ext cx="85011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en-GB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GB" sz="2000" dirty="0" smtClean="0"/>
              <a:t> </a:t>
            </a:r>
            <a:r>
              <a:rPr lang="hr-HR" sz="2000" dirty="0" smtClean="0"/>
              <a:t>Praćenje potencijalno opasnih oscilacija razine mora i njihov doprinos poplavama obalnih područja u budućoj klimi </a:t>
            </a:r>
            <a:r>
              <a:rPr lang="en-GB" sz="2000" dirty="0" smtClean="0"/>
              <a:t>(</a:t>
            </a:r>
            <a:r>
              <a:rPr lang="hr-HR" sz="2000" dirty="0" smtClean="0"/>
              <a:t>POZOR</a:t>
            </a:r>
            <a:r>
              <a:rPr lang="en-GB" sz="2000" dirty="0" smtClean="0"/>
              <a:t>)</a:t>
            </a:r>
          </a:p>
          <a:p>
            <a:r>
              <a:rPr lang="hr-H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invesitigator</a:t>
            </a:r>
            <a:r>
              <a:rPr lang="en-GB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GB" sz="2000" dirty="0" smtClean="0"/>
              <a:t> Jadranka Šepić</a:t>
            </a:r>
          </a:p>
          <a:p>
            <a:r>
              <a:rPr lang="hr-H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</a:t>
            </a:r>
            <a:r>
              <a:rPr lang="en-GB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The Environmental Protection and Energy Efficiency Fund</a:t>
            </a:r>
            <a:r>
              <a:rPr lang="hr-HR" sz="2000" dirty="0"/>
              <a:t>; Institute of Oceanography and </a:t>
            </a:r>
            <a:r>
              <a:rPr lang="hr-HR" sz="2000" dirty="0" smtClean="0"/>
              <a:t>Fisheries</a:t>
            </a:r>
          </a:p>
          <a:p>
            <a:r>
              <a:rPr lang="en-GB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Budget: </a:t>
            </a:r>
            <a:r>
              <a:rPr lang="hr-HR" sz="2000" dirty="0" smtClean="0"/>
              <a:t>242.250,00 HRK -&gt; </a:t>
            </a:r>
            <a:r>
              <a:rPr lang="hr-HR" sz="2000" b="1" dirty="0">
                <a:solidFill>
                  <a:srgbClr val="FF0000"/>
                </a:solidFill>
              </a:rPr>
              <a:t>~ </a:t>
            </a:r>
            <a:r>
              <a:rPr lang="hr-HR" sz="2000" b="1" dirty="0" smtClean="0">
                <a:solidFill>
                  <a:srgbClr val="FF0000"/>
                </a:solidFill>
              </a:rPr>
              <a:t>32 000 EUR</a:t>
            </a:r>
            <a:endParaRPr lang="hr-HR" sz="2000" dirty="0" smtClean="0"/>
          </a:p>
          <a:p>
            <a:r>
              <a:rPr lang="hr-H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realization </a:t>
            </a:r>
            <a:r>
              <a:rPr lang="hr-H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</a:t>
            </a:r>
            <a:r>
              <a:rPr lang="en-GB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a-DK" sz="2000" dirty="0" smtClean="0"/>
              <a:t>6 </a:t>
            </a:r>
            <a:r>
              <a:rPr lang="hr-HR" sz="2000" dirty="0" smtClean="0"/>
              <a:t>November</a:t>
            </a:r>
            <a:r>
              <a:rPr lang="da-DK" sz="2000" dirty="0" smtClean="0"/>
              <a:t> 2014 – 3</a:t>
            </a:r>
            <a:r>
              <a:rPr lang="hr-HR" sz="2000" dirty="0" smtClean="0"/>
              <a:t>1</a:t>
            </a:r>
            <a:r>
              <a:rPr lang="da-DK" sz="2000" dirty="0" smtClean="0"/>
              <a:t> </a:t>
            </a:r>
            <a:r>
              <a:rPr lang="hr-HR" sz="2000" dirty="0" smtClean="0"/>
              <a:t>May </a:t>
            </a:r>
            <a:r>
              <a:rPr lang="da-DK" sz="2000" dirty="0" smtClean="0"/>
              <a:t>2017 </a:t>
            </a:r>
            <a:endParaRPr lang="hr-HR" sz="2000" dirty="0" smtClean="0"/>
          </a:p>
          <a:p>
            <a:r>
              <a:rPr lang="hr-H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Participating </a:t>
            </a:r>
            <a:r>
              <a:rPr lang="hr-HR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institutions</a:t>
            </a:r>
            <a:r>
              <a:rPr lang="en-GB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GB" sz="2000" dirty="0" smtClean="0"/>
              <a:t> </a:t>
            </a:r>
            <a:r>
              <a:rPr lang="hr-HR" sz="2000" dirty="0"/>
              <a:t>Institute of Oceanography and Fisheries</a:t>
            </a:r>
            <a:r>
              <a:rPr lang="en-GB" sz="2000" dirty="0"/>
              <a:t> (Split, </a:t>
            </a:r>
            <a:r>
              <a:rPr lang="hr-HR" sz="2000" dirty="0"/>
              <a:t>Croatia</a:t>
            </a:r>
            <a:r>
              <a:rPr lang="en-GB" sz="2000" dirty="0" smtClean="0"/>
              <a:t>)</a:t>
            </a:r>
            <a:endParaRPr lang="hr-HR" sz="2000" dirty="0" smtClean="0"/>
          </a:p>
          <a:p>
            <a:r>
              <a:rPr lang="hr-H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page</a:t>
            </a:r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r-HR" sz="2000" dirty="0">
                <a:latin typeface="Calibri" pitchFamily="34" charset="0"/>
              </a:rPr>
              <a:t>http://jadran.izor.hr/~sepic/POZOR</a:t>
            </a:r>
            <a:r>
              <a:rPr lang="hr-HR" sz="2000" dirty="0" smtClean="0">
                <a:latin typeface="Calibri" pitchFamily="34" charset="0"/>
              </a:rPr>
              <a:t>/</a:t>
            </a:r>
            <a:r>
              <a:rPr lang="hr-HR" sz="2000" dirty="0"/>
              <a:t> </a:t>
            </a:r>
            <a:r>
              <a:rPr lang="hr-HR" sz="2000" dirty="0" smtClean="0"/>
              <a:t>   (in Croatian)</a:t>
            </a:r>
            <a:endParaRPr lang="en-GB" sz="2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874690"/>
            <a:ext cx="394857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79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9" descr="MT_warning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90792" y="2881306"/>
            <a:ext cx="8337098" cy="3780000"/>
          </a:xfrm>
        </p:spPr>
      </p:pic>
      <p:sp>
        <p:nvSpPr>
          <p:cNvPr id="7" name="Rectangle 6"/>
          <p:cNvSpPr/>
          <p:nvPr/>
        </p:nvSpPr>
        <p:spPr>
          <a:xfrm>
            <a:off x="319212" y="1170494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 smtClean="0"/>
              <a:t>Practical and operational component (meteotsunami forecast and warnings) </a:t>
            </a:r>
            <a:r>
              <a:rPr lang="en-US" sz="2000" b="1" dirty="0" smtClean="0"/>
              <a:t>significantly lags for the scientific component</a:t>
            </a:r>
            <a:r>
              <a:rPr lang="en-US" sz="2000" dirty="0" smtClean="0"/>
              <a:t>!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r-HR" sz="2000" b="1" dirty="0" smtClean="0"/>
              <a:t>T</a:t>
            </a:r>
            <a:r>
              <a:rPr lang="en-US" sz="2000" b="1" dirty="0" smtClean="0"/>
              <a:t>he main objective </a:t>
            </a:r>
            <a:r>
              <a:rPr lang="en-US" sz="2000" dirty="0" smtClean="0"/>
              <a:t>of the MESSI project is to </a:t>
            </a:r>
            <a:r>
              <a:rPr lang="en-US" sz="2000" b="1" dirty="0" smtClean="0"/>
              <a:t>build a reliable prototype of a meteotsunami warning system </a:t>
            </a:r>
            <a:r>
              <a:rPr lang="en-US" sz="2000" dirty="0" smtClean="0"/>
              <a:t>based on real time measurements, operational atmosphere and ocean modeling and real time decision-making process.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852095" y="6335713"/>
            <a:ext cx="396011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2000"/>
              </a:lnSpc>
              <a:spcBef>
                <a:spcPct val="0"/>
              </a:spcBef>
              <a:buClrTx/>
              <a:buSzTx/>
              <a:buNone/>
            </a:pPr>
            <a:r>
              <a:rPr lang="hr-HR" altLang="en-US" sz="18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Vilibić et al., Frontiers, 2016</a:t>
            </a:r>
            <a:endParaRPr lang="ru-RU" altLang="en-US" sz="1800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9212" y="130175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solidFill>
                  <a:schemeClr val="tx1"/>
                </a:solidFill>
              </a:rPr>
              <a:t>Project MESSI</a:t>
            </a:r>
            <a:endParaRPr lang="hr-HR" sz="3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2300" y="4445000"/>
            <a:ext cx="3543300" cy="18653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791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6496" y="2047900"/>
            <a:ext cx="8321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Calibri" pitchFamily="34" charset="0"/>
              </a:rPr>
              <a:t>A number of ocean-atmospheric and atmospheric stations will be </a:t>
            </a:r>
          </a:p>
          <a:p>
            <a:r>
              <a:rPr lang="hr-HR" sz="2400" dirty="0" smtClean="0">
                <a:latin typeface="Calibri" pitchFamily="34" charset="0"/>
              </a:rPr>
              <a:t>installed in the middle Adriatic area in order to: </a:t>
            </a:r>
            <a:endParaRPr lang="en-US" sz="2400" dirty="0" smtClean="0">
              <a:latin typeface="Calibri" pitchFamily="34" charset="0"/>
            </a:endParaRPr>
          </a:p>
          <a:p>
            <a:pPr marL="257106" indent="-257106">
              <a:buClr>
                <a:schemeClr val="tx1"/>
              </a:buClr>
              <a:buAutoNum type="arabicParenR"/>
            </a:pPr>
            <a:r>
              <a:rPr lang="en-US" sz="2400" dirty="0" smtClean="0">
                <a:latin typeface="Calibri" pitchFamily="34" charset="0"/>
              </a:rPr>
              <a:t>obtain sea level and air pressure measurements at the most endangered locations;</a:t>
            </a:r>
          </a:p>
          <a:p>
            <a:pPr marL="257106" indent="-257106">
              <a:buClr>
                <a:schemeClr val="tx1"/>
              </a:buClr>
              <a:buAutoNum type="arabicParenR"/>
            </a:pPr>
            <a:r>
              <a:rPr lang="en-US" sz="2400" dirty="0" smtClean="0">
                <a:latin typeface="Calibri" pitchFamily="34" charset="0"/>
              </a:rPr>
              <a:t>obtain atmospheric measurements from locations far from shore, allowing for a timely warning;</a:t>
            </a:r>
          </a:p>
          <a:p>
            <a:pPr marL="257106" indent="-257106">
              <a:buClr>
                <a:schemeClr val="tx1"/>
              </a:buClr>
              <a:buAutoNum type="arabicParenR"/>
            </a:pPr>
            <a:r>
              <a:rPr lang="en-US" sz="2400" dirty="0" smtClean="0">
                <a:latin typeface="Calibri" pitchFamily="34" charset="0"/>
              </a:rPr>
              <a:t>Track</a:t>
            </a:r>
            <a:r>
              <a:rPr lang="hr-HR" sz="24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sea level and atmospheric pressure parameters along propagation and generation route of a meteotsunami - enabling relevant scientific research.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1696" y="832892"/>
            <a:ext cx="8640960" cy="1066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Task 3. Installation of meteotsunami research and warning network </a:t>
            </a:r>
            <a:endParaRPr lang="hr-H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6496" y="2047900"/>
            <a:ext cx="83211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Calibri" pitchFamily="34" charset="0"/>
              </a:rPr>
              <a:t>Procedures: </a:t>
            </a:r>
            <a:endParaRPr lang="en-US" sz="2400" dirty="0" smtClean="0">
              <a:latin typeface="Calibri" pitchFamily="34" charset="0"/>
            </a:endParaRPr>
          </a:p>
          <a:p>
            <a:pPr marL="257106" indent="-257106">
              <a:buClr>
                <a:schemeClr val="tx1"/>
              </a:buClr>
              <a:buAutoNum type="arabicParenR"/>
            </a:pPr>
            <a:r>
              <a:rPr lang="hr-HR" sz="2400" dirty="0" smtClean="0">
                <a:latin typeface="Calibri" pitchFamily="34" charset="0"/>
              </a:rPr>
              <a:t>public procurement process for all the instruments purchased within the project</a:t>
            </a:r>
            <a:r>
              <a:rPr lang="en-US" sz="2400" dirty="0" smtClean="0">
                <a:latin typeface="Calibri" pitchFamily="34" charset="0"/>
              </a:rPr>
              <a:t>;</a:t>
            </a:r>
          </a:p>
          <a:p>
            <a:pPr marL="257106" indent="-257106">
              <a:buClr>
                <a:schemeClr val="tx1"/>
              </a:buClr>
              <a:buAutoNum type="arabicParenR"/>
            </a:pPr>
            <a:r>
              <a:rPr lang="hr-HR" sz="2400" dirty="0">
                <a:latin typeface="Calibri" pitchFamily="34" charset="0"/>
              </a:rPr>
              <a:t>i</a:t>
            </a:r>
            <a:r>
              <a:rPr lang="hr-HR" sz="2400" dirty="0" smtClean="0">
                <a:latin typeface="Calibri" pitchFamily="34" charset="0"/>
              </a:rPr>
              <a:t>nspection of suitable locations, obtaining permits from local </a:t>
            </a:r>
            <a:r>
              <a:rPr lang="hr-HR" sz="2400" dirty="0">
                <a:latin typeface="Calibri" pitchFamily="34" charset="0"/>
              </a:rPr>
              <a:t>authorities, port </a:t>
            </a:r>
            <a:r>
              <a:rPr lang="hr-HR" sz="2400" dirty="0" smtClean="0">
                <a:latin typeface="Calibri" pitchFamily="34" charset="0"/>
              </a:rPr>
              <a:t>authorites </a:t>
            </a:r>
            <a:r>
              <a:rPr lang="hr-HR" sz="2400" dirty="0">
                <a:latin typeface="Calibri" pitchFamily="34" charset="0"/>
              </a:rPr>
              <a:t>and harbour master’s </a:t>
            </a:r>
            <a:r>
              <a:rPr lang="hr-HR" sz="2400" dirty="0" smtClean="0">
                <a:latin typeface="Calibri" pitchFamily="34" charset="0"/>
              </a:rPr>
              <a:t>offices</a:t>
            </a:r>
            <a:r>
              <a:rPr lang="en-US" sz="2400" dirty="0" smtClean="0">
                <a:latin typeface="Calibri" pitchFamily="34" charset="0"/>
              </a:rPr>
              <a:t>;</a:t>
            </a:r>
          </a:p>
          <a:p>
            <a:pPr marL="257106" indent="-257106">
              <a:buClr>
                <a:schemeClr val="tx1"/>
              </a:buClr>
              <a:buAutoNum type="arabicParenR"/>
            </a:pPr>
            <a:r>
              <a:rPr lang="hr-HR" sz="2400" dirty="0" smtClean="0">
                <a:latin typeface="Calibri" pitchFamily="34" charset="0"/>
              </a:rPr>
              <a:t>Memorandum of Understanding with </a:t>
            </a:r>
            <a:r>
              <a:rPr lang="it-IT" sz="2400" dirty="0">
                <a:latin typeface="Calibri" pitchFamily="34" charset="0"/>
              </a:rPr>
              <a:t>Istituto Superiore per la Protezione e la Ricerca </a:t>
            </a:r>
            <a:r>
              <a:rPr lang="it-IT" sz="2400" dirty="0" smtClean="0">
                <a:latin typeface="Calibri" pitchFamily="34" charset="0"/>
              </a:rPr>
              <a:t>Ambientale</a:t>
            </a:r>
            <a:r>
              <a:rPr lang="hr-HR" sz="2400" dirty="0" smtClean="0">
                <a:latin typeface="Calibri" pitchFamily="34" charset="0"/>
              </a:rPr>
              <a:t> (ISPRA) – Italy</a:t>
            </a:r>
            <a:r>
              <a:rPr lang="hr-HR" sz="2400" dirty="0">
                <a:latin typeface="Calibri" pitchFamily="34" charset="0"/>
              </a:rPr>
              <a:t>;</a:t>
            </a:r>
            <a:endParaRPr lang="hr-HR" sz="2400" dirty="0" smtClean="0">
              <a:latin typeface="Calibri" pitchFamily="34" charset="0"/>
            </a:endParaRPr>
          </a:p>
          <a:p>
            <a:pPr marL="257106" indent="-257106">
              <a:buClr>
                <a:schemeClr val="tx1"/>
              </a:buClr>
              <a:buAutoNum type="arabicParenR"/>
            </a:pPr>
            <a:r>
              <a:rPr lang="hr-HR" sz="2400" dirty="0">
                <a:latin typeface="Calibri" pitchFamily="34" charset="0"/>
              </a:rPr>
              <a:t>o</a:t>
            </a:r>
            <a:r>
              <a:rPr lang="hr-HR" sz="2400" dirty="0" smtClean="0">
                <a:latin typeface="Calibri" pitchFamily="34" charset="0"/>
              </a:rPr>
              <a:t>rganization of microbarograph installation in Italy;</a:t>
            </a:r>
          </a:p>
          <a:p>
            <a:pPr marL="257106" indent="-257106">
              <a:buClr>
                <a:schemeClr val="tx1"/>
              </a:buClr>
              <a:buAutoNum type="arabicParenR"/>
            </a:pPr>
            <a:r>
              <a:rPr lang="hr-HR" sz="2400" dirty="0" smtClean="0">
                <a:latin typeface="Calibri" pitchFamily="34" charset="0"/>
              </a:rPr>
              <a:t>inspection and installation of three microbarographs in Italy (thanks to Stipe, Toni and Italian colleagues).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1696" y="832892"/>
            <a:ext cx="8640960" cy="1066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Task 3. Installation of meteotsunami research and warning network </a:t>
            </a:r>
            <a:endParaRPr lang="hr-H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t="14722" r="6058" b="19760"/>
          <a:stretch>
            <a:fillRect/>
          </a:stretch>
        </p:blipFill>
        <p:spPr bwMode="auto">
          <a:xfrm>
            <a:off x="1300163" y="1847850"/>
            <a:ext cx="6735208" cy="49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1696" y="832892"/>
            <a:ext cx="8640960" cy="1066800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Task 3. Installation of meteotsunami research and warning network </a:t>
            </a:r>
            <a:endParaRPr lang="hr-HR" sz="32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2300" y="2599300"/>
            <a:ext cx="1143000" cy="388177"/>
            <a:chOff x="596900" y="2650100"/>
            <a:chExt cx="1143000" cy="388177"/>
          </a:xfrm>
        </p:grpSpPr>
        <p:sp>
          <p:nvSpPr>
            <p:cNvPr id="2" name="Oval 1"/>
            <p:cNvSpPr/>
            <p:nvPr/>
          </p:nvSpPr>
          <p:spPr>
            <a:xfrm>
              <a:off x="1046526" y="2650100"/>
              <a:ext cx="144000" cy="144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96900" y="27305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 smtClean="0"/>
                <a:t>Ancona</a:t>
              </a:r>
              <a:endParaRPr lang="hr-HR" sz="1400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676009" y="4313850"/>
            <a:ext cx="9609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X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399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vb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2397124"/>
            <a:ext cx="2160999" cy="28813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 descr="pvb4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72264" y="2397124"/>
            <a:ext cx="2143140" cy="28575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 descr="pvb2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81274" y="2397124"/>
            <a:ext cx="3810026" cy="28575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84197" y="5518226"/>
            <a:ext cx="6604180" cy="40011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2000" dirty="0" smtClean="0"/>
              <a:t>Palagruža, March 2017, installation of microbarograph station</a:t>
            </a:r>
            <a:endParaRPr lang="hr-HR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1696" y="832892"/>
            <a:ext cx="8640960" cy="1066800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Task 3. Installation of meteotsunami research and warning network </a:t>
            </a:r>
            <a:endParaRPr lang="hr-H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028700"/>
            <a:ext cx="5400000" cy="40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560616"/>
            <a:ext cx="5400000" cy="40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48" y="2127916"/>
            <a:ext cx="5400000" cy="405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744634" y="6311916"/>
            <a:ext cx="5783314" cy="40011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hr-HR" sz="2000" dirty="0" smtClean="0"/>
              <a:t>Vela Luka, May 2017, installation of tide gauge station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71097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1161</TotalTime>
  <Words>857</Words>
  <Application>Microsoft Office PowerPoint</Application>
  <PresentationFormat>On-screen Show (4:3)</PresentationFormat>
  <Paragraphs>129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PowerPoint Presentation</vt:lpstr>
      <vt:lpstr>Project MESSI </vt:lpstr>
      <vt:lpstr>Project POZOR </vt:lpstr>
      <vt:lpstr>Project MESSI</vt:lpstr>
      <vt:lpstr>PowerPoint Presentation</vt:lpstr>
      <vt:lpstr>PowerPoint Presentation</vt:lpstr>
      <vt:lpstr>Task 3. Installation of meteotsunami research and warning network </vt:lpstr>
      <vt:lpstr>Task 3. Installation of meteotsunami research and warning network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Metorological tsunamis: an underrated hazard occuring in the World Ocean</dc:title>
  <dc:creator>hm</dc:creator>
  <cp:lastModifiedBy>h</cp:lastModifiedBy>
  <cp:revision>39</cp:revision>
  <dcterms:created xsi:type="dcterms:W3CDTF">2015-10-12T06:37:41Z</dcterms:created>
  <dcterms:modified xsi:type="dcterms:W3CDTF">2017-12-11T20:31:20Z</dcterms:modified>
</cp:coreProperties>
</file>