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7" r:id="rId2"/>
    <p:sldId id="258" r:id="rId3"/>
    <p:sldId id="261" r:id="rId4"/>
    <p:sldId id="262" r:id="rId5"/>
    <p:sldId id="260" r:id="rId6"/>
    <p:sldId id="263" r:id="rId7"/>
    <p:sldId id="264" r:id="rId8"/>
    <p:sldId id="275" r:id="rId9"/>
    <p:sldId id="274" r:id="rId10"/>
    <p:sldId id="265" r:id="rId11"/>
    <p:sldId id="276" r:id="rId12"/>
    <p:sldId id="277" r:id="rId13"/>
    <p:sldId id="278" r:id="rId14"/>
    <p:sldId id="280" r:id="rId15"/>
    <p:sldId id="279" r:id="rId16"/>
    <p:sldId id="281" r:id="rId17"/>
    <p:sldId id="28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3" d="100"/>
          <a:sy n="73" d="100"/>
        </p:scale>
        <p:origin x="-570"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E7818C-69E3-4170-9DAC-A67E41504425}" type="datetimeFigureOut">
              <a:rPr lang="en-US" smtClean="0"/>
              <a:pPr/>
              <a:t>12/11/2017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42D1B0-24CC-4322-ACA1-C5CB7EEF5456}" type="slidenum">
              <a:rPr lang="en-US" smtClean="0"/>
              <a:pPr/>
              <a:t>‹#›</a:t>
            </a:fld>
            <a:endParaRPr lang="en-US"/>
          </a:p>
        </p:txBody>
      </p:sp>
    </p:spTree>
    <p:extLst>
      <p:ext uri="{BB962C8B-B14F-4D97-AF65-F5344CB8AC3E}">
        <p14:creationId xmlns:p14="http://schemas.microsoft.com/office/powerpoint/2010/main" xmlns="" val="3768184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115C9-E24C-4512-AA8B-319BB49F77B5}"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xmlns="" val="1096334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115C9-E24C-4512-AA8B-319BB49F77B5}"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xmlns="" val="915131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E5E0A0C-FFF2-4105-9F07-796FCC3D8DE3}" type="datetime1">
              <a:rPr lang="en-US" smtClean="0"/>
              <a:pPr/>
              <a:t>12/11/2017</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xmlns="" val="41222896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5D68D4-D432-4190-8060-492B59F98A87}" type="datetime1">
              <a:rPr lang="en-US" smtClean="0"/>
              <a:pPr/>
              <a:t>12/11/2017</a:t>
            </a:fld>
            <a:endParaRPr lang="en-US"/>
          </a:p>
        </p:txBody>
      </p:sp>
      <p:sp>
        <p:nvSpPr>
          <p:cNvPr id="5" name="Footer Placeholder 4"/>
          <p:cNvSpPr>
            <a:spLocks noGrp="1"/>
          </p:cNvSpPr>
          <p:nvPr>
            <p:ph type="ftr" sz="quarter" idx="11"/>
          </p:nvPr>
        </p:nvSpPr>
        <p:spPr/>
        <p:txBody>
          <a:bodyPr/>
          <a:lstStyle/>
          <a:p>
            <a:r>
              <a:rPr lang="en-US" smtClean="0"/>
              <a:t>Add a footer</a:t>
            </a:r>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xmlns="" val="1157857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F4EF83-7D73-495D-9915-41737B990DFC}" type="datetime1">
              <a:rPr lang="en-US" smtClean="0"/>
              <a:pPr/>
              <a:t>12/11/2017</a:t>
            </a:fld>
            <a:endParaRPr lang="en-US"/>
          </a:p>
        </p:txBody>
      </p:sp>
      <p:sp>
        <p:nvSpPr>
          <p:cNvPr id="5" name="Footer Placeholder 4"/>
          <p:cNvSpPr>
            <a:spLocks noGrp="1"/>
          </p:cNvSpPr>
          <p:nvPr>
            <p:ph type="ftr" sz="quarter" idx="11"/>
          </p:nvPr>
        </p:nvSpPr>
        <p:spPr/>
        <p:txBody>
          <a:bodyPr/>
          <a:lstStyle/>
          <a:p>
            <a:r>
              <a:rPr lang="en-US" smtClean="0"/>
              <a:t>Add a footer</a:t>
            </a:r>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xmlns="" val="41853810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DF2905-D7E2-4171-961B-8EB802C66F9A}" type="datetime1">
              <a:rPr lang="en-US" smtClean="0"/>
              <a:pPr/>
              <a:t>12/11/2017</a:t>
            </a:fld>
            <a:endParaRPr lang="en-US"/>
          </a:p>
        </p:txBody>
      </p:sp>
      <p:sp>
        <p:nvSpPr>
          <p:cNvPr id="5" name="Footer Placeholder 4"/>
          <p:cNvSpPr>
            <a:spLocks noGrp="1"/>
          </p:cNvSpPr>
          <p:nvPr>
            <p:ph type="ftr" sz="quarter" idx="11"/>
          </p:nvPr>
        </p:nvSpPr>
        <p:spPr/>
        <p:txBody>
          <a:bodyPr/>
          <a:lstStyle/>
          <a:p>
            <a:r>
              <a:rPr lang="en-US" smtClean="0"/>
              <a:t>Add a footer</a:t>
            </a:r>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xmlns="" val="6353662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2C1B47C-16BC-4A9F-9E6E-9D1F33DC8ABD}" type="datetime1">
              <a:rPr lang="en-US" smtClean="0"/>
              <a:pPr/>
              <a:t>12/11/2017</a:t>
            </a:fld>
            <a:endParaRPr lang="en-US"/>
          </a:p>
        </p:txBody>
      </p:sp>
      <p:sp>
        <p:nvSpPr>
          <p:cNvPr id="5" name="Footer Placeholder 4"/>
          <p:cNvSpPr>
            <a:spLocks noGrp="1"/>
          </p:cNvSpPr>
          <p:nvPr>
            <p:ph type="ftr" sz="quarter" idx="11"/>
          </p:nvPr>
        </p:nvSpPr>
        <p:spPr/>
        <p:txBody>
          <a:bodyPr/>
          <a:lstStyle/>
          <a:p>
            <a:r>
              <a:rPr lang="en-US" smtClean="0"/>
              <a:t>Add a footer</a:t>
            </a:r>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xmlns="" val="2974299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073DF2-DD31-447B-89F4-CEF82A94D7A7}" type="datetime1">
              <a:rPr lang="en-US" smtClean="0"/>
              <a:pPr/>
              <a:t>12/11/2017</a:t>
            </a:fld>
            <a:endParaRPr lang="en-US"/>
          </a:p>
        </p:txBody>
      </p:sp>
      <p:sp>
        <p:nvSpPr>
          <p:cNvPr id="6" name="Footer Placeholder 5"/>
          <p:cNvSpPr>
            <a:spLocks noGrp="1"/>
          </p:cNvSpPr>
          <p:nvPr>
            <p:ph type="ftr" sz="quarter" idx="11"/>
          </p:nvPr>
        </p:nvSpPr>
        <p:spPr/>
        <p:txBody>
          <a:bodyPr/>
          <a:lstStyle/>
          <a:p>
            <a:r>
              <a:rPr lang="en-US" smtClean="0"/>
              <a:t>Add a footer</a:t>
            </a:r>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xmlns="" val="9105179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51BB0C-CFA8-4A1F-9AAE-D6B32E8256E7}" type="datetime1">
              <a:rPr lang="en-US" smtClean="0"/>
              <a:pPr/>
              <a:t>12/11/2017</a:t>
            </a:fld>
            <a:endParaRPr lang="en-US"/>
          </a:p>
        </p:txBody>
      </p:sp>
      <p:sp>
        <p:nvSpPr>
          <p:cNvPr id="8" name="Footer Placeholder 7"/>
          <p:cNvSpPr>
            <a:spLocks noGrp="1"/>
          </p:cNvSpPr>
          <p:nvPr>
            <p:ph type="ftr" sz="quarter" idx="11"/>
          </p:nvPr>
        </p:nvSpPr>
        <p:spPr/>
        <p:txBody>
          <a:bodyPr/>
          <a:lstStyle/>
          <a:p>
            <a:r>
              <a:rPr lang="en-US" smtClean="0"/>
              <a:t>Add a footer</a:t>
            </a:r>
            <a:endParaRPr lang="en-US"/>
          </a:p>
        </p:txBody>
      </p:sp>
      <p:sp>
        <p:nvSpPr>
          <p:cNvPr id="9" name="Slide Number Placeholder 8"/>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xmlns="" val="21789155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52348D-B72F-4FC3-A127-851C5E7B3A9E}" type="datetime1">
              <a:rPr lang="en-US" smtClean="0"/>
              <a:pPr/>
              <a:t>12/11/2017</a:t>
            </a:fld>
            <a:endParaRPr lang="en-US"/>
          </a:p>
        </p:txBody>
      </p:sp>
      <p:sp>
        <p:nvSpPr>
          <p:cNvPr id="4" name="Footer Placeholder 3"/>
          <p:cNvSpPr>
            <a:spLocks noGrp="1"/>
          </p:cNvSpPr>
          <p:nvPr>
            <p:ph type="ftr" sz="quarter" idx="11"/>
          </p:nvPr>
        </p:nvSpPr>
        <p:spPr/>
        <p:txBody>
          <a:bodyPr/>
          <a:lstStyle/>
          <a:p>
            <a:r>
              <a:rPr lang="en-US" smtClean="0"/>
              <a:t>Add a footer</a:t>
            </a:r>
            <a:endParaRPr lang="en-US"/>
          </a:p>
        </p:txBody>
      </p:sp>
      <p:sp>
        <p:nvSpPr>
          <p:cNvPr id="5" name="Slide Number Placeholder 4"/>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xmlns="" val="25904087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66EB1B-704A-4D5E-8D5F-456104532486}" type="datetime1">
              <a:rPr lang="en-US" smtClean="0"/>
              <a:pPr/>
              <a:t>12/11/2017</a:t>
            </a:fld>
            <a:endParaRPr lang="en-US"/>
          </a:p>
        </p:txBody>
      </p:sp>
      <p:sp>
        <p:nvSpPr>
          <p:cNvPr id="3" name="Footer Placeholder 2"/>
          <p:cNvSpPr>
            <a:spLocks noGrp="1"/>
          </p:cNvSpPr>
          <p:nvPr>
            <p:ph type="ftr" sz="quarter" idx="11"/>
          </p:nvPr>
        </p:nvSpPr>
        <p:spPr/>
        <p:txBody>
          <a:bodyPr/>
          <a:lstStyle/>
          <a:p>
            <a:r>
              <a:rPr lang="en-US" smtClean="0"/>
              <a:t>Add a footer</a:t>
            </a:r>
            <a:endParaRPr lang="en-US"/>
          </a:p>
        </p:txBody>
      </p:sp>
      <p:sp>
        <p:nvSpPr>
          <p:cNvPr id="4" name="Slide Number Placeholder 3"/>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xmlns="" val="630998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96AFBEB-CD4D-45C5-9851-D1FF1EB5AB85}" type="datetime1">
              <a:rPr lang="en-US" smtClean="0"/>
              <a:pPr/>
              <a:t>12/11/2017</a:t>
            </a:fld>
            <a:endParaRPr lang="en-US"/>
          </a:p>
        </p:txBody>
      </p:sp>
      <p:sp>
        <p:nvSpPr>
          <p:cNvPr id="6" name="Footer Placeholder 5"/>
          <p:cNvSpPr>
            <a:spLocks noGrp="1"/>
          </p:cNvSpPr>
          <p:nvPr>
            <p:ph type="ftr" sz="quarter" idx="11"/>
          </p:nvPr>
        </p:nvSpPr>
        <p:spPr/>
        <p:txBody>
          <a:bodyPr/>
          <a:lstStyle/>
          <a:p>
            <a:r>
              <a:rPr lang="en-US" smtClean="0"/>
              <a:t>Add a footer</a:t>
            </a:r>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xmlns="" val="33504643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285B7EB-0ACD-4247-AA3F-1B0B49109B84}" type="datetime1">
              <a:rPr lang="en-US" smtClean="0"/>
              <a:pPr/>
              <a:t>12/11/2017</a:t>
            </a:fld>
            <a:endParaRPr lang="en-US"/>
          </a:p>
        </p:txBody>
      </p:sp>
      <p:sp>
        <p:nvSpPr>
          <p:cNvPr id="6" name="Footer Placeholder 5"/>
          <p:cNvSpPr>
            <a:spLocks noGrp="1"/>
          </p:cNvSpPr>
          <p:nvPr>
            <p:ph type="ftr" sz="quarter" idx="11"/>
          </p:nvPr>
        </p:nvSpPr>
        <p:spPr/>
        <p:txBody>
          <a:bodyPr/>
          <a:lstStyle/>
          <a:p>
            <a:r>
              <a:rPr lang="en-US" smtClean="0"/>
              <a:t>Add a footer</a:t>
            </a:r>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xmlns="" val="24641964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54F2F0-E062-4E41-9176-AEE9734E64AC}" type="datetime1">
              <a:rPr lang="en-US" smtClean="0"/>
              <a:pPr/>
              <a:t>12/11/2017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Add a footer</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xmlns="" val="39601778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image" Target="../media/image24.emf"/><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faust.izor.hr/autodatapub/postaje" TargetMode="External"/><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hyperlink" Target="http://faust.izor.hr/autodatapub/hr88_karta"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gif"/><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32408"/>
            <a:ext cx="9144000" cy="2387600"/>
          </a:xfrm>
        </p:spPr>
        <p:txBody>
          <a:bodyPr/>
          <a:lstStyle/>
          <a:p>
            <a:r>
              <a:rPr lang="en-US" sz="3200" b="1" dirty="0" smtClean="0">
                <a:solidFill>
                  <a:srgbClr val="00206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Meteotsunamis, destructive long ocean waves in the tsunami frequency band: from observations and simulations towards a warning system</a:t>
            </a:r>
            <a:r>
              <a:rPr lang="en-US" sz="3200" b="1" cap="none"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(MESSI)</a:t>
            </a:r>
            <a:endParaRPr lang="en-US" sz="3200" b="1" cap="none"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524000" y="3103276"/>
            <a:ext cx="9144000" cy="1655762"/>
          </a:xfrm>
        </p:spPr>
        <p:txBody>
          <a:bodyPr>
            <a:noAutofit/>
          </a:bodyPr>
          <a:lstStyle/>
          <a:p>
            <a:pPr>
              <a:lnSpc>
                <a:spcPct val="120000"/>
              </a:lnSpc>
            </a:pPr>
            <a:r>
              <a:rPr lang="hr-HR" sz="1800" dirty="0" smtClean="0">
                <a:solidFill>
                  <a:srgbClr val="357193"/>
                </a:solidFill>
              </a:rPr>
              <a:t>Jadranka ŠEPIĆ, Miro Gačić, Gordana BEG PAKLAR, Vlado DADIĆ, Clea DENAMIEL, Natalija DUNIĆ, Tomislav DŽOIĆ, Kristian HORVATH, Damir IVANKOVIĆ, Dalibor JELAVIĆ, Hrvoje KALINIĆ, Žarko KOVAČ, Vedrana KOVAČEVIĆ, Toni MAŠĆE, Frano MATIĆ, Iva MEĐUGORAC, Hrvoje MIHANOVIĆ, Sebastian MONSERRAT, Stipe MUSLIM, Alexander RABINOVICH, Maja TELIŠMAN PRTENJAK, Martina TUDOR, Ivica Vilibić</a:t>
            </a:r>
            <a:endParaRPr lang="en-US" sz="1800" dirty="0">
              <a:solidFill>
                <a:srgbClr val="357193"/>
              </a:solidFill>
            </a:endParaRPr>
          </a:p>
        </p:txBody>
      </p:sp>
      <p:pic>
        <p:nvPicPr>
          <p:cNvPr id="4" name="Picture 10" descr="MESSI 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019308" y="5679590"/>
            <a:ext cx="2951019" cy="10622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944287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hr-HR" sz="3200" b="1" dirty="0" smtClean="0">
                <a:solidFill>
                  <a:srgbClr val="002060"/>
                </a:solidFill>
                <a:latin typeface="Times New Roman" panose="02020603050405020304" pitchFamily="18" charset="0"/>
                <a:cs typeface="Times New Roman" panose="02020603050405020304" pitchFamily="18" charset="0"/>
              </a:rPr>
              <a:t>Task 3. </a:t>
            </a:r>
            <a:r>
              <a:rPr lang="hr-HR" sz="3200" b="1" dirty="0" smtClean="0">
                <a:solidFill>
                  <a:schemeClr val="accent1">
                    <a:lumMod val="50000"/>
                  </a:schemeClr>
                </a:solidFill>
                <a:latin typeface="Times New Roman" panose="02020603050405020304" pitchFamily="18" charset="0"/>
                <a:cs typeface="Times New Roman" panose="02020603050405020304" pitchFamily="18" charset="0"/>
              </a:rPr>
              <a:t>Installation of a meteotsunami research and warning network</a:t>
            </a:r>
            <a:endParaRPr lang="en-US" sz="3200" b="1" dirty="0">
              <a:solidFill>
                <a:srgbClr val="002060"/>
              </a:solidFill>
              <a:latin typeface="Times New Roman" panose="02020603050405020304" pitchFamily="18" charset="0"/>
              <a:cs typeface="Times New Roman" panose="02020603050405020304" pitchFamily="18" charset="0"/>
            </a:endParaRPr>
          </a:p>
        </p:txBody>
      </p:sp>
      <p:pic>
        <p:nvPicPr>
          <p:cNvPr id="9" name="Picture 10" descr="MESSI 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037969" y="5623607"/>
            <a:ext cx="2951019" cy="10622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descr="Picture1.png"/>
          <p:cNvPicPr>
            <a:picLocks noChangeAspect="1"/>
          </p:cNvPicPr>
          <p:nvPr/>
        </p:nvPicPr>
        <p:blipFill>
          <a:blip r:embed="rId3" cstate="email"/>
          <a:stretch>
            <a:fillRect/>
          </a:stretch>
        </p:blipFill>
        <p:spPr>
          <a:xfrm>
            <a:off x="570820" y="1581692"/>
            <a:ext cx="5726879" cy="4298496"/>
          </a:xfrm>
          <a:prstGeom prst="rect">
            <a:avLst/>
          </a:prstGeom>
        </p:spPr>
      </p:pic>
      <p:sp>
        <p:nvSpPr>
          <p:cNvPr id="12" name="TextBox 11"/>
          <p:cNvSpPr txBox="1"/>
          <p:nvPr/>
        </p:nvSpPr>
        <p:spPr>
          <a:xfrm>
            <a:off x="6252003" y="1533489"/>
            <a:ext cx="5571931" cy="4801314"/>
          </a:xfrm>
          <a:prstGeom prst="rect">
            <a:avLst/>
          </a:prstGeom>
          <a:noFill/>
          <a:ln w="19050">
            <a:noFill/>
          </a:ln>
        </p:spPr>
        <p:txBody>
          <a:bodyPr wrap="square" rtlCol="0">
            <a:spAutoFit/>
          </a:bodyPr>
          <a:lstStyle/>
          <a:p>
            <a:pPr marR="0" lvl="0" defTabSz="914400" eaLnBrk="1" fontAlgn="auto" latinLnBrk="0" hangingPunct="1">
              <a:lnSpc>
                <a:spcPct val="100000"/>
              </a:lnSpc>
              <a:spcBef>
                <a:spcPts val="0"/>
              </a:spcBef>
              <a:spcAft>
                <a:spcPts val="0"/>
              </a:spcAft>
              <a:buClrTx/>
              <a:buSzTx/>
              <a:tabLst/>
              <a:defRPr/>
            </a:pPr>
            <a:r>
              <a:rPr lang="en-US" b="1" kern="0" dirty="0" smtClean="0">
                <a:solidFill>
                  <a:schemeClr val="accent1">
                    <a:lumMod val="50000"/>
                  </a:schemeClr>
                </a:solidFill>
              </a:rPr>
              <a:t>Realized: </a:t>
            </a:r>
          </a:p>
          <a:p>
            <a:pPr marL="342900" marR="0" lvl="0" indent="-342900" defTabSz="914400" eaLnBrk="1" fontAlgn="auto" latinLnBrk="0" hangingPunct="1">
              <a:lnSpc>
                <a:spcPct val="100000"/>
              </a:lnSpc>
              <a:spcBef>
                <a:spcPts val="0"/>
              </a:spcBef>
              <a:spcAft>
                <a:spcPts val="0"/>
              </a:spcAft>
              <a:buClrTx/>
              <a:buSzTx/>
              <a:buFont typeface="+mj-lt"/>
              <a:buAutoNum type="arabicParenR"/>
              <a:tabLst/>
              <a:defRPr/>
            </a:pPr>
            <a:r>
              <a:rPr lang="en-US" kern="0" dirty="0" smtClean="0">
                <a:solidFill>
                  <a:schemeClr val="accent1">
                    <a:lumMod val="50000"/>
                  </a:schemeClr>
                </a:solidFill>
              </a:rPr>
              <a:t>Three ocean stations installed (</a:t>
            </a:r>
            <a:r>
              <a:rPr lang="en-US" kern="0" dirty="0" err="1" smtClean="0">
                <a:solidFill>
                  <a:schemeClr val="accent1">
                    <a:lumMod val="50000"/>
                  </a:schemeClr>
                </a:solidFill>
              </a:rPr>
              <a:t>Stari</a:t>
            </a:r>
            <a:r>
              <a:rPr lang="en-US" kern="0" dirty="0" smtClean="0">
                <a:solidFill>
                  <a:schemeClr val="accent1">
                    <a:lumMod val="50000"/>
                  </a:schemeClr>
                </a:solidFill>
              </a:rPr>
              <a:t> Grad, Vela Luka, </a:t>
            </a:r>
            <a:r>
              <a:rPr lang="en-US" kern="0" dirty="0" err="1" smtClean="0">
                <a:solidFill>
                  <a:schemeClr val="accent1">
                    <a:lumMod val="50000"/>
                  </a:schemeClr>
                </a:solidFill>
              </a:rPr>
              <a:t>Sobra</a:t>
            </a:r>
            <a:r>
              <a:rPr lang="en-US" kern="0" dirty="0" smtClean="0">
                <a:solidFill>
                  <a:schemeClr val="accent1">
                    <a:lumMod val="50000"/>
                  </a:schemeClr>
                </a:solidFill>
              </a:rPr>
              <a:t>) </a:t>
            </a:r>
          </a:p>
          <a:p>
            <a:pPr marL="342900" marR="0" lvl="0" indent="-342900" defTabSz="914400" eaLnBrk="1" fontAlgn="auto" latinLnBrk="0" hangingPunct="1">
              <a:lnSpc>
                <a:spcPct val="100000"/>
              </a:lnSpc>
              <a:spcBef>
                <a:spcPts val="0"/>
              </a:spcBef>
              <a:spcAft>
                <a:spcPts val="0"/>
              </a:spcAft>
              <a:buClrTx/>
              <a:buSzTx/>
              <a:buFont typeface="+mj-lt"/>
              <a:buAutoNum type="arabicParenR"/>
              <a:tabLst/>
              <a:defRPr/>
            </a:pPr>
            <a:r>
              <a:rPr lang="en-US" kern="0" dirty="0" smtClean="0">
                <a:solidFill>
                  <a:schemeClr val="accent1">
                    <a:lumMod val="50000"/>
                  </a:schemeClr>
                </a:solidFill>
              </a:rPr>
              <a:t>Three air pressure stations renewed (</a:t>
            </a:r>
            <a:r>
              <a:rPr lang="en-US" kern="0" dirty="0" err="1" smtClean="0">
                <a:solidFill>
                  <a:schemeClr val="accent1">
                    <a:lumMod val="50000"/>
                  </a:schemeClr>
                </a:solidFill>
              </a:rPr>
              <a:t>Vrboska</a:t>
            </a:r>
            <a:r>
              <a:rPr lang="en-US" kern="0" dirty="0" smtClean="0">
                <a:solidFill>
                  <a:schemeClr val="accent1">
                    <a:lumMod val="50000"/>
                  </a:schemeClr>
                </a:solidFill>
              </a:rPr>
              <a:t>, Vela Luka, Vis)  </a:t>
            </a:r>
          </a:p>
          <a:p>
            <a:pPr marL="342900" marR="0" lvl="0" indent="-342900" defTabSz="914400" eaLnBrk="1" fontAlgn="auto" latinLnBrk="0" hangingPunct="1">
              <a:lnSpc>
                <a:spcPct val="100000"/>
              </a:lnSpc>
              <a:spcBef>
                <a:spcPts val="0"/>
              </a:spcBef>
              <a:spcAft>
                <a:spcPts val="0"/>
              </a:spcAft>
              <a:buClrTx/>
              <a:buSzTx/>
              <a:buFont typeface="+mj-lt"/>
              <a:buAutoNum type="arabicParenR"/>
              <a:tabLst/>
              <a:defRPr/>
            </a:pPr>
            <a:r>
              <a:rPr lang="en-US" kern="0" dirty="0" smtClean="0">
                <a:solidFill>
                  <a:schemeClr val="accent1">
                    <a:lumMod val="50000"/>
                  </a:schemeClr>
                </a:solidFill>
              </a:rPr>
              <a:t>Five new air pressure stations installed (</a:t>
            </a:r>
            <a:r>
              <a:rPr lang="en-US" kern="0" dirty="0" err="1" smtClean="0">
                <a:solidFill>
                  <a:schemeClr val="accent1">
                    <a:lumMod val="50000"/>
                  </a:schemeClr>
                </a:solidFill>
              </a:rPr>
              <a:t>Ražanj</a:t>
            </a:r>
            <a:r>
              <a:rPr lang="en-US" kern="0" dirty="0" smtClean="0">
                <a:solidFill>
                  <a:schemeClr val="accent1">
                    <a:lumMod val="50000"/>
                  </a:schemeClr>
                </a:solidFill>
              </a:rPr>
              <a:t>, </a:t>
            </a:r>
            <a:r>
              <a:rPr lang="en-US" kern="0" dirty="0" err="1" smtClean="0">
                <a:solidFill>
                  <a:schemeClr val="accent1">
                    <a:lumMod val="50000"/>
                  </a:schemeClr>
                </a:solidFill>
              </a:rPr>
              <a:t>Palagruža</a:t>
            </a:r>
            <a:r>
              <a:rPr lang="en-US" kern="0" dirty="0" smtClean="0">
                <a:solidFill>
                  <a:schemeClr val="accent1">
                    <a:lumMod val="50000"/>
                  </a:schemeClr>
                </a:solidFill>
              </a:rPr>
              <a:t>, Ancona, </a:t>
            </a:r>
            <a:r>
              <a:rPr lang="en-US" kern="0" dirty="0" err="1" smtClean="0">
                <a:solidFill>
                  <a:schemeClr val="accent1">
                    <a:lumMod val="50000"/>
                  </a:schemeClr>
                </a:solidFill>
              </a:rPr>
              <a:t>Vieste</a:t>
            </a:r>
            <a:r>
              <a:rPr lang="en-US" kern="0" dirty="0" smtClean="0">
                <a:solidFill>
                  <a:schemeClr val="accent1">
                    <a:lumMod val="50000"/>
                  </a:schemeClr>
                </a:solidFill>
              </a:rPr>
              <a:t>, </a:t>
            </a:r>
            <a:r>
              <a:rPr lang="en-US" kern="0" dirty="0" err="1" smtClean="0">
                <a:solidFill>
                  <a:schemeClr val="accent1">
                    <a:lumMod val="50000"/>
                  </a:schemeClr>
                </a:solidFill>
              </a:rPr>
              <a:t>Ortona</a:t>
            </a:r>
            <a:r>
              <a:rPr lang="en-US" kern="0" dirty="0" smtClean="0">
                <a:solidFill>
                  <a:schemeClr val="accent1">
                    <a:lumMod val="50000"/>
                  </a:schemeClr>
                </a:solidFill>
              </a:rPr>
              <a:t>) </a:t>
            </a:r>
          </a:p>
          <a:p>
            <a:pPr marL="342900" marR="0" lvl="0" indent="-342900" defTabSz="914400" eaLnBrk="1" fontAlgn="auto" latinLnBrk="0" hangingPunct="1">
              <a:lnSpc>
                <a:spcPct val="100000"/>
              </a:lnSpc>
              <a:spcBef>
                <a:spcPts val="0"/>
              </a:spcBef>
              <a:spcAft>
                <a:spcPts val="0"/>
              </a:spcAft>
              <a:buClrTx/>
              <a:buSzTx/>
              <a:buFont typeface="+mj-lt"/>
              <a:buAutoNum type="arabicParenR"/>
              <a:tabLst/>
              <a:defRPr/>
            </a:pPr>
            <a:r>
              <a:rPr lang="en-US" kern="0" dirty="0" smtClean="0">
                <a:solidFill>
                  <a:schemeClr val="accent1">
                    <a:lumMod val="50000"/>
                  </a:schemeClr>
                </a:solidFill>
              </a:rPr>
              <a:t>One additional atmospheric station (a few variables) installed (</a:t>
            </a:r>
            <a:r>
              <a:rPr lang="en-US" kern="0" dirty="0" err="1" smtClean="0">
                <a:solidFill>
                  <a:schemeClr val="accent1">
                    <a:lumMod val="50000"/>
                  </a:schemeClr>
                </a:solidFill>
              </a:rPr>
              <a:t>Stari</a:t>
            </a:r>
            <a:r>
              <a:rPr lang="en-US" kern="0" dirty="0" smtClean="0">
                <a:solidFill>
                  <a:schemeClr val="accent1">
                    <a:lumMod val="50000"/>
                  </a:schemeClr>
                </a:solidFill>
              </a:rPr>
              <a:t> Grad)</a:t>
            </a:r>
          </a:p>
          <a:p>
            <a:pPr marR="0" lvl="0" defTabSz="914400" eaLnBrk="1" fontAlgn="auto" latinLnBrk="0" hangingPunct="1">
              <a:lnSpc>
                <a:spcPct val="100000"/>
              </a:lnSpc>
              <a:spcBef>
                <a:spcPts val="0"/>
              </a:spcBef>
              <a:spcAft>
                <a:spcPts val="0"/>
              </a:spcAft>
              <a:buClrTx/>
              <a:buSzTx/>
              <a:tabLst/>
              <a:defRPr/>
            </a:pPr>
            <a:endParaRPr lang="en-US" kern="0" dirty="0" smtClean="0">
              <a:solidFill>
                <a:schemeClr val="accent1">
                  <a:lumMod val="50000"/>
                </a:schemeClr>
              </a:solidFill>
            </a:endParaRPr>
          </a:p>
          <a:p>
            <a:pPr marR="0" lvl="0" defTabSz="914400" eaLnBrk="1" fontAlgn="auto" latinLnBrk="0" hangingPunct="1">
              <a:lnSpc>
                <a:spcPct val="100000"/>
              </a:lnSpc>
              <a:spcBef>
                <a:spcPts val="0"/>
              </a:spcBef>
              <a:spcAft>
                <a:spcPts val="0"/>
              </a:spcAft>
              <a:buClrTx/>
              <a:buSzTx/>
              <a:tabLst/>
              <a:defRPr/>
            </a:pPr>
            <a:r>
              <a:rPr lang="en-US" b="1" kern="0" dirty="0" smtClean="0">
                <a:solidFill>
                  <a:schemeClr val="accent1">
                    <a:lumMod val="50000"/>
                  </a:schemeClr>
                </a:solidFill>
              </a:rPr>
              <a:t>To be done: </a:t>
            </a:r>
          </a:p>
          <a:p>
            <a:pPr marL="342900" marR="0" lvl="0" indent="-342900" defTabSz="914400" eaLnBrk="1" fontAlgn="auto" latinLnBrk="0" hangingPunct="1">
              <a:lnSpc>
                <a:spcPct val="100000"/>
              </a:lnSpc>
              <a:spcBef>
                <a:spcPts val="0"/>
              </a:spcBef>
              <a:spcAft>
                <a:spcPts val="0"/>
              </a:spcAft>
              <a:buClrTx/>
              <a:buSzTx/>
              <a:buFont typeface="+mj-lt"/>
              <a:buAutoNum type="arabicParenR"/>
              <a:tabLst/>
              <a:defRPr/>
            </a:pPr>
            <a:r>
              <a:rPr lang="en-US" kern="0" dirty="0" smtClean="0">
                <a:solidFill>
                  <a:schemeClr val="accent1">
                    <a:lumMod val="50000"/>
                  </a:schemeClr>
                </a:solidFill>
              </a:rPr>
              <a:t>Install air pressure station on </a:t>
            </a:r>
            <a:r>
              <a:rPr lang="en-US" kern="0" dirty="0" err="1" smtClean="0">
                <a:solidFill>
                  <a:schemeClr val="accent1">
                    <a:lumMod val="50000"/>
                  </a:schemeClr>
                </a:solidFill>
              </a:rPr>
              <a:t>Svetac</a:t>
            </a:r>
            <a:r>
              <a:rPr lang="en-US" kern="0" dirty="0" smtClean="0">
                <a:solidFill>
                  <a:schemeClr val="accent1">
                    <a:lumMod val="50000"/>
                  </a:schemeClr>
                </a:solidFill>
              </a:rPr>
              <a:t> </a:t>
            </a:r>
          </a:p>
          <a:p>
            <a:pPr marL="342900" marR="0" lvl="0" indent="-342900" defTabSz="914400" eaLnBrk="1" fontAlgn="auto" latinLnBrk="0" hangingPunct="1">
              <a:lnSpc>
                <a:spcPct val="100000"/>
              </a:lnSpc>
              <a:spcBef>
                <a:spcPts val="0"/>
              </a:spcBef>
              <a:spcAft>
                <a:spcPts val="0"/>
              </a:spcAft>
              <a:buClrTx/>
              <a:buSzTx/>
              <a:buFont typeface="+mj-lt"/>
              <a:buAutoNum type="arabicParenR"/>
              <a:tabLst/>
              <a:defRPr/>
            </a:pPr>
            <a:r>
              <a:rPr lang="en-US" kern="0" dirty="0" smtClean="0">
                <a:solidFill>
                  <a:schemeClr val="accent1">
                    <a:lumMod val="50000"/>
                  </a:schemeClr>
                </a:solidFill>
              </a:rPr>
              <a:t>Install atmospheric station (a few variables) in Vela Luka </a:t>
            </a:r>
          </a:p>
          <a:p>
            <a:pPr marL="342900" marR="0" lvl="0" indent="-342900" defTabSz="914400" eaLnBrk="1" fontAlgn="auto" latinLnBrk="0" hangingPunct="1">
              <a:lnSpc>
                <a:spcPct val="100000"/>
              </a:lnSpc>
              <a:spcBef>
                <a:spcPts val="0"/>
              </a:spcBef>
              <a:spcAft>
                <a:spcPts val="0"/>
              </a:spcAft>
              <a:buClrTx/>
              <a:buSzTx/>
              <a:buFont typeface="+mj-lt"/>
              <a:buAutoNum type="arabicParenR"/>
              <a:tabLst/>
              <a:defRPr/>
            </a:pPr>
            <a:r>
              <a:rPr lang="en-US" kern="0" dirty="0" smtClean="0">
                <a:solidFill>
                  <a:schemeClr val="accent1">
                    <a:lumMod val="50000"/>
                  </a:schemeClr>
                </a:solidFill>
              </a:rPr>
              <a:t>Solve communication problems with </a:t>
            </a:r>
            <a:r>
              <a:rPr lang="en-US" kern="0" dirty="0" err="1" smtClean="0">
                <a:solidFill>
                  <a:schemeClr val="accent1">
                    <a:lumMod val="50000"/>
                  </a:schemeClr>
                </a:solidFill>
              </a:rPr>
              <a:t>Palagruža</a:t>
            </a:r>
            <a:r>
              <a:rPr lang="en-US" kern="0" dirty="0" smtClean="0">
                <a:solidFill>
                  <a:schemeClr val="accent1">
                    <a:lumMod val="50000"/>
                  </a:schemeClr>
                </a:solidFill>
              </a:rPr>
              <a:t> station</a:t>
            </a:r>
          </a:p>
          <a:p>
            <a:pPr marL="342900" marR="0" lvl="0" indent="-342900" defTabSz="914400" eaLnBrk="1" fontAlgn="auto" latinLnBrk="0" hangingPunct="1">
              <a:lnSpc>
                <a:spcPct val="100000"/>
              </a:lnSpc>
              <a:spcBef>
                <a:spcPts val="0"/>
              </a:spcBef>
              <a:spcAft>
                <a:spcPts val="0"/>
              </a:spcAft>
              <a:buClrTx/>
              <a:buSzTx/>
              <a:buFont typeface="+mj-lt"/>
              <a:buAutoNum type="arabicParenR"/>
              <a:tabLst/>
              <a:defRPr/>
            </a:pPr>
            <a:r>
              <a:rPr lang="en-US" kern="0" dirty="0" smtClean="0">
                <a:solidFill>
                  <a:schemeClr val="accent1">
                    <a:lumMod val="50000"/>
                  </a:schemeClr>
                </a:solidFill>
              </a:rPr>
              <a:t>Install meteorological station in Vis &amp; Vela Luka schools</a:t>
            </a:r>
          </a:p>
        </p:txBody>
      </p:sp>
    </p:spTree>
    <p:extLst>
      <p:ext uri="{BB962C8B-B14F-4D97-AF65-F5344CB8AC3E}">
        <p14:creationId xmlns:p14="http://schemas.microsoft.com/office/powerpoint/2010/main" xmlns="" val="18353070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hr-HR" sz="3200" b="1" dirty="0" smtClean="0">
                <a:solidFill>
                  <a:srgbClr val="002060"/>
                </a:solidFill>
                <a:latin typeface="Times New Roman" panose="02020603050405020304" pitchFamily="18" charset="0"/>
                <a:cs typeface="Times New Roman" panose="02020603050405020304" pitchFamily="18" charset="0"/>
              </a:rPr>
              <a:t>Task 4. </a:t>
            </a:r>
            <a:r>
              <a:rPr lang="hr-HR" sz="3200" b="1" dirty="0" smtClean="0">
                <a:solidFill>
                  <a:schemeClr val="accent1">
                    <a:lumMod val="50000"/>
                  </a:schemeClr>
                </a:solidFill>
                <a:latin typeface="Times New Roman" panose="02020603050405020304" pitchFamily="18" charset="0"/>
                <a:cs typeface="Times New Roman" panose="02020603050405020304" pitchFamily="18" charset="0"/>
              </a:rPr>
              <a:t>Estimate occurrence rate of metetosunamis in past, present and future climates</a:t>
            </a:r>
            <a:endParaRPr lang="en-US" sz="3200" b="1" dirty="0">
              <a:solidFill>
                <a:srgbClr val="002060"/>
              </a:solidFill>
              <a:latin typeface="Times New Roman" panose="02020603050405020304" pitchFamily="18" charset="0"/>
              <a:cs typeface="Times New Roman" panose="02020603050405020304" pitchFamily="18" charset="0"/>
            </a:endParaRPr>
          </a:p>
        </p:txBody>
      </p:sp>
      <p:pic>
        <p:nvPicPr>
          <p:cNvPr id="9" name="Picture 10" descr="MESSI 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037969" y="5623607"/>
            <a:ext cx="2951019" cy="10622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p:cNvPicPr>
            <a:picLocks noChangeAspect="1"/>
          </p:cNvPicPr>
          <p:nvPr/>
        </p:nvPicPr>
        <p:blipFill>
          <a:blip r:embed="rId3" cstate="print"/>
          <a:stretch>
            <a:fillRect/>
          </a:stretch>
        </p:blipFill>
        <p:spPr>
          <a:xfrm>
            <a:off x="5893161" y="2035740"/>
            <a:ext cx="5596362" cy="2172854"/>
          </a:xfrm>
          <a:prstGeom prst="rect">
            <a:avLst/>
          </a:prstGeom>
        </p:spPr>
      </p:pic>
      <p:sp>
        <p:nvSpPr>
          <p:cNvPr id="6" name="TextBox 5"/>
          <p:cNvSpPr txBox="1"/>
          <p:nvPr/>
        </p:nvSpPr>
        <p:spPr>
          <a:xfrm>
            <a:off x="511629" y="1655213"/>
            <a:ext cx="4976477" cy="2308324"/>
          </a:xfrm>
          <a:prstGeom prst="rect">
            <a:avLst/>
          </a:prstGeom>
          <a:noFill/>
          <a:ln w="19050">
            <a:noFill/>
          </a:ln>
        </p:spPr>
        <p:txBody>
          <a:bodyPr wrap="square" rtlCol="0">
            <a:spAutoFit/>
          </a:bodyPr>
          <a:lstStyle/>
          <a:p>
            <a:pPr marR="0" lvl="0" defTabSz="914400" eaLnBrk="1" fontAlgn="auto" latinLnBrk="0" hangingPunct="1">
              <a:lnSpc>
                <a:spcPct val="100000"/>
              </a:lnSpc>
              <a:spcBef>
                <a:spcPts val="0"/>
              </a:spcBef>
              <a:spcAft>
                <a:spcPts val="0"/>
              </a:spcAft>
              <a:buClrTx/>
              <a:buSzTx/>
              <a:tabLst/>
              <a:defRPr/>
            </a:pPr>
            <a:r>
              <a:rPr lang="en-US" b="1" kern="0" dirty="0" smtClean="0">
                <a:solidFill>
                  <a:schemeClr val="accent1">
                    <a:lumMod val="50000"/>
                  </a:schemeClr>
                </a:solidFill>
              </a:rPr>
              <a:t>Estimation is based on meteotsunami index – </a:t>
            </a:r>
            <a:r>
              <a:rPr lang="en-US" kern="0" dirty="0" smtClean="0">
                <a:solidFill>
                  <a:schemeClr val="accent1">
                    <a:lumMod val="50000"/>
                  </a:schemeClr>
                </a:solidFill>
              </a:rPr>
              <a:t>a quantitative link between prognostic atmospheric variables and sea level oscillations  </a:t>
            </a:r>
          </a:p>
          <a:p>
            <a:pPr marR="0" lvl="0" defTabSz="914400" eaLnBrk="1" fontAlgn="auto" latinLnBrk="0" hangingPunct="1">
              <a:lnSpc>
                <a:spcPct val="100000"/>
              </a:lnSpc>
              <a:spcBef>
                <a:spcPts val="0"/>
              </a:spcBef>
              <a:spcAft>
                <a:spcPts val="0"/>
              </a:spcAft>
              <a:buClrTx/>
              <a:buSzTx/>
              <a:tabLst/>
              <a:defRPr/>
            </a:pPr>
            <a:endParaRPr lang="en-US" kern="0" dirty="0" smtClean="0">
              <a:solidFill>
                <a:schemeClr val="accent1">
                  <a:lumMod val="50000"/>
                </a:schemeClr>
              </a:solidFill>
            </a:endParaRPr>
          </a:p>
          <a:p>
            <a:pPr marR="0" lvl="0" defTabSz="914400" eaLnBrk="1" fontAlgn="auto" latinLnBrk="0" hangingPunct="1">
              <a:lnSpc>
                <a:spcPct val="100000"/>
              </a:lnSpc>
              <a:spcBef>
                <a:spcPts val="0"/>
              </a:spcBef>
              <a:spcAft>
                <a:spcPts val="0"/>
              </a:spcAft>
              <a:buClrTx/>
              <a:buSzTx/>
              <a:tabLst/>
              <a:defRPr/>
            </a:pPr>
            <a:r>
              <a:rPr lang="en-US" kern="0" dirty="0" smtClean="0">
                <a:solidFill>
                  <a:schemeClr val="accent1">
                    <a:lumMod val="50000"/>
                  </a:schemeClr>
                </a:solidFill>
              </a:rPr>
              <a:t>Past and present estimates have been made for </a:t>
            </a:r>
            <a:r>
              <a:rPr lang="en-US" kern="0" dirty="0" err="1" smtClean="0">
                <a:solidFill>
                  <a:schemeClr val="accent1">
                    <a:lumMod val="50000"/>
                  </a:schemeClr>
                </a:solidFill>
              </a:rPr>
              <a:t>Ciutadella</a:t>
            </a:r>
            <a:r>
              <a:rPr lang="en-US" kern="0" dirty="0" smtClean="0">
                <a:solidFill>
                  <a:schemeClr val="accent1">
                    <a:lumMod val="50000"/>
                  </a:schemeClr>
                </a:solidFill>
              </a:rPr>
              <a:t> (Balearic Islands) and the</a:t>
            </a:r>
            <a:r>
              <a:rPr lang="hr-HR" kern="0" dirty="0" smtClean="0">
                <a:solidFill>
                  <a:schemeClr val="accent1">
                    <a:lumMod val="50000"/>
                  </a:schemeClr>
                </a:solidFill>
              </a:rPr>
              <a:t> </a:t>
            </a:r>
            <a:r>
              <a:rPr lang="en-US" kern="0" dirty="0" smtClean="0">
                <a:solidFill>
                  <a:schemeClr val="accent1">
                    <a:lumMod val="50000"/>
                  </a:schemeClr>
                </a:solidFill>
              </a:rPr>
              <a:t>Middle Adriatic </a:t>
            </a:r>
          </a:p>
          <a:p>
            <a:pPr marR="0" lvl="0" defTabSz="914400" eaLnBrk="1" fontAlgn="auto" latinLnBrk="0" hangingPunct="1">
              <a:lnSpc>
                <a:spcPct val="100000"/>
              </a:lnSpc>
              <a:spcBef>
                <a:spcPts val="0"/>
              </a:spcBef>
              <a:spcAft>
                <a:spcPts val="0"/>
              </a:spcAft>
              <a:buClrTx/>
              <a:buSzTx/>
              <a:tabLst/>
              <a:defRPr/>
            </a:pPr>
            <a:endParaRPr lang="en-US" kern="0" dirty="0">
              <a:solidFill>
                <a:schemeClr val="accent1">
                  <a:lumMod val="50000"/>
                </a:schemeClr>
              </a:solidFill>
            </a:endParaRPr>
          </a:p>
        </p:txBody>
      </p:sp>
      <p:sp>
        <p:nvSpPr>
          <p:cNvPr id="7" name="TextBox 6"/>
          <p:cNvSpPr txBox="1"/>
          <p:nvPr/>
        </p:nvSpPr>
        <p:spPr>
          <a:xfrm>
            <a:off x="5440901" y="1690688"/>
            <a:ext cx="6500882" cy="338554"/>
          </a:xfrm>
          <a:prstGeom prst="rect">
            <a:avLst/>
          </a:prstGeom>
          <a:solidFill>
            <a:schemeClr val="bg1"/>
          </a:solidFill>
          <a:ln>
            <a:solidFill>
              <a:schemeClr val="tx2"/>
            </a:solidFill>
          </a:ln>
        </p:spPr>
        <p:txBody>
          <a:bodyPr wrap="none" rtlCol="0">
            <a:spAutoFit/>
          </a:bodyPr>
          <a:lstStyle/>
          <a:p>
            <a:r>
              <a:rPr lang="hr-HR" sz="1600" dirty="0" smtClean="0">
                <a:solidFill>
                  <a:srgbClr val="C00000"/>
                </a:solidFill>
              </a:rPr>
              <a:t>Meteotsunami index vs. measured wave heights (Ciutadella, Balearic Islands)</a:t>
            </a:r>
            <a:endParaRPr lang="en-US" sz="1600" dirty="0">
              <a:solidFill>
                <a:srgbClr val="C00000"/>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11629" y="3767382"/>
            <a:ext cx="3923554" cy="2983766"/>
          </a:xfrm>
          <a:prstGeom prst="rect">
            <a:avLst/>
          </a:prstGeom>
        </p:spPr>
      </p:pic>
      <p:sp>
        <p:nvSpPr>
          <p:cNvPr id="5" name="TextBox 4"/>
          <p:cNvSpPr txBox="1"/>
          <p:nvPr/>
        </p:nvSpPr>
        <p:spPr>
          <a:xfrm>
            <a:off x="4624421" y="4382102"/>
            <a:ext cx="5127544" cy="1754326"/>
          </a:xfrm>
          <a:prstGeom prst="rect">
            <a:avLst/>
          </a:prstGeom>
          <a:noFill/>
        </p:spPr>
        <p:txBody>
          <a:bodyPr wrap="square" rtlCol="0">
            <a:spAutoFit/>
          </a:bodyPr>
          <a:lstStyle/>
          <a:p>
            <a:pPr lvl="0">
              <a:defRPr/>
            </a:pPr>
            <a:r>
              <a:rPr lang="en-US" kern="0" dirty="0" smtClean="0">
                <a:solidFill>
                  <a:srgbClr val="5B9BD5">
                    <a:lumMod val="50000"/>
                  </a:srgbClr>
                </a:solidFill>
              </a:rPr>
              <a:t>Sea level time series measured at the Adriatic endangered locations are </a:t>
            </a:r>
            <a:r>
              <a:rPr lang="en-US" b="1" kern="0" dirty="0" smtClean="0">
                <a:solidFill>
                  <a:srgbClr val="5B9BD5">
                    <a:lumMod val="50000"/>
                  </a:srgbClr>
                </a:solidFill>
              </a:rPr>
              <a:t>still not of sufficient length</a:t>
            </a:r>
            <a:r>
              <a:rPr lang="en-US" kern="0" dirty="0" smtClean="0">
                <a:solidFill>
                  <a:srgbClr val="5B9BD5">
                    <a:lumMod val="50000"/>
                  </a:srgbClr>
                </a:solidFill>
              </a:rPr>
              <a:t> to construct reliable index for the Adriatic. </a:t>
            </a:r>
          </a:p>
          <a:p>
            <a:pPr lvl="0">
              <a:defRPr/>
            </a:pPr>
            <a:endParaRPr lang="en-US" kern="0" dirty="0" smtClean="0">
              <a:solidFill>
                <a:srgbClr val="5B9BD5">
                  <a:lumMod val="50000"/>
                </a:srgbClr>
              </a:solidFill>
            </a:endParaRPr>
          </a:p>
          <a:p>
            <a:pPr lvl="0">
              <a:defRPr/>
            </a:pPr>
            <a:r>
              <a:rPr lang="en-US" kern="0" dirty="0" smtClean="0">
                <a:solidFill>
                  <a:srgbClr val="5B9BD5">
                    <a:lumMod val="50000"/>
                  </a:srgbClr>
                </a:solidFill>
              </a:rPr>
              <a:t>Future estimates have, thus, been made for </a:t>
            </a:r>
            <a:r>
              <a:rPr lang="en-US" kern="0" dirty="0" err="1" smtClean="0">
                <a:solidFill>
                  <a:srgbClr val="5B9BD5">
                    <a:lumMod val="50000"/>
                  </a:srgbClr>
                </a:solidFill>
              </a:rPr>
              <a:t>Ciutadella</a:t>
            </a:r>
            <a:r>
              <a:rPr lang="en-US" kern="0" dirty="0" smtClean="0">
                <a:solidFill>
                  <a:srgbClr val="5B9BD5">
                    <a:lumMod val="50000"/>
                  </a:srgbClr>
                </a:solidFill>
              </a:rPr>
              <a:t> only -&gt; more meteotsunamis in future? </a:t>
            </a:r>
            <a:endParaRPr lang="en-US" kern="0" dirty="0">
              <a:solidFill>
                <a:srgbClr val="5B9BD5">
                  <a:lumMod val="50000"/>
                </a:srgbClr>
              </a:solidFill>
            </a:endParaRPr>
          </a:p>
        </p:txBody>
      </p:sp>
      <p:sp>
        <p:nvSpPr>
          <p:cNvPr id="10" name="TextBox 9"/>
          <p:cNvSpPr txBox="1"/>
          <p:nvPr/>
        </p:nvSpPr>
        <p:spPr>
          <a:xfrm>
            <a:off x="289417" y="3388406"/>
            <a:ext cx="4806893" cy="338554"/>
          </a:xfrm>
          <a:prstGeom prst="rect">
            <a:avLst/>
          </a:prstGeom>
          <a:solidFill>
            <a:schemeClr val="bg1"/>
          </a:solidFill>
          <a:ln>
            <a:solidFill>
              <a:schemeClr val="tx2"/>
            </a:solidFill>
          </a:ln>
        </p:spPr>
        <p:txBody>
          <a:bodyPr wrap="none" rtlCol="0">
            <a:spAutoFit/>
          </a:bodyPr>
          <a:lstStyle/>
          <a:p>
            <a:r>
              <a:rPr lang="hr-HR" sz="1600" dirty="0" smtClean="0">
                <a:solidFill>
                  <a:srgbClr val="C00000"/>
                </a:solidFill>
              </a:rPr>
              <a:t>Evolution of meteotsunami index for Ciutadella (RCP85)</a:t>
            </a:r>
            <a:endParaRPr lang="en-US" sz="1600" dirty="0">
              <a:solidFill>
                <a:srgbClr val="C00000"/>
              </a:solidFill>
            </a:endParaRPr>
          </a:p>
        </p:txBody>
      </p:sp>
    </p:spTree>
    <p:extLst>
      <p:ext uri="{BB962C8B-B14F-4D97-AF65-F5344CB8AC3E}">
        <p14:creationId xmlns:p14="http://schemas.microsoft.com/office/powerpoint/2010/main" xmlns="" val="41045830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hr-HR" sz="3200" b="1" dirty="0" smtClean="0">
                <a:solidFill>
                  <a:srgbClr val="002060"/>
                </a:solidFill>
                <a:latin typeface="Times New Roman" panose="02020603050405020304" pitchFamily="18" charset="0"/>
                <a:cs typeface="Times New Roman" panose="02020603050405020304" pitchFamily="18" charset="0"/>
              </a:rPr>
              <a:t>Task 5. </a:t>
            </a:r>
            <a:r>
              <a:rPr lang="hr-HR" sz="3200" b="1" dirty="0" smtClean="0">
                <a:solidFill>
                  <a:schemeClr val="accent1">
                    <a:lumMod val="50000"/>
                  </a:schemeClr>
                </a:solidFill>
                <a:latin typeface="Times New Roman" panose="02020603050405020304" pitchFamily="18" charset="0"/>
                <a:cs typeface="Times New Roman" panose="02020603050405020304" pitchFamily="18" charset="0"/>
              </a:rPr>
              <a:t>Mapping of meteotsunami hazard and creation of meteotsunami warning matrices</a:t>
            </a:r>
            <a:endParaRPr lang="en-US" sz="3200" b="1" dirty="0">
              <a:solidFill>
                <a:srgbClr val="002060"/>
              </a:solidFill>
              <a:latin typeface="Times New Roman" panose="02020603050405020304" pitchFamily="18" charset="0"/>
              <a:cs typeface="Times New Roman" panose="02020603050405020304" pitchFamily="18" charset="0"/>
            </a:endParaRPr>
          </a:p>
        </p:txBody>
      </p:sp>
      <p:pic>
        <p:nvPicPr>
          <p:cNvPr id="9" name="Picture 10" descr="MESSI 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037969" y="5623607"/>
            <a:ext cx="2951019" cy="10622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p:nvPr/>
        </p:nvSpPr>
        <p:spPr>
          <a:xfrm>
            <a:off x="576942" y="1470895"/>
            <a:ext cx="11216951" cy="1818959"/>
          </a:xfrm>
          <a:prstGeom prst="rect">
            <a:avLst/>
          </a:prstGeom>
          <a:noFill/>
          <a:ln w="19050">
            <a:noFill/>
          </a:ln>
        </p:spPr>
        <p:txBody>
          <a:bodyPr wrap="square" rtlCol="0">
            <a:spAutoFit/>
          </a:bodyPr>
          <a:lstStyle/>
          <a:p>
            <a:pPr>
              <a:lnSpc>
                <a:spcPct val="90000"/>
              </a:lnSpc>
              <a:spcBef>
                <a:spcPct val="0"/>
              </a:spcBef>
              <a:spcAft>
                <a:spcPts val="600"/>
              </a:spcAft>
              <a:buSzPct val="68000"/>
              <a:defRPr/>
            </a:pPr>
            <a:r>
              <a:rPr lang="en-US" altLang="sr-Latn-RS" b="1" dirty="0" smtClean="0">
                <a:solidFill>
                  <a:srgbClr val="357193"/>
                </a:solidFill>
                <a:latin typeface="Calibri" panose="020F0502020204030204" pitchFamily="34" charset="0"/>
              </a:rPr>
              <a:t>The coastal risk </a:t>
            </a:r>
            <a:r>
              <a:rPr lang="en-US" altLang="sr-Latn-RS" dirty="0" smtClean="0">
                <a:solidFill>
                  <a:srgbClr val="357193"/>
                </a:solidFill>
                <a:latin typeface="Calibri" panose="020F0502020204030204" pitchFamily="34" charset="0"/>
              </a:rPr>
              <a:t>(maximum elevation and currents) are statistically given via the application of the Pseudo Spectral Approximation (PSA) method with the pressure field and the manning’s coefficient defined as a stochastic processes used to force the 6,401 high-resolution ADCIRC simulations</a:t>
            </a:r>
          </a:p>
          <a:p>
            <a:pPr>
              <a:lnSpc>
                <a:spcPct val="90000"/>
              </a:lnSpc>
              <a:spcBef>
                <a:spcPct val="0"/>
              </a:spcBef>
              <a:spcAft>
                <a:spcPts val="600"/>
              </a:spcAft>
              <a:buSzPct val="68000"/>
              <a:defRPr/>
            </a:pPr>
            <a:endParaRPr lang="en-US" altLang="sr-Latn-RS" dirty="0" smtClean="0">
              <a:solidFill>
                <a:srgbClr val="357193"/>
              </a:solidFill>
              <a:latin typeface="Calibri" panose="020F0502020204030204" pitchFamily="34" charset="0"/>
            </a:endParaRPr>
          </a:p>
          <a:p>
            <a:pPr>
              <a:lnSpc>
                <a:spcPct val="90000"/>
              </a:lnSpc>
              <a:spcBef>
                <a:spcPct val="0"/>
              </a:spcBef>
              <a:spcAft>
                <a:spcPts val="600"/>
              </a:spcAft>
              <a:buSzPct val="68000"/>
              <a:defRPr/>
            </a:pPr>
            <a:endParaRPr lang="en-US" altLang="sr-Latn-RS" dirty="0" smtClean="0">
              <a:solidFill>
                <a:srgbClr val="357193"/>
              </a:solidFill>
              <a:latin typeface="Calibri" panose="020F0502020204030204" pitchFamily="34" charset="0"/>
            </a:endParaRPr>
          </a:p>
          <a:p>
            <a:pPr>
              <a:lnSpc>
                <a:spcPct val="90000"/>
              </a:lnSpc>
              <a:spcBef>
                <a:spcPct val="0"/>
              </a:spcBef>
              <a:spcAft>
                <a:spcPts val="600"/>
              </a:spcAft>
              <a:buSzPct val="68000"/>
              <a:defRPr/>
            </a:pPr>
            <a:endParaRPr lang="en-US" altLang="sr-Latn-RS" dirty="0">
              <a:solidFill>
                <a:srgbClr val="357193"/>
              </a:solidFill>
              <a:latin typeface="Calibri" panose="020F0502020204030204" pitchFamily="34" charset="0"/>
            </a:endParaRPr>
          </a:p>
        </p:txBody>
      </p:sp>
      <p:pic>
        <p:nvPicPr>
          <p:cNvPr id="3" name="Picture 2"/>
          <p:cNvPicPr>
            <a:picLocks noChangeAspect="1"/>
          </p:cNvPicPr>
          <p:nvPr/>
        </p:nvPicPr>
        <p:blipFill>
          <a:blip r:embed="rId3" cstate="print"/>
          <a:stretch>
            <a:fillRect/>
          </a:stretch>
        </p:blipFill>
        <p:spPr>
          <a:xfrm>
            <a:off x="689700" y="2380374"/>
            <a:ext cx="7882788" cy="4222275"/>
          </a:xfrm>
          <a:prstGeom prst="rect">
            <a:avLst/>
          </a:prstGeom>
        </p:spPr>
      </p:pic>
      <p:sp>
        <p:nvSpPr>
          <p:cNvPr id="4" name="TextBox 3"/>
          <p:cNvSpPr txBox="1"/>
          <p:nvPr/>
        </p:nvSpPr>
        <p:spPr>
          <a:xfrm>
            <a:off x="8685245" y="2397967"/>
            <a:ext cx="2668555" cy="1477328"/>
          </a:xfrm>
          <a:prstGeom prst="rect">
            <a:avLst/>
          </a:prstGeom>
          <a:solidFill>
            <a:schemeClr val="bg1"/>
          </a:solidFill>
          <a:ln>
            <a:solidFill>
              <a:schemeClr val="tx2"/>
            </a:solidFill>
          </a:ln>
        </p:spPr>
        <p:txBody>
          <a:bodyPr wrap="square" rtlCol="0">
            <a:spAutoFit/>
          </a:bodyPr>
          <a:lstStyle/>
          <a:p>
            <a:r>
              <a:rPr lang="hr-HR" altLang="sr-Latn-RS" dirty="0" smtClean="0">
                <a:solidFill>
                  <a:srgbClr val="C00000"/>
                </a:solidFill>
                <a:latin typeface="Calibri" panose="020F0502020204030204" pitchFamily="34" charset="0"/>
              </a:rPr>
              <a:t>Distribution of maximum expected elevations in Vela Luka in dependance on pressure field propagation parameters. </a:t>
            </a:r>
          </a:p>
        </p:txBody>
      </p:sp>
    </p:spTree>
    <p:extLst>
      <p:ext uri="{BB962C8B-B14F-4D97-AF65-F5344CB8AC3E}">
        <p14:creationId xmlns:p14="http://schemas.microsoft.com/office/powerpoint/2010/main" xmlns="" val="20440571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hr-HR" sz="3200" b="1" dirty="0" smtClean="0">
                <a:solidFill>
                  <a:srgbClr val="002060"/>
                </a:solidFill>
                <a:latin typeface="Times New Roman" panose="02020603050405020304" pitchFamily="18" charset="0"/>
                <a:cs typeface="Times New Roman" panose="02020603050405020304" pitchFamily="18" charset="0"/>
              </a:rPr>
              <a:t>Task 6. </a:t>
            </a:r>
            <a:r>
              <a:rPr lang="hr-HR" sz="3200" b="1" dirty="0" smtClean="0">
                <a:solidFill>
                  <a:schemeClr val="accent1">
                    <a:lumMod val="50000"/>
                  </a:schemeClr>
                </a:solidFill>
                <a:latin typeface="Times New Roman" panose="02020603050405020304" pitchFamily="18" charset="0"/>
                <a:cs typeface="Times New Roman" panose="02020603050405020304" pitchFamily="18" charset="0"/>
              </a:rPr>
              <a:t>Setup of operational atmospheric and oceanographic models</a:t>
            </a:r>
            <a:endParaRPr lang="en-US" sz="3200" b="1" dirty="0">
              <a:solidFill>
                <a:srgbClr val="002060"/>
              </a:solidFill>
              <a:latin typeface="Times New Roman" panose="02020603050405020304" pitchFamily="18" charset="0"/>
              <a:cs typeface="Times New Roman" panose="02020603050405020304" pitchFamily="18" charset="0"/>
            </a:endParaRPr>
          </a:p>
        </p:txBody>
      </p:sp>
      <p:pic>
        <p:nvPicPr>
          <p:cNvPr id="9" name="Picture 10" descr="MESSI 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037969" y="5623607"/>
            <a:ext cx="2951019" cy="10622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p:cNvPicPr>
            <a:picLocks noChangeAspect="1"/>
          </p:cNvPicPr>
          <p:nvPr/>
        </p:nvPicPr>
        <p:blipFill>
          <a:blip r:embed="rId3" cstate="print"/>
          <a:stretch>
            <a:fillRect/>
          </a:stretch>
        </p:blipFill>
        <p:spPr>
          <a:xfrm>
            <a:off x="716900" y="2290452"/>
            <a:ext cx="5547535" cy="3446622"/>
          </a:xfrm>
          <a:prstGeom prst="rect">
            <a:avLst/>
          </a:prstGeom>
        </p:spPr>
      </p:pic>
      <p:sp>
        <p:nvSpPr>
          <p:cNvPr id="10" name="TextBox 9"/>
          <p:cNvSpPr txBox="1"/>
          <p:nvPr/>
        </p:nvSpPr>
        <p:spPr>
          <a:xfrm>
            <a:off x="1042306" y="2105027"/>
            <a:ext cx="4896725" cy="338554"/>
          </a:xfrm>
          <a:prstGeom prst="rect">
            <a:avLst/>
          </a:prstGeom>
          <a:solidFill>
            <a:schemeClr val="bg1"/>
          </a:solidFill>
          <a:ln>
            <a:solidFill>
              <a:schemeClr val="tx2"/>
            </a:solidFill>
          </a:ln>
        </p:spPr>
        <p:txBody>
          <a:bodyPr wrap="none" rtlCol="0">
            <a:spAutoFit/>
          </a:bodyPr>
          <a:lstStyle/>
          <a:p>
            <a:r>
              <a:rPr lang="hr-HR" sz="1600" dirty="0" smtClean="0">
                <a:solidFill>
                  <a:srgbClr val="C00000"/>
                </a:solidFill>
              </a:rPr>
              <a:t>Temperature field at 850 hPa on 1 July 2017 (06:00 UTC) </a:t>
            </a:r>
          </a:p>
        </p:txBody>
      </p:sp>
      <p:sp>
        <p:nvSpPr>
          <p:cNvPr id="11" name="TextBox 10"/>
          <p:cNvSpPr txBox="1"/>
          <p:nvPr/>
        </p:nvSpPr>
        <p:spPr>
          <a:xfrm>
            <a:off x="210509" y="5681892"/>
            <a:ext cx="6560322" cy="338554"/>
          </a:xfrm>
          <a:prstGeom prst="rect">
            <a:avLst/>
          </a:prstGeom>
          <a:solidFill>
            <a:schemeClr val="bg1"/>
          </a:solidFill>
          <a:ln>
            <a:solidFill>
              <a:schemeClr val="tx2"/>
            </a:solidFill>
          </a:ln>
        </p:spPr>
        <p:txBody>
          <a:bodyPr wrap="none" rtlCol="0">
            <a:spAutoFit/>
          </a:bodyPr>
          <a:lstStyle/>
          <a:p>
            <a:r>
              <a:rPr lang="en-US" sz="1600" dirty="0" smtClean="0"/>
              <a:t>Strong temperature front over the Adriatic right at the time of meteotsunami</a:t>
            </a:r>
          </a:p>
        </p:txBody>
      </p:sp>
      <p:sp>
        <p:nvSpPr>
          <p:cNvPr id="12" name="TextBox 11"/>
          <p:cNvSpPr txBox="1"/>
          <p:nvPr/>
        </p:nvSpPr>
        <p:spPr>
          <a:xfrm>
            <a:off x="360700" y="1517707"/>
            <a:ext cx="6410131" cy="646331"/>
          </a:xfrm>
          <a:prstGeom prst="rect">
            <a:avLst/>
          </a:prstGeom>
          <a:noFill/>
          <a:ln w="19050">
            <a:noFill/>
          </a:ln>
        </p:spPr>
        <p:txBody>
          <a:bodyPr wrap="square" rtlCol="0">
            <a:spAutoFit/>
          </a:bodyPr>
          <a:lstStyle/>
          <a:p>
            <a:pPr marR="0" lvl="0" defTabSz="914400" eaLnBrk="1" fontAlgn="auto" latinLnBrk="0" hangingPunct="1">
              <a:lnSpc>
                <a:spcPct val="100000"/>
              </a:lnSpc>
              <a:spcBef>
                <a:spcPts val="0"/>
              </a:spcBef>
              <a:spcAft>
                <a:spcPts val="0"/>
              </a:spcAft>
              <a:buClrTx/>
              <a:buSzTx/>
              <a:tabLst/>
              <a:defRPr/>
            </a:pPr>
            <a:r>
              <a:rPr lang="en-US" kern="0" dirty="0" smtClean="0">
                <a:solidFill>
                  <a:schemeClr val="accent1">
                    <a:lumMod val="50000"/>
                  </a:schemeClr>
                </a:solidFill>
              </a:rPr>
              <a:t>Outputs of ALADIN model are delivered daily – </a:t>
            </a:r>
            <a:r>
              <a:rPr lang="en-US" b="1" kern="0" dirty="0" smtClean="0">
                <a:solidFill>
                  <a:schemeClr val="accent1">
                    <a:lumMod val="50000"/>
                  </a:schemeClr>
                </a:solidFill>
              </a:rPr>
              <a:t>synoptic forecast available. </a:t>
            </a:r>
            <a:endParaRPr lang="en-US" b="1" kern="0" dirty="0">
              <a:solidFill>
                <a:schemeClr val="accent1">
                  <a:lumMod val="50000"/>
                </a:schemeClr>
              </a:solidFill>
            </a:endParaRPr>
          </a:p>
        </p:txBody>
      </p:sp>
      <p:pic>
        <p:nvPicPr>
          <p:cNvPr id="13" name="Picture 2"/>
          <p:cNvPicPr>
            <a:picLocks noChangeAspect="1" noChangeArrowheads="1"/>
          </p:cNvPicPr>
          <p:nvPr/>
        </p:nvPicPr>
        <p:blipFill>
          <a:blip r:embed="rId4" cstate="email"/>
          <a:srcRect/>
          <a:stretch>
            <a:fillRect/>
          </a:stretch>
        </p:blipFill>
        <p:spPr bwMode="auto">
          <a:xfrm>
            <a:off x="6971806" y="2221822"/>
            <a:ext cx="4424719" cy="3374407"/>
          </a:xfrm>
          <a:prstGeom prst="rect">
            <a:avLst/>
          </a:prstGeom>
          <a:noFill/>
          <a:ln w="9525">
            <a:noFill/>
            <a:miter lim="800000"/>
            <a:headEnd/>
            <a:tailEnd/>
          </a:ln>
        </p:spPr>
      </p:pic>
      <p:sp>
        <p:nvSpPr>
          <p:cNvPr id="14" name="TextBox 13"/>
          <p:cNvSpPr txBox="1"/>
          <p:nvPr/>
        </p:nvSpPr>
        <p:spPr>
          <a:xfrm>
            <a:off x="6745060" y="1604198"/>
            <a:ext cx="5129408" cy="646331"/>
          </a:xfrm>
          <a:prstGeom prst="rect">
            <a:avLst/>
          </a:prstGeom>
          <a:noFill/>
        </p:spPr>
        <p:txBody>
          <a:bodyPr wrap="square" rtlCol="0">
            <a:spAutoFit/>
          </a:bodyPr>
          <a:lstStyle/>
          <a:p>
            <a:pPr algn="ctr"/>
            <a:r>
              <a:rPr lang="en-US" dirty="0" smtClean="0">
                <a:solidFill>
                  <a:schemeClr val="accent1">
                    <a:lumMod val="50000"/>
                  </a:schemeClr>
                </a:solidFill>
              </a:rPr>
              <a:t>Coupled ROMS-WRF atmosphere-ocean model at 1 km (ROMS) -3 km (WRF) resolution</a:t>
            </a:r>
            <a:endParaRPr lang="en-US" dirty="0">
              <a:solidFill>
                <a:schemeClr val="accent1">
                  <a:lumMod val="50000"/>
                </a:schemeClr>
              </a:solidFill>
            </a:endParaRPr>
          </a:p>
        </p:txBody>
      </p:sp>
      <p:pic>
        <p:nvPicPr>
          <p:cNvPr id="15" name="Picture 14"/>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5103829" y="3023318"/>
            <a:ext cx="5071446" cy="3199841"/>
          </a:xfrm>
          <a:prstGeom prst="rect">
            <a:avLst/>
          </a:prstGeom>
          <a:noFill/>
          <a:ln>
            <a:noFill/>
          </a:ln>
        </p:spPr>
      </p:pic>
      <p:sp>
        <p:nvSpPr>
          <p:cNvPr id="16" name="TextBox 15"/>
          <p:cNvSpPr txBox="1"/>
          <p:nvPr/>
        </p:nvSpPr>
        <p:spPr>
          <a:xfrm>
            <a:off x="5163698" y="5082274"/>
            <a:ext cx="4631781" cy="1077218"/>
          </a:xfrm>
          <a:prstGeom prst="rect">
            <a:avLst/>
          </a:prstGeom>
          <a:noFill/>
        </p:spPr>
        <p:txBody>
          <a:bodyPr wrap="none" rtlCol="0">
            <a:spAutoFit/>
          </a:bodyPr>
          <a:lstStyle/>
          <a:p>
            <a:r>
              <a:rPr lang="hr-HR" sz="1600" dirty="0" smtClean="0">
                <a:solidFill>
                  <a:srgbClr val="357193"/>
                </a:solidFill>
              </a:rPr>
              <a:t>512,834 elements</a:t>
            </a:r>
          </a:p>
          <a:p>
            <a:r>
              <a:rPr lang="hr-HR" sz="1600" dirty="0" smtClean="0">
                <a:solidFill>
                  <a:srgbClr val="357193"/>
                </a:solidFill>
              </a:rPr>
              <a:t>286,077 points</a:t>
            </a:r>
          </a:p>
          <a:p>
            <a:r>
              <a:rPr lang="hr-HR" sz="1600" dirty="0" smtClean="0">
                <a:solidFill>
                  <a:srgbClr val="357193"/>
                </a:solidFill>
              </a:rPr>
              <a:t>394 islands</a:t>
            </a:r>
          </a:p>
          <a:p>
            <a:r>
              <a:rPr lang="hr-HR" sz="1600" dirty="0" smtClean="0">
                <a:solidFill>
                  <a:srgbClr val="357193"/>
                </a:solidFill>
              </a:rPr>
              <a:t>10 m coastal resolution at meteotsunami prone areas</a:t>
            </a:r>
            <a:endParaRPr lang="hr-HR" sz="1600" dirty="0">
              <a:solidFill>
                <a:srgbClr val="357193"/>
              </a:solidFill>
            </a:endParaRPr>
          </a:p>
        </p:txBody>
      </p:sp>
      <p:sp>
        <p:nvSpPr>
          <p:cNvPr id="17" name="TextBox 16"/>
          <p:cNvSpPr txBox="1"/>
          <p:nvPr/>
        </p:nvSpPr>
        <p:spPr>
          <a:xfrm>
            <a:off x="5365535" y="3176447"/>
            <a:ext cx="2985796" cy="923330"/>
          </a:xfrm>
          <a:prstGeom prst="rect">
            <a:avLst/>
          </a:prstGeom>
          <a:solidFill>
            <a:schemeClr val="bg1"/>
          </a:solidFill>
          <a:ln>
            <a:solidFill>
              <a:schemeClr val="tx2"/>
            </a:solidFill>
          </a:ln>
        </p:spPr>
        <p:txBody>
          <a:bodyPr wrap="square" rtlCol="0">
            <a:spAutoFit/>
          </a:bodyPr>
          <a:lstStyle/>
          <a:p>
            <a:r>
              <a:rPr lang="hr-HR" dirty="0" smtClean="0"/>
              <a:t>High resolution ADCIRC model for meteotsunami modelling </a:t>
            </a:r>
            <a:endParaRPr lang="en-US" dirty="0"/>
          </a:p>
        </p:txBody>
      </p:sp>
    </p:spTree>
    <p:extLst>
      <p:ext uri="{BB962C8B-B14F-4D97-AF65-F5344CB8AC3E}">
        <p14:creationId xmlns:p14="http://schemas.microsoft.com/office/powerpoint/2010/main" xmlns="" val="30729966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hr-HR" sz="3200" b="1" dirty="0" smtClean="0">
                <a:solidFill>
                  <a:srgbClr val="002060"/>
                </a:solidFill>
                <a:latin typeface="Times New Roman" panose="02020603050405020304" pitchFamily="18" charset="0"/>
                <a:cs typeface="Times New Roman" panose="02020603050405020304" pitchFamily="18" charset="0"/>
              </a:rPr>
              <a:t>Task 7. </a:t>
            </a:r>
            <a:r>
              <a:rPr lang="hr-HR" sz="3200" b="1" dirty="0" smtClean="0">
                <a:solidFill>
                  <a:schemeClr val="accent1">
                    <a:lumMod val="50000"/>
                  </a:schemeClr>
                </a:solidFill>
                <a:latin typeface="Times New Roman" panose="02020603050405020304" pitchFamily="18" charset="0"/>
                <a:cs typeface="Times New Roman" panose="02020603050405020304" pitchFamily="18" charset="0"/>
              </a:rPr>
              <a:t>Set up a prototype of a warning system</a:t>
            </a:r>
            <a:endParaRPr lang="en-US" sz="3200" b="1" dirty="0">
              <a:solidFill>
                <a:srgbClr val="002060"/>
              </a:solidFill>
              <a:latin typeface="Times New Roman" panose="02020603050405020304" pitchFamily="18" charset="0"/>
              <a:cs typeface="Times New Roman" panose="02020603050405020304" pitchFamily="18" charset="0"/>
            </a:endParaRPr>
          </a:p>
        </p:txBody>
      </p:sp>
      <p:pic>
        <p:nvPicPr>
          <p:cNvPr id="9" name="Picture 10" descr="MESSI 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037969" y="5623607"/>
            <a:ext cx="2951019" cy="10622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ubtitle 2"/>
          <p:cNvSpPr>
            <a:spLocks/>
          </p:cNvSpPr>
          <p:nvPr/>
        </p:nvSpPr>
        <p:spPr bwMode="auto">
          <a:xfrm>
            <a:off x="5567638" y="1580256"/>
            <a:ext cx="5427133" cy="31824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44000" rIns="45720">
            <a:spAutoFit/>
          </a:bodyPr>
          <a:lstStyle>
            <a:lvl1pPr algn="ctr" eaLnBrk="0" hangingPunct="0">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lgn="ctr" eaLnBrk="0" hangingPunct="0">
              <a:spcBef>
                <a:spcPts val="325"/>
              </a:spcBef>
              <a:buClr>
                <a:schemeClr val="accent1"/>
              </a:buClr>
              <a:buFont typeface="Verdana" panose="020B0604030504040204" pitchFamily="34" charset="0"/>
              <a:defRPr sz="2300">
                <a:solidFill>
                  <a:schemeClr val="tx1"/>
                </a:solidFill>
                <a:latin typeface="Lucida Sans Unicode" panose="020B0602030504020204" pitchFamily="34" charset="0"/>
              </a:defRPr>
            </a:lvl2pPr>
            <a:lvl3pPr marL="1143000" indent="-228600" algn="ctr" eaLnBrk="0" hangingPunct="0">
              <a:spcBef>
                <a:spcPts val="350"/>
              </a:spcBef>
              <a:buClr>
                <a:schemeClr val="accent2"/>
              </a:buClr>
              <a:buSzPct val="100000"/>
              <a:buFont typeface="Wingdings 2" panose="05020102010507070707" pitchFamily="18" charset="2"/>
              <a:defRPr sz="2100">
                <a:solidFill>
                  <a:schemeClr val="tx1"/>
                </a:solidFill>
                <a:latin typeface="Lucida Sans Unicode" panose="020B0602030504020204" pitchFamily="34" charset="0"/>
              </a:defRPr>
            </a:lvl3pPr>
            <a:lvl4pPr marL="1600200" indent="-228600" algn="ctr" eaLnBrk="0" hangingPunct="0">
              <a:spcBef>
                <a:spcPts val="350"/>
              </a:spcBef>
              <a:buClr>
                <a:schemeClr val="accent2"/>
              </a:buClr>
              <a:buFont typeface="Wingdings 2" panose="05020102010507070707" pitchFamily="18" charset="2"/>
              <a:defRPr sz="1900">
                <a:solidFill>
                  <a:schemeClr val="tx1"/>
                </a:solidFill>
                <a:latin typeface="Lucida Sans Unicode" panose="020B0602030504020204" pitchFamily="34" charset="0"/>
              </a:defRPr>
            </a:lvl4pPr>
            <a:lvl5pPr marL="2057400" indent="-228600" algn="ctr" eaLnBrk="0" hangingPunct="0">
              <a:spcBef>
                <a:spcPts val="350"/>
              </a:spcBef>
              <a:buClr>
                <a:schemeClr val="accent2"/>
              </a:buClr>
              <a:buFont typeface="Wingdings 2" panose="05020102010507070707" pitchFamily="18" charset="2"/>
              <a:defRPr sz="2000">
                <a:solidFill>
                  <a:schemeClr val="tx1"/>
                </a:solidFill>
                <a:latin typeface="Lucida Sans Unicode" panose="020B0602030504020204" pitchFamily="34" charset="0"/>
              </a:defRPr>
            </a:lvl5pPr>
            <a:lvl6pPr marL="2514600" indent="-228600" algn="ctr" eaLnBrk="0" fontAlgn="base" hangingPunct="0">
              <a:spcBef>
                <a:spcPts val="350"/>
              </a:spcBef>
              <a:spcAft>
                <a:spcPct val="0"/>
              </a:spcAft>
              <a:buClr>
                <a:schemeClr val="accent2"/>
              </a:buClr>
              <a:buFont typeface="Wingdings 2" panose="05020102010507070707" pitchFamily="18" charset="2"/>
              <a:defRPr sz="2000">
                <a:solidFill>
                  <a:schemeClr val="tx1"/>
                </a:solidFill>
                <a:latin typeface="Lucida Sans Unicode" panose="020B0602030504020204" pitchFamily="34" charset="0"/>
              </a:defRPr>
            </a:lvl6pPr>
            <a:lvl7pPr marL="2971800" indent="-228600" algn="ctr" eaLnBrk="0" fontAlgn="base" hangingPunct="0">
              <a:spcBef>
                <a:spcPts val="350"/>
              </a:spcBef>
              <a:spcAft>
                <a:spcPct val="0"/>
              </a:spcAft>
              <a:buClr>
                <a:schemeClr val="accent2"/>
              </a:buClr>
              <a:buFont typeface="Wingdings 2" panose="05020102010507070707" pitchFamily="18" charset="2"/>
              <a:defRPr sz="2000">
                <a:solidFill>
                  <a:schemeClr val="tx1"/>
                </a:solidFill>
                <a:latin typeface="Lucida Sans Unicode" panose="020B0602030504020204" pitchFamily="34" charset="0"/>
              </a:defRPr>
            </a:lvl7pPr>
            <a:lvl8pPr marL="3429000" indent="-228600" algn="ctr" eaLnBrk="0" fontAlgn="base" hangingPunct="0">
              <a:spcBef>
                <a:spcPts val="350"/>
              </a:spcBef>
              <a:spcAft>
                <a:spcPct val="0"/>
              </a:spcAft>
              <a:buClr>
                <a:schemeClr val="accent2"/>
              </a:buClr>
              <a:buFont typeface="Wingdings 2" panose="05020102010507070707" pitchFamily="18" charset="2"/>
              <a:defRPr sz="2000">
                <a:solidFill>
                  <a:schemeClr val="tx1"/>
                </a:solidFill>
                <a:latin typeface="Lucida Sans Unicode" panose="020B0602030504020204" pitchFamily="34" charset="0"/>
              </a:defRPr>
            </a:lvl8pPr>
            <a:lvl9pPr marL="3886200" indent="-228600" algn="ctr" eaLnBrk="0" fontAlgn="base" hangingPunct="0">
              <a:spcBef>
                <a:spcPts val="350"/>
              </a:spcBef>
              <a:spcAft>
                <a:spcPct val="0"/>
              </a:spcAft>
              <a:buClr>
                <a:schemeClr val="accent2"/>
              </a:buClr>
              <a:buFont typeface="Wingdings 2" panose="05020102010507070707" pitchFamily="18" charset="2"/>
              <a:defRPr sz="2000">
                <a:solidFill>
                  <a:schemeClr val="tx1"/>
                </a:solidFill>
                <a:latin typeface="Lucida Sans Unicode" panose="020B0602030504020204" pitchFamily="34" charset="0"/>
              </a:defRPr>
            </a:lvl9pPr>
          </a:lstStyle>
          <a:p>
            <a:pPr algn="l" eaLnBrk="1" fontAlgn="base" hangingPunct="1">
              <a:lnSpc>
                <a:spcPct val="89000"/>
              </a:lnSpc>
              <a:spcBef>
                <a:spcPct val="0"/>
              </a:spcBef>
              <a:spcAft>
                <a:spcPts val="600"/>
              </a:spcAft>
              <a:buClr>
                <a:srgbClr val="0099CC"/>
              </a:buClr>
              <a:defRPr/>
            </a:pPr>
            <a:r>
              <a:rPr lang="en-US" altLang="sr-Latn-RS" sz="2000" dirty="0" smtClean="0">
                <a:solidFill>
                  <a:srgbClr val="357193"/>
                </a:solidFill>
                <a:latin typeface="Calibri" panose="020F0502020204030204" pitchFamily="34" charset="0"/>
              </a:rPr>
              <a:t>When fully operational, the Adriatic meteotsunami early warning system (</a:t>
            </a:r>
            <a:r>
              <a:rPr lang="en-US" altLang="sr-Latn-RS" sz="2000" dirty="0" err="1" smtClean="0">
                <a:solidFill>
                  <a:srgbClr val="357193"/>
                </a:solidFill>
                <a:latin typeface="Calibri" panose="020F0502020204030204" pitchFamily="34" charset="0"/>
              </a:rPr>
              <a:t>MeEWS</a:t>
            </a:r>
            <a:r>
              <a:rPr lang="en-US" altLang="sr-Latn-RS" sz="2000" dirty="0" smtClean="0">
                <a:solidFill>
                  <a:srgbClr val="357193"/>
                </a:solidFill>
                <a:latin typeface="Calibri" panose="020F0502020204030204" pitchFamily="34" charset="0"/>
              </a:rPr>
              <a:t>) will consist of: </a:t>
            </a:r>
          </a:p>
          <a:p>
            <a:pPr marL="638175" indent="-457200" algn="l" eaLnBrk="1" fontAlgn="base" hangingPunct="1">
              <a:lnSpc>
                <a:spcPct val="89000"/>
              </a:lnSpc>
              <a:spcBef>
                <a:spcPct val="0"/>
              </a:spcBef>
              <a:spcAft>
                <a:spcPct val="0"/>
              </a:spcAft>
              <a:buClr>
                <a:srgbClr val="0099CC"/>
              </a:buClr>
              <a:buFont typeface="+mj-lt"/>
              <a:buAutoNum type="arabicParenR"/>
              <a:defRPr/>
            </a:pPr>
            <a:r>
              <a:rPr lang="en-US" altLang="sr-Latn-RS" sz="2000" dirty="0" smtClean="0">
                <a:solidFill>
                  <a:srgbClr val="357193"/>
                </a:solidFill>
                <a:latin typeface="Calibri" panose="020F0502020204030204" pitchFamily="34" charset="0"/>
              </a:rPr>
              <a:t>synoptic warning module – 7 day advance warning </a:t>
            </a:r>
          </a:p>
          <a:p>
            <a:pPr marL="638175" indent="-457200" algn="l" eaLnBrk="1" fontAlgn="base" hangingPunct="1">
              <a:lnSpc>
                <a:spcPct val="89000"/>
              </a:lnSpc>
              <a:spcBef>
                <a:spcPct val="0"/>
              </a:spcBef>
              <a:spcAft>
                <a:spcPct val="0"/>
              </a:spcAft>
              <a:buClr>
                <a:srgbClr val="0099CC"/>
              </a:buClr>
              <a:buFont typeface="+mj-lt"/>
              <a:buAutoNum type="arabicParenR"/>
              <a:defRPr/>
            </a:pPr>
            <a:r>
              <a:rPr lang="en-US" altLang="sr-Latn-RS" sz="2000" dirty="0" smtClean="0">
                <a:solidFill>
                  <a:srgbClr val="357193"/>
                </a:solidFill>
                <a:latin typeface="Calibri" panose="020F0502020204030204" pitchFamily="34" charset="0"/>
              </a:rPr>
              <a:t>probabilistic pre</a:t>
            </a:r>
            <a:r>
              <a:rPr lang="hr-HR" altLang="sr-Latn-RS" sz="2000" dirty="0" smtClean="0">
                <a:solidFill>
                  <a:srgbClr val="357193"/>
                </a:solidFill>
                <a:latin typeface="Calibri" panose="020F0502020204030204" pitchFamily="34" charset="0"/>
              </a:rPr>
              <a:t>-</a:t>
            </a:r>
            <a:r>
              <a:rPr lang="en-US" altLang="sr-Latn-RS" sz="2000" dirty="0" smtClean="0">
                <a:solidFill>
                  <a:srgbClr val="357193"/>
                </a:solidFill>
                <a:latin typeface="Calibri" panose="020F0502020204030204" pitchFamily="34" charset="0"/>
              </a:rPr>
              <a:t>modelling module – 1 day advance warning</a:t>
            </a:r>
          </a:p>
          <a:p>
            <a:pPr marL="638175" indent="-457200" algn="l" eaLnBrk="1" fontAlgn="base" hangingPunct="1">
              <a:lnSpc>
                <a:spcPct val="89000"/>
              </a:lnSpc>
              <a:spcBef>
                <a:spcPct val="0"/>
              </a:spcBef>
              <a:spcAft>
                <a:spcPct val="0"/>
              </a:spcAft>
              <a:buClr>
                <a:srgbClr val="0099CC"/>
              </a:buClr>
              <a:buFont typeface="+mj-lt"/>
              <a:buAutoNum type="arabicParenR"/>
              <a:defRPr/>
            </a:pPr>
            <a:r>
              <a:rPr lang="en-US" altLang="sr-Latn-RS" sz="2000" dirty="0" smtClean="0">
                <a:solidFill>
                  <a:srgbClr val="357193"/>
                </a:solidFill>
                <a:latin typeface="Calibri" panose="020F0502020204030204" pitchFamily="34" charset="0"/>
              </a:rPr>
              <a:t>real-time monitoring module – 1 hour advance warning </a:t>
            </a:r>
          </a:p>
          <a:p>
            <a:pPr marL="180975" algn="l" eaLnBrk="1" fontAlgn="base" hangingPunct="1">
              <a:lnSpc>
                <a:spcPct val="89000"/>
              </a:lnSpc>
              <a:spcBef>
                <a:spcPct val="0"/>
              </a:spcBef>
              <a:spcAft>
                <a:spcPct val="0"/>
              </a:spcAft>
              <a:buClr>
                <a:srgbClr val="0099CC"/>
              </a:buClr>
              <a:defRPr/>
            </a:pPr>
            <a:endParaRPr lang="en-US" altLang="sr-Latn-RS" sz="2000" dirty="0" smtClean="0">
              <a:solidFill>
                <a:srgbClr val="357193"/>
              </a:solidFill>
              <a:latin typeface="Calibri" panose="020F0502020204030204" pitchFamily="34" charset="0"/>
            </a:endParaRPr>
          </a:p>
          <a:p>
            <a:pPr marL="180975" algn="l" eaLnBrk="1" fontAlgn="base" hangingPunct="1">
              <a:lnSpc>
                <a:spcPct val="89000"/>
              </a:lnSpc>
              <a:spcBef>
                <a:spcPct val="0"/>
              </a:spcBef>
              <a:spcAft>
                <a:spcPct val="0"/>
              </a:spcAft>
              <a:buClr>
                <a:srgbClr val="0099CC"/>
              </a:buClr>
              <a:defRPr/>
            </a:pPr>
            <a:r>
              <a:rPr lang="en-US" altLang="sr-Latn-RS" sz="2000" dirty="0" smtClean="0">
                <a:solidFill>
                  <a:srgbClr val="357193"/>
                </a:solidFill>
                <a:latin typeface="Calibri" panose="020F0502020204030204" pitchFamily="34" charset="0"/>
              </a:rPr>
              <a:t>Should be partly operational within a few weeks. </a:t>
            </a:r>
            <a:endParaRPr lang="en-US" altLang="sr-Latn-RS" sz="2000" dirty="0">
              <a:solidFill>
                <a:srgbClr val="357193"/>
              </a:solidFill>
              <a:latin typeface="Calibri" panose="020F0502020204030204" pitchFamily="34" charset="0"/>
            </a:endParaRPr>
          </a:p>
        </p:txBody>
      </p:sp>
      <p:pic>
        <p:nvPicPr>
          <p:cNvPr id="6" name="Picture 8" descr="MeEWS-flow-char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8200" y="1580256"/>
            <a:ext cx="4601547" cy="47562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591736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hr-HR" sz="3200" b="1" dirty="0" smtClean="0">
                <a:solidFill>
                  <a:srgbClr val="002060"/>
                </a:solidFill>
                <a:latin typeface="Times New Roman" panose="02020603050405020304" pitchFamily="18" charset="0"/>
                <a:cs typeface="Times New Roman" panose="02020603050405020304" pitchFamily="18" charset="0"/>
              </a:rPr>
              <a:t>Task 8. </a:t>
            </a:r>
            <a:r>
              <a:rPr lang="hr-HR" sz="3200" b="1" dirty="0" smtClean="0">
                <a:solidFill>
                  <a:schemeClr val="accent1">
                    <a:lumMod val="50000"/>
                  </a:schemeClr>
                </a:solidFill>
                <a:latin typeface="Times New Roman" panose="02020603050405020304" pitchFamily="18" charset="0"/>
                <a:cs typeface="Times New Roman" panose="02020603050405020304" pitchFamily="18" charset="0"/>
              </a:rPr>
              <a:t>Create dynamic web content with a meteotsunami hazard forecast  </a:t>
            </a:r>
            <a:endParaRPr lang="en-US" sz="3200" b="1" dirty="0">
              <a:solidFill>
                <a:srgbClr val="002060"/>
              </a:solidFill>
              <a:latin typeface="Times New Roman" panose="02020603050405020304" pitchFamily="18" charset="0"/>
              <a:cs typeface="Times New Roman" panose="02020603050405020304" pitchFamily="18" charset="0"/>
            </a:endParaRPr>
          </a:p>
        </p:txBody>
      </p:sp>
      <p:pic>
        <p:nvPicPr>
          <p:cNvPr id="9" name="Picture 10" descr="MESSI 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037969" y="5623607"/>
            <a:ext cx="2951019" cy="10622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ubtitle 2"/>
          <p:cNvSpPr>
            <a:spLocks/>
          </p:cNvSpPr>
          <p:nvPr/>
        </p:nvSpPr>
        <p:spPr bwMode="auto">
          <a:xfrm>
            <a:off x="726899" y="1478514"/>
            <a:ext cx="5427133" cy="5124480"/>
          </a:xfrm>
          <a:prstGeom prst="rect">
            <a:avLst/>
          </a:prstGeom>
          <a:solidFill>
            <a:schemeClr val="bg1"/>
          </a:solidFill>
          <a:ln>
            <a:solidFill>
              <a:schemeClr val="tx2"/>
            </a:solidFill>
          </a:ln>
          <a:extLst/>
        </p:spPr>
        <p:txBody>
          <a:bodyPr wrap="square" lIns="144000" rIns="45720">
            <a:spAutoFit/>
          </a:bodyPr>
          <a:lstStyle>
            <a:lvl1pPr algn="ctr" eaLnBrk="0" hangingPunct="0">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lgn="ctr" eaLnBrk="0" hangingPunct="0">
              <a:spcBef>
                <a:spcPts val="325"/>
              </a:spcBef>
              <a:buClr>
                <a:schemeClr val="accent1"/>
              </a:buClr>
              <a:buFont typeface="Verdana" panose="020B0604030504040204" pitchFamily="34" charset="0"/>
              <a:defRPr sz="2300">
                <a:solidFill>
                  <a:schemeClr val="tx1"/>
                </a:solidFill>
                <a:latin typeface="Lucida Sans Unicode" panose="020B0602030504020204" pitchFamily="34" charset="0"/>
              </a:defRPr>
            </a:lvl2pPr>
            <a:lvl3pPr marL="1143000" indent="-228600" algn="ctr" eaLnBrk="0" hangingPunct="0">
              <a:spcBef>
                <a:spcPts val="350"/>
              </a:spcBef>
              <a:buClr>
                <a:schemeClr val="accent2"/>
              </a:buClr>
              <a:buSzPct val="100000"/>
              <a:buFont typeface="Wingdings 2" panose="05020102010507070707" pitchFamily="18" charset="2"/>
              <a:defRPr sz="2100">
                <a:solidFill>
                  <a:schemeClr val="tx1"/>
                </a:solidFill>
                <a:latin typeface="Lucida Sans Unicode" panose="020B0602030504020204" pitchFamily="34" charset="0"/>
              </a:defRPr>
            </a:lvl3pPr>
            <a:lvl4pPr marL="1600200" indent="-228600" algn="ctr" eaLnBrk="0" hangingPunct="0">
              <a:spcBef>
                <a:spcPts val="350"/>
              </a:spcBef>
              <a:buClr>
                <a:schemeClr val="accent2"/>
              </a:buClr>
              <a:buFont typeface="Wingdings 2" panose="05020102010507070707" pitchFamily="18" charset="2"/>
              <a:defRPr sz="1900">
                <a:solidFill>
                  <a:schemeClr val="tx1"/>
                </a:solidFill>
                <a:latin typeface="Lucida Sans Unicode" panose="020B0602030504020204" pitchFamily="34" charset="0"/>
              </a:defRPr>
            </a:lvl4pPr>
            <a:lvl5pPr marL="2057400" indent="-228600" algn="ctr" eaLnBrk="0" hangingPunct="0">
              <a:spcBef>
                <a:spcPts val="350"/>
              </a:spcBef>
              <a:buClr>
                <a:schemeClr val="accent2"/>
              </a:buClr>
              <a:buFont typeface="Wingdings 2" panose="05020102010507070707" pitchFamily="18" charset="2"/>
              <a:defRPr sz="2000">
                <a:solidFill>
                  <a:schemeClr val="tx1"/>
                </a:solidFill>
                <a:latin typeface="Lucida Sans Unicode" panose="020B0602030504020204" pitchFamily="34" charset="0"/>
              </a:defRPr>
            </a:lvl5pPr>
            <a:lvl6pPr marL="2514600" indent="-228600" algn="ctr" eaLnBrk="0" fontAlgn="base" hangingPunct="0">
              <a:spcBef>
                <a:spcPts val="350"/>
              </a:spcBef>
              <a:spcAft>
                <a:spcPct val="0"/>
              </a:spcAft>
              <a:buClr>
                <a:schemeClr val="accent2"/>
              </a:buClr>
              <a:buFont typeface="Wingdings 2" panose="05020102010507070707" pitchFamily="18" charset="2"/>
              <a:defRPr sz="2000">
                <a:solidFill>
                  <a:schemeClr val="tx1"/>
                </a:solidFill>
                <a:latin typeface="Lucida Sans Unicode" panose="020B0602030504020204" pitchFamily="34" charset="0"/>
              </a:defRPr>
            </a:lvl6pPr>
            <a:lvl7pPr marL="2971800" indent="-228600" algn="ctr" eaLnBrk="0" fontAlgn="base" hangingPunct="0">
              <a:spcBef>
                <a:spcPts val="350"/>
              </a:spcBef>
              <a:spcAft>
                <a:spcPct val="0"/>
              </a:spcAft>
              <a:buClr>
                <a:schemeClr val="accent2"/>
              </a:buClr>
              <a:buFont typeface="Wingdings 2" panose="05020102010507070707" pitchFamily="18" charset="2"/>
              <a:defRPr sz="2000">
                <a:solidFill>
                  <a:schemeClr val="tx1"/>
                </a:solidFill>
                <a:latin typeface="Lucida Sans Unicode" panose="020B0602030504020204" pitchFamily="34" charset="0"/>
              </a:defRPr>
            </a:lvl7pPr>
            <a:lvl8pPr marL="3429000" indent="-228600" algn="ctr" eaLnBrk="0" fontAlgn="base" hangingPunct="0">
              <a:spcBef>
                <a:spcPts val="350"/>
              </a:spcBef>
              <a:spcAft>
                <a:spcPct val="0"/>
              </a:spcAft>
              <a:buClr>
                <a:schemeClr val="accent2"/>
              </a:buClr>
              <a:buFont typeface="Wingdings 2" panose="05020102010507070707" pitchFamily="18" charset="2"/>
              <a:defRPr sz="2000">
                <a:solidFill>
                  <a:schemeClr val="tx1"/>
                </a:solidFill>
                <a:latin typeface="Lucida Sans Unicode" panose="020B0602030504020204" pitchFamily="34" charset="0"/>
              </a:defRPr>
            </a:lvl8pPr>
            <a:lvl9pPr marL="3886200" indent="-228600" algn="ctr" eaLnBrk="0" fontAlgn="base" hangingPunct="0">
              <a:spcBef>
                <a:spcPts val="350"/>
              </a:spcBef>
              <a:spcAft>
                <a:spcPct val="0"/>
              </a:spcAft>
              <a:buClr>
                <a:schemeClr val="accent2"/>
              </a:buClr>
              <a:buFont typeface="Wingdings 2" panose="05020102010507070707" pitchFamily="18" charset="2"/>
              <a:defRPr sz="2000">
                <a:solidFill>
                  <a:schemeClr val="tx1"/>
                </a:solidFill>
                <a:latin typeface="Lucida Sans Unicode" panose="020B0602030504020204" pitchFamily="34" charset="0"/>
              </a:defRPr>
            </a:lvl9pPr>
          </a:lstStyle>
          <a:p>
            <a:pPr algn="l" eaLnBrk="1" fontAlgn="base" hangingPunct="1">
              <a:lnSpc>
                <a:spcPct val="89000"/>
              </a:lnSpc>
              <a:spcBef>
                <a:spcPct val="0"/>
              </a:spcBef>
              <a:spcAft>
                <a:spcPts val="600"/>
              </a:spcAft>
              <a:buClr>
                <a:srgbClr val="0099CC"/>
              </a:buClr>
              <a:defRPr/>
            </a:pPr>
            <a:r>
              <a:rPr lang="en-US" altLang="sr-Latn-RS" sz="2000" b="1" dirty="0" smtClean="0">
                <a:solidFill>
                  <a:srgbClr val="357193"/>
                </a:solidFill>
                <a:latin typeface="Calibri" panose="020F0502020204030204" pitchFamily="34" charset="0"/>
              </a:rPr>
              <a:t>Real time monitoring</a:t>
            </a:r>
          </a:p>
          <a:p>
            <a:pPr algn="l" eaLnBrk="1" fontAlgn="base" hangingPunct="1">
              <a:lnSpc>
                <a:spcPct val="89000"/>
              </a:lnSpc>
              <a:spcBef>
                <a:spcPct val="0"/>
              </a:spcBef>
              <a:spcAft>
                <a:spcPts val="600"/>
              </a:spcAft>
              <a:buClr>
                <a:srgbClr val="0099CC"/>
              </a:buClr>
              <a:defRPr/>
            </a:pPr>
            <a:r>
              <a:rPr lang="en-US" altLang="sr-Latn-RS" sz="2000" dirty="0" smtClean="0">
                <a:solidFill>
                  <a:srgbClr val="357193"/>
                </a:solidFill>
                <a:latin typeface="Calibri" panose="020F0502020204030204" pitchFamily="34" charset="0"/>
              </a:rPr>
              <a:t>Data from sea level and five air pressure stations on-line</a:t>
            </a:r>
          </a:p>
          <a:p>
            <a:pPr algn="l" eaLnBrk="1" fontAlgn="base" hangingPunct="1">
              <a:lnSpc>
                <a:spcPct val="89000"/>
              </a:lnSpc>
              <a:spcBef>
                <a:spcPct val="0"/>
              </a:spcBef>
              <a:spcAft>
                <a:spcPts val="600"/>
              </a:spcAft>
              <a:buClr>
                <a:srgbClr val="0099CC"/>
              </a:buClr>
              <a:defRPr/>
            </a:pPr>
            <a:r>
              <a:rPr lang="en-US" altLang="sr-Latn-RS" sz="2000" dirty="0" smtClean="0">
                <a:solidFill>
                  <a:srgbClr val="357193"/>
                </a:solidFill>
                <a:latin typeface="Calibri" panose="020F0502020204030204" pitchFamily="34" charset="0"/>
              </a:rPr>
              <a:t>Data from remaining air pressure stations will soon be on-line. </a:t>
            </a:r>
          </a:p>
          <a:p>
            <a:pPr algn="l" eaLnBrk="1" fontAlgn="base" hangingPunct="1">
              <a:lnSpc>
                <a:spcPct val="89000"/>
              </a:lnSpc>
              <a:spcBef>
                <a:spcPct val="0"/>
              </a:spcBef>
              <a:spcAft>
                <a:spcPts val="600"/>
              </a:spcAft>
              <a:buClr>
                <a:srgbClr val="0099CC"/>
              </a:buClr>
              <a:defRPr/>
            </a:pPr>
            <a:r>
              <a:rPr lang="en-US" altLang="sr-Latn-RS" sz="2000" dirty="0" smtClean="0">
                <a:solidFill>
                  <a:srgbClr val="357193"/>
                </a:solidFill>
                <a:latin typeface="Calibri" panose="020F0502020204030204" pitchFamily="34" charset="0"/>
                <a:hlinkClick r:id="rId3"/>
              </a:rPr>
              <a:t>http://faust.izor.hr/autodatapub/postaje</a:t>
            </a:r>
            <a:endParaRPr lang="en-US" altLang="sr-Latn-RS" sz="2000" dirty="0" smtClean="0">
              <a:solidFill>
                <a:srgbClr val="357193"/>
              </a:solidFill>
              <a:latin typeface="Calibri" panose="020F0502020204030204" pitchFamily="34" charset="0"/>
            </a:endParaRPr>
          </a:p>
          <a:p>
            <a:pPr algn="l" eaLnBrk="1" fontAlgn="base" hangingPunct="1">
              <a:lnSpc>
                <a:spcPct val="89000"/>
              </a:lnSpc>
              <a:spcBef>
                <a:spcPct val="0"/>
              </a:spcBef>
              <a:spcAft>
                <a:spcPts val="600"/>
              </a:spcAft>
              <a:buClr>
                <a:srgbClr val="0099CC"/>
              </a:buClr>
              <a:defRPr/>
            </a:pPr>
            <a:endParaRPr lang="en-US" altLang="sr-Latn-RS" sz="2000" dirty="0" smtClean="0">
              <a:solidFill>
                <a:srgbClr val="357193"/>
              </a:solidFill>
              <a:latin typeface="Calibri" panose="020F0502020204030204" pitchFamily="34" charset="0"/>
            </a:endParaRPr>
          </a:p>
          <a:p>
            <a:pPr algn="l" eaLnBrk="1" fontAlgn="base" hangingPunct="1">
              <a:lnSpc>
                <a:spcPct val="89000"/>
              </a:lnSpc>
              <a:spcBef>
                <a:spcPct val="0"/>
              </a:spcBef>
              <a:spcAft>
                <a:spcPts val="600"/>
              </a:spcAft>
              <a:buClr>
                <a:srgbClr val="0099CC"/>
              </a:buClr>
              <a:defRPr/>
            </a:pPr>
            <a:endParaRPr lang="en-US" altLang="sr-Latn-RS" sz="2000" dirty="0" smtClean="0">
              <a:solidFill>
                <a:srgbClr val="357193"/>
              </a:solidFill>
              <a:latin typeface="Calibri" panose="020F0502020204030204" pitchFamily="34" charset="0"/>
            </a:endParaRPr>
          </a:p>
          <a:p>
            <a:pPr algn="l" eaLnBrk="1" fontAlgn="base" hangingPunct="1">
              <a:lnSpc>
                <a:spcPct val="89000"/>
              </a:lnSpc>
              <a:spcBef>
                <a:spcPct val="0"/>
              </a:spcBef>
              <a:spcAft>
                <a:spcPts val="600"/>
              </a:spcAft>
              <a:buClr>
                <a:srgbClr val="0099CC"/>
              </a:buClr>
              <a:defRPr/>
            </a:pPr>
            <a:endParaRPr lang="en-US" altLang="sr-Latn-RS" sz="2000" dirty="0" smtClean="0">
              <a:solidFill>
                <a:srgbClr val="357193"/>
              </a:solidFill>
              <a:latin typeface="Calibri" panose="020F0502020204030204" pitchFamily="34" charset="0"/>
            </a:endParaRPr>
          </a:p>
          <a:p>
            <a:pPr algn="l" eaLnBrk="1" fontAlgn="base" hangingPunct="1">
              <a:lnSpc>
                <a:spcPct val="89000"/>
              </a:lnSpc>
              <a:spcBef>
                <a:spcPct val="0"/>
              </a:spcBef>
              <a:spcAft>
                <a:spcPts val="600"/>
              </a:spcAft>
              <a:buClr>
                <a:srgbClr val="0099CC"/>
              </a:buClr>
              <a:defRPr/>
            </a:pPr>
            <a:endParaRPr lang="en-US" altLang="sr-Latn-RS" sz="2000" dirty="0" smtClean="0">
              <a:solidFill>
                <a:srgbClr val="357193"/>
              </a:solidFill>
              <a:latin typeface="Calibri" panose="020F0502020204030204" pitchFamily="34" charset="0"/>
            </a:endParaRPr>
          </a:p>
          <a:p>
            <a:pPr algn="l" eaLnBrk="1" fontAlgn="base" hangingPunct="1">
              <a:lnSpc>
                <a:spcPct val="89000"/>
              </a:lnSpc>
              <a:spcBef>
                <a:spcPct val="0"/>
              </a:spcBef>
              <a:spcAft>
                <a:spcPts val="600"/>
              </a:spcAft>
              <a:buClr>
                <a:srgbClr val="0099CC"/>
              </a:buClr>
              <a:defRPr/>
            </a:pPr>
            <a:endParaRPr lang="en-US" altLang="sr-Latn-RS" sz="2000" dirty="0" smtClean="0">
              <a:solidFill>
                <a:srgbClr val="357193"/>
              </a:solidFill>
              <a:latin typeface="Calibri" panose="020F0502020204030204" pitchFamily="34" charset="0"/>
            </a:endParaRPr>
          </a:p>
          <a:p>
            <a:pPr algn="l" eaLnBrk="1" fontAlgn="base" hangingPunct="1">
              <a:lnSpc>
                <a:spcPct val="89000"/>
              </a:lnSpc>
              <a:spcBef>
                <a:spcPct val="0"/>
              </a:spcBef>
              <a:spcAft>
                <a:spcPts val="600"/>
              </a:spcAft>
              <a:buClr>
                <a:srgbClr val="0099CC"/>
              </a:buClr>
              <a:defRPr/>
            </a:pPr>
            <a:endParaRPr lang="en-US" altLang="sr-Latn-RS" sz="2000" dirty="0" smtClean="0">
              <a:solidFill>
                <a:srgbClr val="357193"/>
              </a:solidFill>
              <a:latin typeface="Calibri" panose="020F0502020204030204" pitchFamily="34" charset="0"/>
            </a:endParaRPr>
          </a:p>
          <a:p>
            <a:pPr algn="l" eaLnBrk="1" fontAlgn="base" hangingPunct="1">
              <a:lnSpc>
                <a:spcPct val="89000"/>
              </a:lnSpc>
              <a:spcBef>
                <a:spcPct val="0"/>
              </a:spcBef>
              <a:spcAft>
                <a:spcPts val="600"/>
              </a:spcAft>
              <a:buClr>
                <a:srgbClr val="0099CC"/>
              </a:buClr>
              <a:defRPr/>
            </a:pPr>
            <a:endParaRPr lang="en-US" altLang="sr-Latn-RS" sz="2000" dirty="0" smtClean="0">
              <a:solidFill>
                <a:srgbClr val="357193"/>
              </a:solidFill>
              <a:latin typeface="Calibri" panose="020F0502020204030204" pitchFamily="34" charset="0"/>
            </a:endParaRPr>
          </a:p>
          <a:p>
            <a:pPr algn="l" eaLnBrk="1" fontAlgn="base" hangingPunct="1">
              <a:lnSpc>
                <a:spcPct val="89000"/>
              </a:lnSpc>
              <a:spcBef>
                <a:spcPct val="0"/>
              </a:spcBef>
              <a:spcAft>
                <a:spcPts val="600"/>
              </a:spcAft>
              <a:buClr>
                <a:srgbClr val="0099CC"/>
              </a:buClr>
              <a:defRPr/>
            </a:pPr>
            <a:endParaRPr lang="en-US" altLang="sr-Latn-RS" sz="2000" dirty="0" smtClean="0">
              <a:solidFill>
                <a:srgbClr val="357193"/>
              </a:solidFill>
              <a:latin typeface="Calibri" panose="020F0502020204030204" pitchFamily="34" charset="0"/>
            </a:endParaRPr>
          </a:p>
          <a:p>
            <a:pPr algn="l" eaLnBrk="1" fontAlgn="base" hangingPunct="1">
              <a:lnSpc>
                <a:spcPct val="89000"/>
              </a:lnSpc>
              <a:spcBef>
                <a:spcPct val="0"/>
              </a:spcBef>
              <a:spcAft>
                <a:spcPts val="600"/>
              </a:spcAft>
              <a:buClr>
                <a:srgbClr val="0099CC"/>
              </a:buClr>
              <a:defRPr/>
            </a:pPr>
            <a:endParaRPr lang="en-US" altLang="sr-Latn-RS" sz="2000" dirty="0" smtClean="0">
              <a:solidFill>
                <a:srgbClr val="357193"/>
              </a:solidFill>
              <a:latin typeface="Calibri" panose="020F0502020204030204" pitchFamily="34" charset="0"/>
            </a:endParaRPr>
          </a:p>
        </p:txBody>
      </p:sp>
      <p:sp>
        <p:nvSpPr>
          <p:cNvPr id="6" name="Subtitle 2"/>
          <p:cNvSpPr>
            <a:spLocks/>
          </p:cNvSpPr>
          <p:nvPr/>
        </p:nvSpPr>
        <p:spPr bwMode="auto">
          <a:xfrm>
            <a:off x="6324402" y="1478514"/>
            <a:ext cx="5427133" cy="3874907"/>
          </a:xfrm>
          <a:prstGeom prst="rect">
            <a:avLst/>
          </a:prstGeom>
          <a:solidFill>
            <a:schemeClr val="bg1"/>
          </a:solidFill>
          <a:ln>
            <a:solidFill>
              <a:schemeClr val="tx2"/>
            </a:solidFill>
          </a:ln>
          <a:extLst/>
        </p:spPr>
        <p:txBody>
          <a:bodyPr wrap="square" lIns="144000" rIns="45720">
            <a:spAutoFit/>
          </a:bodyPr>
          <a:lstStyle>
            <a:lvl1pPr algn="ctr" eaLnBrk="0" hangingPunct="0">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lgn="ctr" eaLnBrk="0" hangingPunct="0">
              <a:spcBef>
                <a:spcPts val="325"/>
              </a:spcBef>
              <a:buClr>
                <a:schemeClr val="accent1"/>
              </a:buClr>
              <a:buFont typeface="Verdana" panose="020B0604030504040204" pitchFamily="34" charset="0"/>
              <a:defRPr sz="2300">
                <a:solidFill>
                  <a:schemeClr val="tx1"/>
                </a:solidFill>
                <a:latin typeface="Lucida Sans Unicode" panose="020B0602030504020204" pitchFamily="34" charset="0"/>
              </a:defRPr>
            </a:lvl2pPr>
            <a:lvl3pPr marL="1143000" indent="-228600" algn="ctr" eaLnBrk="0" hangingPunct="0">
              <a:spcBef>
                <a:spcPts val="350"/>
              </a:spcBef>
              <a:buClr>
                <a:schemeClr val="accent2"/>
              </a:buClr>
              <a:buSzPct val="100000"/>
              <a:buFont typeface="Wingdings 2" panose="05020102010507070707" pitchFamily="18" charset="2"/>
              <a:defRPr sz="2100">
                <a:solidFill>
                  <a:schemeClr val="tx1"/>
                </a:solidFill>
                <a:latin typeface="Lucida Sans Unicode" panose="020B0602030504020204" pitchFamily="34" charset="0"/>
              </a:defRPr>
            </a:lvl3pPr>
            <a:lvl4pPr marL="1600200" indent="-228600" algn="ctr" eaLnBrk="0" hangingPunct="0">
              <a:spcBef>
                <a:spcPts val="350"/>
              </a:spcBef>
              <a:buClr>
                <a:schemeClr val="accent2"/>
              </a:buClr>
              <a:buFont typeface="Wingdings 2" panose="05020102010507070707" pitchFamily="18" charset="2"/>
              <a:defRPr sz="1900">
                <a:solidFill>
                  <a:schemeClr val="tx1"/>
                </a:solidFill>
                <a:latin typeface="Lucida Sans Unicode" panose="020B0602030504020204" pitchFamily="34" charset="0"/>
              </a:defRPr>
            </a:lvl4pPr>
            <a:lvl5pPr marL="2057400" indent="-228600" algn="ctr" eaLnBrk="0" hangingPunct="0">
              <a:spcBef>
                <a:spcPts val="350"/>
              </a:spcBef>
              <a:buClr>
                <a:schemeClr val="accent2"/>
              </a:buClr>
              <a:buFont typeface="Wingdings 2" panose="05020102010507070707" pitchFamily="18" charset="2"/>
              <a:defRPr sz="2000">
                <a:solidFill>
                  <a:schemeClr val="tx1"/>
                </a:solidFill>
                <a:latin typeface="Lucida Sans Unicode" panose="020B0602030504020204" pitchFamily="34" charset="0"/>
              </a:defRPr>
            </a:lvl5pPr>
            <a:lvl6pPr marL="2514600" indent="-228600" algn="ctr" eaLnBrk="0" fontAlgn="base" hangingPunct="0">
              <a:spcBef>
                <a:spcPts val="350"/>
              </a:spcBef>
              <a:spcAft>
                <a:spcPct val="0"/>
              </a:spcAft>
              <a:buClr>
                <a:schemeClr val="accent2"/>
              </a:buClr>
              <a:buFont typeface="Wingdings 2" panose="05020102010507070707" pitchFamily="18" charset="2"/>
              <a:defRPr sz="2000">
                <a:solidFill>
                  <a:schemeClr val="tx1"/>
                </a:solidFill>
                <a:latin typeface="Lucida Sans Unicode" panose="020B0602030504020204" pitchFamily="34" charset="0"/>
              </a:defRPr>
            </a:lvl6pPr>
            <a:lvl7pPr marL="2971800" indent="-228600" algn="ctr" eaLnBrk="0" fontAlgn="base" hangingPunct="0">
              <a:spcBef>
                <a:spcPts val="350"/>
              </a:spcBef>
              <a:spcAft>
                <a:spcPct val="0"/>
              </a:spcAft>
              <a:buClr>
                <a:schemeClr val="accent2"/>
              </a:buClr>
              <a:buFont typeface="Wingdings 2" panose="05020102010507070707" pitchFamily="18" charset="2"/>
              <a:defRPr sz="2000">
                <a:solidFill>
                  <a:schemeClr val="tx1"/>
                </a:solidFill>
                <a:latin typeface="Lucida Sans Unicode" panose="020B0602030504020204" pitchFamily="34" charset="0"/>
              </a:defRPr>
            </a:lvl7pPr>
            <a:lvl8pPr marL="3429000" indent="-228600" algn="ctr" eaLnBrk="0" fontAlgn="base" hangingPunct="0">
              <a:spcBef>
                <a:spcPts val="350"/>
              </a:spcBef>
              <a:spcAft>
                <a:spcPct val="0"/>
              </a:spcAft>
              <a:buClr>
                <a:schemeClr val="accent2"/>
              </a:buClr>
              <a:buFont typeface="Wingdings 2" panose="05020102010507070707" pitchFamily="18" charset="2"/>
              <a:defRPr sz="2000">
                <a:solidFill>
                  <a:schemeClr val="tx1"/>
                </a:solidFill>
                <a:latin typeface="Lucida Sans Unicode" panose="020B0602030504020204" pitchFamily="34" charset="0"/>
              </a:defRPr>
            </a:lvl8pPr>
            <a:lvl9pPr marL="3886200" indent="-228600" algn="ctr" eaLnBrk="0" fontAlgn="base" hangingPunct="0">
              <a:spcBef>
                <a:spcPts val="350"/>
              </a:spcBef>
              <a:spcAft>
                <a:spcPct val="0"/>
              </a:spcAft>
              <a:buClr>
                <a:schemeClr val="accent2"/>
              </a:buClr>
              <a:buFont typeface="Wingdings 2" panose="05020102010507070707" pitchFamily="18" charset="2"/>
              <a:defRPr sz="2000">
                <a:solidFill>
                  <a:schemeClr val="tx1"/>
                </a:solidFill>
                <a:latin typeface="Lucida Sans Unicode" panose="020B0602030504020204" pitchFamily="34" charset="0"/>
              </a:defRPr>
            </a:lvl9pPr>
          </a:lstStyle>
          <a:p>
            <a:pPr algn="l" eaLnBrk="1" fontAlgn="base" hangingPunct="1">
              <a:lnSpc>
                <a:spcPct val="89000"/>
              </a:lnSpc>
              <a:spcBef>
                <a:spcPct val="0"/>
              </a:spcBef>
              <a:spcAft>
                <a:spcPts val="600"/>
              </a:spcAft>
              <a:buClr>
                <a:srgbClr val="0099CC"/>
              </a:buClr>
              <a:defRPr/>
            </a:pPr>
            <a:r>
              <a:rPr lang="en-US" altLang="sr-Latn-RS" sz="2000" b="1" dirty="0" smtClean="0">
                <a:solidFill>
                  <a:srgbClr val="357193"/>
                </a:solidFill>
                <a:latin typeface="Calibri" panose="020F0502020204030204" pitchFamily="34" charset="0"/>
              </a:rPr>
              <a:t>Synoptic modelling </a:t>
            </a:r>
          </a:p>
          <a:p>
            <a:pPr algn="l" eaLnBrk="1" fontAlgn="base" hangingPunct="1">
              <a:lnSpc>
                <a:spcPct val="89000"/>
              </a:lnSpc>
              <a:spcBef>
                <a:spcPct val="0"/>
              </a:spcBef>
              <a:spcAft>
                <a:spcPts val="600"/>
              </a:spcAft>
              <a:buClr>
                <a:srgbClr val="0099CC"/>
              </a:buClr>
              <a:defRPr/>
            </a:pPr>
            <a:r>
              <a:rPr lang="en-US" altLang="sr-Latn-RS" sz="2000" dirty="0" smtClean="0">
                <a:solidFill>
                  <a:srgbClr val="357193"/>
                </a:solidFill>
                <a:latin typeface="Calibri" panose="020F0502020204030204" pitchFamily="34" charset="0"/>
              </a:rPr>
              <a:t>Relevant synoptic data from ALADIN are on-line </a:t>
            </a:r>
          </a:p>
          <a:p>
            <a:pPr algn="l" eaLnBrk="1" fontAlgn="base" hangingPunct="1">
              <a:lnSpc>
                <a:spcPct val="89000"/>
              </a:lnSpc>
              <a:spcBef>
                <a:spcPct val="0"/>
              </a:spcBef>
              <a:spcAft>
                <a:spcPts val="600"/>
              </a:spcAft>
              <a:buClr>
                <a:srgbClr val="0099CC"/>
              </a:buClr>
              <a:defRPr/>
            </a:pPr>
            <a:r>
              <a:rPr lang="en-US" altLang="sr-Latn-RS" sz="2000" dirty="0" smtClean="0">
                <a:solidFill>
                  <a:srgbClr val="357193"/>
                </a:solidFill>
                <a:latin typeface="Calibri" panose="020F0502020204030204" pitchFamily="34" charset="0"/>
                <a:hlinkClick r:id="rId4"/>
              </a:rPr>
              <a:t>http://faust.izor.hr/autodatapub/hr88_karta</a:t>
            </a:r>
            <a:endParaRPr lang="en-US" altLang="sr-Latn-RS" sz="2000" dirty="0" smtClean="0">
              <a:solidFill>
                <a:srgbClr val="357193"/>
              </a:solidFill>
              <a:latin typeface="Calibri" panose="020F0502020204030204" pitchFamily="34" charset="0"/>
            </a:endParaRPr>
          </a:p>
          <a:p>
            <a:pPr algn="l" eaLnBrk="1" fontAlgn="base" hangingPunct="1">
              <a:lnSpc>
                <a:spcPct val="89000"/>
              </a:lnSpc>
              <a:spcBef>
                <a:spcPct val="0"/>
              </a:spcBef>
              <a:spcAft>
                <a:spcPts val="600"/>
              </a:spcAft>
              <a:buClr>
                <a:srgbClr val="0099CC"/>
              </a:buClr>
              <a:defRPr/>
            </a:pPr>
            <a:endParaRPr lang="en-US" altLang="sr-Latn-RS" sz="2000" dirty="0" smtClean="0">
              <a:solidFill>
                <a:srgbClr val="357193"/>
              </a:solidFill>
              <a:latin typeface="Calibri" panose="020F0502020204030204" pitchFamily="34" charset="0"/>
            </a:endParaRPr>
          </a:p>
          <a:p>
            <a:pPr algn="l" eaLnBrk="1" fontAlgn="base" hangingPunct="1">
              <a:lnSpc>
                <a:spcPct val="89000"/>
              </a:lnSpc>
              <a:spcBef>
                <a:spcPct val="0"/>
              </a:spcBef>
              <a:spcAft>
                <a:spcPts val="600"/>
              </a:spcAft>
              <a:buClr>
                <a:srgbClr val="0099CC"/>
              </a:buClr>
              <a:defRPr/>
            </a:pPr>
            <a:endParaRPr lang="en-US" altLang="sr-Latn-RS" sz="2000" dirty="0" smtClean="0">
              <a:solidFill>
                <a:srgbClr val="357193"/>
              </a:solidFill>
              <a:latin typeface="Calibri" panose="020F0502020204030204" pitchFamily="34" charset="0"/>
            </a:endParaRPr>
          </a:p>
          <a:p>
            <a:pPr algn="l" eaLnBrk="1" fontAlgn="base" hangingPunct="1">
              <a:lnSpc>
                <a:spcPct val="89000"/>
              </a:lnSpc>
              <a:spcBef>
                <a:spcPct val="0"/>
              </a:spcBef>
              <a:spcAft>
                <a:spcPts val="600"/>
              </a:spcAft>
              <a:buClr>
                <a:srgbClr val="0099CC"/>
              </a:buClr>
              <a:defRPr/>
            </a:pPr>
            <a:endParaRPr lang="en-US" altLang="sr-Latn-RS" sz="2000" dirty="0" smtClean="0">
              <a:solidFill>
                <a:srgbClr val="357193"/>
              </a:solidFill>
              <a:latin typeface="Calibri" panose="020F0502020204030204" pitchFamily="34" charset="0"/>
            </a:endParaRPr>
          </a:p>
          <a:p>
            <a:pPr algn="l" eaLnBrk="1" fontAlgn="base" hangingPunct="1">
              <a:lnSpc>
                <a:spcPct val="89000"/>
              </a:lnSpc>
              <a:spcBef>
                <a:spcPct val="0"/>
              </a:spcBef>
              <a:spcAft>
                <a:spcPts val="600"/>
              </a:spcAft>
              <a:buClr>
                <a:srgbClr val="0099CC"/>
              </a:buClr>
              <a:defRPr/>
            </a:pPr>
            <a:endParaRPr lang="en-US" altLang="sr-Latn-RS" sz="2000" dirty="0" smtClean="0">
              <a:solidFill>
                <a:srgbClr val="357193"/>
              </a:solidFill>
              <a:latin typeface="Calibri" panose="020F0502020204030204" pitchFamily="34" charset="0"/>
            </a:endParaRPr>
          </a:p>
          <a:p>
            <a:pPr algn="l" eaLnBrk="1" fontAlgn="base" hangingPunct="1">
              <a:lnSpc>
                <a:spcPct val="89000"/>
              </a:lnSpc>
              <a:spcBef>
                <a:spcPct val="0"/>
              </a:spcBef>
              <a:spcAft>
                <a:spcPts val="600"/>
              </a:spcAft>
              <a:buClr>
                <a:srgbClr val="0099CC"/>
              </a:buClr>
              <a:defRPr/>
            </a:pPr>
            <a:endParaRPr lang="en-US" altLang="sr-Latn-RS" sz="2000" dirty="0" smtClean="0">
              <a:solidFill>
                <a:srgbClr val="357193"/>
              </a:solidFill>
              <a:latin typeface="Calibri" panose="020F0502020204030204" pitchFamily="34" charset="0"/>
            </a:endParaRPr>
          </a:p>
          <a:p>
            <a:pPr algn="l" eaLnBrk="1" fontAlgn="base" hangingPunct="1">
              <a:lnSpc>
                <a:spcPct val="89000"/>
              </a:lnSpc>
              <a:spcBef>
                <a:spcPct val="0"/>
              </a:spcBef>
              <a:spcAft>
                <a:spcPts val="600"/>
              </a:spcAft>
              <a:buClr>
                <a:srgbClr val="0099CC"/>
              </a:buClr>
              <a:defRPr/>
            </a:pPr>
            <a:endParaRPr lang="en-US" altLang="sr-Latn-RS" sz="2000" dirty="0" smtClean="0">
              <a:solidFill>
                <a:srgbClr val="357193"/>
              </a:solidFill>
              <a:latin typeface="Calibri" panose="020F0502020204030204" pitchFamily="34" charset="0"/>
            </a:endParaRPr>
          </a:p>
          <a:p>
            <a:pPr algn="l" eaLnBrk="1" fontAlgn="base" hangingPunct="1">
              <a:lnSpc>
                <a:spcPct val="89000"/>
              </a:lnSpc>
              <a:spcBef>
                <a:spcPct val="0"/>
              </a:spcBef>
              <a:spcAft>
                <a:spcPts val="600"/>
              </a:spcAft>
              <a:buClr>
                <a:srgbClr val="0099CC"/>
              </a:buClr>
              <a:defRPr/>
            </a:pPr>
            <a:endParaRPr lang="en-US" altLang="sr-Latn-RS" sz="2000" dirty="0" smtClean="0">
              <a:solidFill>
                <a:srgbClr val="357193"/>
              </a:solidFill>
              <a:latin typeface="Calibri" panose="020F0502020204030204" pitchFamily="34" charset="0"/>
            </a:endParaRPr>
          </a:p>
          <a:p>
            <a:pPr algn="l" eaLnBrk="1" fontAlgn="base" hangingPunct="1">
              <a:lnSpc>
                <a:spcPct val="89000"/>
              </a:lnSpc>
              <a:spcBef>
                <a:spcPct val="0"/>
              </a:spcBef>
              <a:spcAft>
                <a:spcPts val="600"/>
              </a:spcAft>
              <a:buClr>
                <a:srgbClr val="0099CC"/>
              </a:buClr>
              <a:defRPr/>
            </a:pPr>
            <a:endParaRPr lang="en-US" altLang="sr-Latn-RS" sz="2000" dirty="0" smtClean="0">
              <a:solidFill>
                <a:srgbClr val="357193"/>
              </a:solidFill>
              <a:latin typeface="Calibri" panose="020F0502020204030204" pitchFamily="34" charset="0"/>
            </a:endParaRPr>
          </a:p>
        </p:txBody>
      </p:sp>
      <p:pic>
        <p:nvPicPr>
          <p:cNvPr id="3" name="Picture 2"/>
          <p:cNvPicPr>
            <a:picLocks noChangeAspect="1"/>
          </p:cNvPicPr>
          <p:nvPr/>
        </p:nvPicPr>
        <p:blipFill>
          <a:blip r:embed="rId5" cstate="print"/>
          <a:stretch>
            <a:fillRect/>
          </a:stretch>
        </p:blipFill>
        <p:spPr>
          <a:xfrm>
            <a:off x="6665141" y="2534033"/>
            <a:ext cx="4747727" cy="2795725"/>
          </a:xfrm>
          <a:prstGeom prst="rect">
            <a:avLst/>
          </a:prstGeom>
        </p:spPr>
      </p:pic>
      <p:pic>
        <p:nvPicPr>
          <p:cNvPr id="4" name="Picture 3"/>
          <p:cNvPicPr>
            <a:picLocks noChangeAspect="1"/>
          </p:cNvPicPr>
          <p:nvPr/>
        </p:nvPicPr>
        <p:blipFill>
          <a:blip r:embed="rId6" cstate="print"/>
          <a:stretch>
            <a:fillRect/>
          </a:stretch>
        </p:blipFill>
        <p:spPr>
          <a:xfrm>
            <a:off x="1054593" y="3551825"/>
            <a:ext cx="4753082" cy="2776763"/>
          </a:xfrm>
          <a:prstGeom prst="rect">
            <a:avLst/>
          </a:prstGeom>
        </p:spPr>
      </p:pic>
      <p:sp>
        <p:nvSpPr>
          <p:cNvPr id="10" name="Subtitle 2"/>
          <p:cNvSpPr>
            <a:spLocks/>
          </p:cNvSpPr>
          <p:nvPr/>
        </p:nvSpPr>
        <p:spPr bwMode="auto">
          <a:xfrm>
            <a:off x="6324402" y="5455984"/>
            <a:ext cx="3095542" cy="717119"/>
          </a:xfrm>
          <a:prstGeom prst="rect">
            <a:avLst/>
          </a:prstGeom>
          <a:solidFill>
            <a:schemeClr val="bg1"/>
          </a:solidFill>
          <a:ln>
            <a:solidFill>
              <a:schemeClr val="tx2"/>
            </a:solidFill>
          </a:ln>
          <a:extLst/>
        </p:spPr>
        <p:txBody>
          <a:bodyPr wrap="square" lIns="144000" rIns="45720">
            <a:spAutoFit/>
          </a:bodyPr>
          <a:lstStyle>
            <a:lvl1pPr algn="ctr" eaLnBrk="0" hangingPunct="0">
              <a:spcBef>
                <a:spcPts val="400"/>
              </a:spcBef>
              <a:buClr>
                <a:schemeClr val="accent1"/>
              </a:buClr>
              <a:buSzPct val="68000"/>
              <a:buFont typeface="Wingdings 3" panose="05040102010807070707" pitchFamily="18" charset="2"/>
              <a:defRPr sz="2700">
                <a:solidFill>
                  <a:schemeClr val="tx1"/>
                </a:solidFill>
                <a:latin typeface="Lucida Sans Unicode" panose="020B0602030504020204" pitchFamily="34" charset="0"/>
              </a:defRPr>
            </a:lvl1pPr>
            <a:lvl2pPr marL="742950" indent="-285750" algn="ctr" eaLnBrk="0" hangingPunct="0">
              <a:spcBef>
                <a:spcPts val="325"/>
              </a:spcBef>
              <a:buClr>
                <a:schemeClr val="accent1"/>
              </a:buClr>
              <a:buFont typeface="Verdana" panose="020B0604030504040204" pitchFamily="34" charset="0"/>
              <a:defRPr sz="2300">
                <a:solidFill>
                  <a:schemeClr val="tx1"/>
                </a:solidFill>
                <a:latin typeface="Lucida Sans Unicode" panose="020B0602030504020204" pitchFamily="34" charset="0"/>
              </a:defRPr>
            </a:lvl2pPr>
            <a:lvl3pPr marL="1143000" indent="-228600" algn="ctr" eaLnBrk="0" hangingPunct="0">
              <a:spcBef>
                <a:spcPts val="350"/>
              </a:spcBef>
              <a:buClr>
                <a:schemeClr val="accent2"/>
              </a:buClr>
              <a:buSzPct val="100000"/>
              <a:buFont typeface="Wingdings 2" panose="05020102010507070707" pitchFamily="18" charset="2"/>
              <a:defRPr sz="2100">
                <a:solidFill>
                  <a:schemeClr val="tx1"/>
                </a:solidFill>
                <a:latin typeface="Lucida Sans Unicode" panose="020B0602030504020204" pitchFamily="34" charset="0"/>
              </a:defRPr>
            </a:lvl3pPr>
            <a:lvl4pPr marL="1600200" indent="-228600" algn="ctr" eaLnBrk="0" hangingPunct="0">
              <a:spcBef>
                <a:spcPts val="350"/>
              </a:spcBef>
              <a:buClr>
                <a:schemeClr val="accent2"/>
              </a:buClr>
              <a:buFont typeface="Wingdings 2" panose="05020102010507070707" pitchFamily="18" charset="2"/>
              <a:defRPr sz="1900">
                <a:solidFill>
                  <a:schemeClr val="tx1"/>
                </a:solidFill>
                <a:latin typeface="Lucida Sans Unicode" panose="020B0602030504020204" pitchFamily="34" charset="0"/>
              </a:defRPr>
            </a:lvl4pPr>
            <a:lvl5pPr marL="2057400" indent="-228600" algn="ctr" eaLnBrk="0" hangingPunct="0">
              <a:spcBef>
                <a:spcPts val="350"/>
              </a:spcBef>
              <a:buClr>
                <a:schemeClr val="accent2"/>
              </a:buClr>
              <a:buFont typeface="Wingdings 2" panose="05020102010507070707" pitchFamily="18" charset="2"/>
              <a:defRPr sz="2000">
                <a:solidFill>
                  <a:schemeClr val="tx1"/>
                </a:solidFill>
                <a:latin typeface="Lucida Sans Unicode" panose="020B0602030504020204" pitchFamily="34" charset="0"/>
              </a:defRPr>
            </a:lvl5pPr>
            <a:lvl6pPr marL="2514600" indent="-228600" algn="ctr" eaLnBrk="0" fontAlgn="base" hangingPunct="0">
              <a:spcBef>
                <a:spcPts val="350"/>
              </a:spcBef>
              <a:spcAft>
                <a:spcPct val="0"/>
              </a:spcAft>
              <a:buClr>
                <a:schemeClr val="accent2"/>
              </a:buClr>
              <a:buFont typeface="Wingdings 2" panose="05020102010507070707" pitchFamily="18" charset="2"/>
              <a:defRPr sz="2000">
                <a:solidFill>
                  <a:schemeClr val="tx1"/>
                </a:solidFill>
                <a:latin typeface="Lucida Sans Unicode" panose="020B0602030504020204" pitchFamily="34" charset="0"/>
              </a:defRPr>
            </a:lvl6pPr>
            <a:lvl7pPr marL="2971800" indent="-228600" algn="ctr" eaLnBrk="0" fontAlgn="base" hangingPunct="0">
              <a:spcBef>
                <a:spcPts val="350"/>
              </a:spcBef>
              <a:spcAft>
                <a:spcPct val="0"/>
              </a:spcAft>
              <a:buClr>
                <a:schemeClr val="accent2"/>
              </a:buClr>
              <a:buFont typeface="Wingdings 2" panose="05020102010507070707" pitchFamily="18" charset="2"/>
              <a:defRPr sz="2000">
                <a:solidFill>
                  <a:schemeClr val="tx1"/>
                </a:solidFill>
                <a:latin typeface="Lucida Sans Unicode" panose="020B0602030504020204" pitchFamily="34" charset="0"/>
              </a:defRPr>
            </a:lvl7pPr>
            <a:lvl8pPr marL="3429000" indent="-228600" algn="ctr" eaLnBrk="0" fontAlgn="base" hangingPunct="0">
              <a:spcBef>
                <a:spcPts val="350"/>
              </a:spcBef>
              <a:spcAft>
                <a:spcPct val="0"/>
              </a:spcAft>
              <a:buClr>
                <a:schemeClr val="accent2"/>
              </a:buClr>
              <a:buFont typeface="Wingdings 2" panose="05020102010507070707" pitchFamily="18" charset="2"/>
              <a:defRPr sz="2000">
                <a:solidFill>
                  <a:schemeClr val="tx1"/>
                </a:solidFill>
                <a:latin typeface="Lucida Sans Unicode" panose="020B0602030504020204" pitchFamily="34" charset="0"/>
              </a:defRPr>
            </a:lvl8pPr>
            <a:lvl9pPr marL="3886200" indent="-228600" algn="ctr" eaLnBrk="0" fontAlgn="base" hangingPunct="0">
              <a:spcBef>
                <a:spcPts val="350"/>
              </a:spcBef>
              <a:spcAft>
                <a:spcPct val="0"/>
              </a:spcAft>
              <a:buClr>
                <a:schemeClr val="accent2"/>
              </a:buClr>
              <a:buFont typeface="Wingdings 2" panose="05020102010507070707" pitchFamily="18" charset="2"/>
              <a:defRPr sz="2000">
                <a:solidFill>
                  <a:schemeClr val="tx1"/>
                </a:solidFill>
                <a:latin typeface="Lucida Sans Unicode" panose="020B0602030504020204" pitchFamily="34" charset="0"/>
              </a:defRPr>
            </a:lvl9pPr>
          </a:lstStyle>
          <a:p>
            <a:pPr algn="l" eaLnBrk="1" fontAlgn="base" hangingPunct="1">
              <a:lnSpc>
                <a:spcPct val="89000"/>
              </a:lnSpc>
              <a:spcBef>
                <a:spcPct val="0"/>
              </a:spcBef>
              <a:spcAft>
                <a:spcPts val="600"/>
              </a:spcAft>
              <a:buClr>
                <a:srgbClr val="0099CC"/>
              </a:buClr>
              <a:defRPr/>
            </a:pPr>
            <a:r>
              <a:rPr lang="en-US" altLang="sr-Latn-RS" sz="2000" b="1" dirty="0" smtClean="0">
                <a:solidFill>
                  <a:srgbClr val="357193"/>
                </a:solidFill>
                <a:latin typeface="Calibri" panose="020F0502020204030204" pitchFamily="34" charset="0"/>
              </a:rPr>
              <a:t>Meteotsunami modelling </a:t>
            </a:r>
          </a:p>
          <a:p>
            <a:pPr algn="l" eaLnBrk="1" fontAlgn="base" hangingPunct="1">
              <a:lnSpc>
                <a:spcPct val="89000"/>
              </a:lnSpc>
              <a:spcBef>
                <a:spcPct val="0"/>
              </a:spcBef>
              <a:spcAft>
                <a:spcPts val="600"/>
              </a:spcAft>
              <a:buClr>
                <a:srgbClr val="0099CC"/>
              </a:buClr>
              <a:defRPr/>
            </a:pPr>
            <a:r>
              <a:rPr lang="en-US" altLang="sr-Latn-RS" sz="2000" dirty="0" smtClean="0">
                <a:solidFill>
                  <a:srgbClr val="357193"/>
                </a:solidFill>
                <a:latin typeface="Calibri" panose="020F0502020204030204" pitchFamily="34" charset="0"/>
              </a:rPr>
              <a:t>To be on-line soon! </a:t>
            </a:r>
          </a:p>
        </p:txBody>
      </p:sp>
    </p:spTree>
    <p:extLst>
      <p:ext uri="{BB962C8B-B14F-4D97-AF65-F5344CB8AC3E}">
        <p14:creationId xmlns:p14="http://schemas.microsoft.com/office/powerpoint/2010/main" xmlns="" val="37687131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hr-HR" sz="3200" b="1" dirty="0" smtClean="0">
                <a:solidFill>
                  <a:srgbClr val="002060"/>
                </a:solidFill>
                <a:latin typeface="Times New Roman" panose="02020603050405020304" pitchFamily="18" charset="0"/>
                <a:cs typeface="Times New Roman" panose="02020603050405020304" pitchFamily="18" charset="0"/>
              </a:rPr>
              <a:t>Task 9. </a:t>
            </a:r>
            <a:r>
              <a:rPr lang="hr-HR" sz="3200" b="1" dirty="0" smtClean="0">
                <a:solidFill>
                  <a:schemeClr val="accent1">
                    <a:lumMod val="50000"/>
                  </a:schemeClr>
                </a:solidFill>
                <a:latin typeface="Times New Roman" panose="02020603050405020304" pitchFamily="18" charset="0"/>
                <a:cs typeface="Times New Roman" panose="02020603050405020304" pitchFamily="18" charset="0"/>
              </a:rPr>
              <a:t>Dissemination towards potential users</a:t>
            </a:r>
            <a:endParaRPr lang="en-US" sz="3200" b="1" dirty="0">
              <a:solidFill>
                <a:srgbClr val="002060"/>
              </a:solidFill>
              <a:latin typeface="Times New Roman" panose="02020603050405020304" pitchFamily="18" charset="0"/>
              <a:cs typeface="Times New Roman" panose="02020603050405020304" pitchFamily="18" charset="0"/>
            </a:endParaRPr>
          </a:p>
        </p:txBody>
      </p:sp>
      <p:pic>
        <p:nvPicPr>
          <p:cNvPr id="9" name="Picture 10" descr="MESSI 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037969" y="5623607"/>
            <a:ext cx="2951019" cy="10622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p:nvPr/>
        </p:nvSpPr>
        <p:spPr>
          <a:xfrm>
            <a:off x="838199" y="1690688"/>
            <a:ext cx="5674567" cy="3693319"/>
          </a:xfrm>
          <a:prstGeom prst="rect">
            <a:avLst/>
          </a:prstGeom>
          <a:noFill/>
          <a:ln w="19050">
            <a:noFill/>
          </a:ln>
        </p:spPr>
        <p:txBody>
          <a:bodyPr wrap="square" rtlCol="0">
            <a:spAutoFit/>
          </a:bodyPr>
          <a:lstStyle/>
          <a:p>
            <a:pPr marR="0" lvl="0" defTabSz="914400" eaLnBrk="1" fontAlgn="auto" latinLnBrk="0" hangingPunct="1">
              <a:lnSpc>
                <a:spcPct val="100000"/>
              </a:lnSpc>
              <a:spcBef>
                <a:spcPts val="0"/>
              </a:spcBef>
              <a:spcAft>
                <a:spcPts val="0"/>
              </a:spcAft>
              <a:buClrTx/>
              <a:buSzTx/>
              <a:tabLst/>
              <a:defRPr/>
            </a:pPr>
            <a:r>
              <a:rPr lang="hr-HR" b="1" kern="0" dirty="0" smtClean="0">
                <a:solidFill>
                  <a:srgbClr val="002060"/>
                </a:solidFill>
              </a:rPr>
              <a:t>Dissemination to scientific communicity : </a:t>
            </a:r>
          </a:p>
          <a:p>
            <a:pPr marR="0" lvl="0" defTabSz="914400" eaLnBrk="1" fontAlgn="auto" latinLnBrk="0" hangingPunct="1">
              <a:lnSpc>
                <a:spcPct val="100000"/>
              </a:lnSpc>
              <a:spcBef>
                <a:spcPts val="0"/>
              </a:spcBef>
              <a:spcAft>
                <a:spcPts val="0"/>
              </a:spcAft>
              <a:buClrTx/>
              <a:buSzTx/>
              <a:tabLst/>
              <a:defRPr/>
            </a:pPr>
            <a:endParaRPr lang="hr-HR" kern="0" dirty="0" smtClean="0">
              <a:solidFill>
                <a:srgbClr val="002060"/>
              </a:solidFill>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hr-HR" kern="0" dirty="0" smtClean="0">
                <a:solidFill>
                  <a:srgbClr val="002060"/>
                </a:solidFill>
              </a:rPr>
              <a:t>6 papers published (Scientific Reports, Geophysical Research Letters, ... )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hr-HR" kern="0" dirty="0" smtClean="0">
                <a:solidFill>
                  <a:schemeClr val="accent1">
                    <a:lumMod val="50000"/>
                  </a:schemeClr>
                </a:solidFill>
              </a:rPr>
              <a:t>20+ conference presentations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hr-HR" kern="0" dirty="0" smtClean="0">
                <a:solidFill>
                  <a:schemeClr val="accent1">
                    <a:lumMod val="50000"/>
                  </a:schemeClr>
                </a:solidFill>
              </a:rPr>
              <a:t>One special issue of PAGEOPH (with a number of meteotsunami papers) soon to be realized </a:t>
            </a:r>
          </a:p>
          <a:p>
            <a:pPr marR="0" lvl="0" defTabSz="914400" eaLnBrk="1" fontAlgn="auto" latinLnBrk="0" hangingPunct="1">
              <a:lnSpc>
                <a:spcPct val="100000"/>
              </a:lnSpc>
              <a:spcBef>
                <a:spcPts val="0"/>
              </a:spcBef>
              <a:spcAft>
                <a:spcPts val="0"/>
              </a:spcAft>
              <a:buClrTx/>
              <a:buSzTx/>
              <a:tabLst/>
              <a:defRPr/>
            </a:pPr>
            <a:endParaRPr lang="hr-HR" kern="0" dirty="0" smtClean="0">
              <a:solidFill>
                <a:schemeClr val="accent1">
                  <a:lumMod val="50000"/>
                </a:schemeClr>
              </a:solidFill>
            </a:endParaRPr>
          </a:p>
          <a:p>
            <a:pPr marR="0" lvl="0" defTabSz="914400" eaLnBrk="1" fontAlgn="auto" latinLnBrk="0" hangingPunct="1">
              <a:lnSpc>
                <a:spcPct val="100000"/>
              </a:lnSpc>
              <a:spcBef>
                <a:spcPts val="0"/>
              </a:spcBef>
              <a:spcAft>
                <a:spcPts val="0"/>
              </a:spcAft>
              <a:buClrTx/>
              <a:buSzTx/>
              <a:tabLst/>
              <a:defRPr/>
            </a:pPr>
            <a:r>
              <a:rPr lang="hr-HR" b="1" kern="0" dirty="0" smtClean="0">
                <a:solidFill>
                  <a:srgbClr val="002060"/>
                </a:solidFill>
              </a:rPr>
              <a:t>Dissemination to stake holders and general public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hr-HR" kern="0" dirty="0" smtClean="0">
                <a:solidFill>
                  <a:srgbClr val="002060"/>
                </a:solidFill>
              </a:rPr>
              <a:t>Meetings with local authorities in Vela Luka, Stari Grad and Sobra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hr-HR" kern="0" dirty="0" smtClean="0">
                <a:solidFill>
                  <a:srgbClr val="002060"/>
                </a:solidFill>
              </a:rPr>
              <a:t>Public lectures in Vela Luka (including lectures in schools), Sobra and Split</a:t>
            </a:r>
            <a:endParaRPr lang="hr-HR" kern="0" dirty="0" smtClean="0">
              <a:solidFill>
                <a:schemeClr val="accent1">
                  <a:lumMod val="50000"/>
                </a:schemeClr>
              </a:solidFill>
            </a:endParaRPr>
          </a:p>
        </p:txBody>
      </p:sp>
      <p:pic>
        <p:nvPicPr>
          <p:cNvPr id="3" name="Picture 2"/>
          <p:cNvPicPr>
            <a:picLocks noChangeAspect="1"/>
          </p:cNvPicPr>
          <p:nvPr/>
        </p:nvPicPr>
        <p:blipFill>
          <a:blip r:embed="rId3" cstate="print"/>
          <a:stretch>
            <a:fillRect/>
          </a:stretch>
        </p:blipFill>
        <p:spPr>
          <a:xfrm>
            <a:off x="6581020" y="1604865"/>
            <a:ext cx="4913898" cy="3536302"/>
          </a:xfrm>
          <a:prstGeom prst="rect">
            <a:avLst/>
          </a:prstGeom>
        </p:spPr>
      </p:pic>
    </p:spTree>
    <p:extLst>
      <p:ext uri="{BB962C8B-B14F-4D97-AF65-F5344CB8AC3E}">
        <p14:creationId xmlns:p14="http://schemas.microsoft.com/office/powerpoint/2010/main" xmlns="" val="18998783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32408"/>
            <a:ext cx="9144000" cy="2387600"/>
          </a:xfrm>
        </p:spPr>
        <p:txBody>
          <a:bodyPr/>
          <a:lstStyle/>
          <a:p>
            <a:r>
              <a:rPr lang="hr-HR" sz="3200" b="1" dirty="0" smtClean="0">
                <a:solidFill>
                  <a:srgbClr val="00206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Thank you for your attention and for partipication in MESSI project </a:t>
            </a:r>
            <a:endParaRPr lang="en-US" sz="3200" b="1" cap="none"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Picture 10" descr="MESSI 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019308" y="5679590"/>
            <a:ext cx="2951019" cy="10622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7008146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hr-HR" sz="3200" b="1" dirty="0" smtClean="0">
                <a:solidFill>
                  <a:srgbClr val="002060"/>
                </a:solidFill>
                <a:latin typeface="Times New Roman" panose="02020603050405020304" pitchFamily="18" charset="0"/>
                <a:cs typeface="Times New Roman" panose="02020603050405020304" pitchFamily="18" charset="0"/>
              </a:rPr>
              <a:t>MESSI project </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11" name="Content Placeholder 10"/>
          <p:cNvSpPr>
            <a:spLocks noGrp="1"/>
          </p:cNvSpPr>
          <p:nvPr>
            <p:ph sz="half" idx="2"/>
          </p:nvPr>
        </p:nvSpPr>
        <p:spPr>
          <a:xfrm>
            <a:off x="864523" y="1346914"/>
            <a:ext cx="10489277" cy="4351338"/>
          </a:xfrm>
        </p:spPr>
        <p:txBody>
          <a:bodyPr>
            <a:normAutofit fontScale="92500" lnSpcReduction="20000"/>
          </a:bodyPr>
          <a:lstStyle/>
          <a:p>
            <a:r>
              <a:rPr lang="en-US" sz="2400" b="1" dirty="0" smtClean="0">
                <a:solidFill>
                  <a:srgbClr val="002060"/>
                </a:solidFill>
              </a:rPr>
              <a:t>Project Title:</a:t>
            </a:r>
            <a:r>
              <a:rPr lang="en-US" sz="2400" dirty="0" smtClean="0">
                <a:solidFill>
                  <a:srgbClr val="002060"/>
                </a:solidFill>
              </a:rPr>
              <a:t> </a:t>
            </a:r>
            <a:r>
              <a:rPr lang="en-US" sz="2400" dirty="0" smtClean="0">
                <a:solidFill>
                  <a:schemeClr val="accent1">
                    <a:lumMod val="50000"/>
                  </a:schemeClr>
                </a:solidFill>
              </a:rPr>
              <a:t>Meteotsunamis, destructive long ocean waves in the tsunami frequency band: from observations and simulations towards a warning system (MESSI)</a:t>
            </a:r>
          </a:p>
          <a:p>
            <a:r>
              <a:rPr lang="en-US" sz="2400" b="1" dirty="0" smtClean="0">
                <a:solidFill>
                  <a:srgbClr val="002060"/>
                </a:solidFill>
              </a:rPr>
              <a:t>Principal Investigator:</a:t>
            </a:r>
            <a:r>
              <a:rPr lang="en-US" sz="2400" dirty="0" smtClean="0">
                <a:solidFill>
                  <a:srgbClr val="002060"/>
                </a:solidFill>
              </a:rPr>
              <a:t> </a:t>
            </a:r>
            <a:r>
              <a:rPr lang="en-US" sz="2400" dirty="0" err="1" smtClean="0">
                <a:solidFill>
                  <a:schemeClr val="accent1">
                    <a:lumMod val="50000"/>
                  </a:schemeClr>
                </a:solidFill>
              </a:rPr>
              <a:t>Jadranka</a:t>
            </a:r>
            <a:r>
              <a:rPr lang="en-US" sz="2400" dirty="0" smtClean="0">
                <a:solidFill>
                  <a:schemeClr val="accent1">
                    <a:lumMod val="50000"/>
                  </a:schemeClr>
                </a:solidFill>
              </a:rPr>
              <a:t> </a:t>
            </a:r>
            <a:r>
              <a:rPr lang="en-US" sz="2400" dirty="0" err="1" smtClean="0">
                <a:solidFill>
                  <a:schemeClr val="accent1">
                    <a:lumMod val="50000"/>
                  </a:schemeClr>
                </a:solidFill>
              </a:rPr>
              <a:t>Šepić</a:t>
            </a:r>
            <a:endParaRPr lang="en-US" sz="2400" dirty="0" smtClean="0">
              <a:solidFill>
                <a:schemeClr val="accent1">
                  <a:lumMod val="50000"/>
                </a:schemeClr>
              </a:solidFill>
            </a:endParaRPr>
          </a:p>
          <a:p>
            <a:r>
              <a:rPr lang="en-US" sz="2400" b="1" dirty="0" smtClean="0">
                <a:solidFill>
                  <a:srgbClr val="002060"/>
                </a:solidFill>
              </a:rPr>
              <a:t>Co-Principal Investigator: </a:t>
            </a:r>
            <a:r>
              <a:rPr lang="en-US" sz="2400" dirty="0" smtClean="0">
                <a:solidFill>
                  <a:schemeClr val="accent1">
                    <a:lumMod val="50000"/>
                  </a:schemeClr>
                </a:solidFill>
              </a:rPr>
              <a:t>Miro </a:t>
            </a:r>
            <a:r>
              <a:rPr lang="en-US" sz="2400" dirty="0" err="1" smtClean="0">
                <a:solidFill>
                  <a:schemeClr val="accent1">
                    <a:lumMod val="50000"/>
                  </a:schemeClr>
                </a:solidFill>
              </a:rPr>
              <a:t>Gačić</a:t>
            </a:r>
            <a:endParaRPr lang="en-US" sz="2400" dirty="0" smtClean="0">
              <a:solidFill>
                <a:schemeClr val="accent1">
                  <a:lumMod val="50000"/>
                </a:schemeClr>
              </a:solidFill>
            </a:endParaRPr>
          </a:p>
          <a:p>
            <a:r>
              <a:rPr lang="en-US" sz="2400" b="1" dirty="0" smtClean="0">
                <a:solidFill>
                  <a:srgbClr val="002060"/>
                </a:solidFill>
              </a:rPr>
              <a:t>Funding: </a:t>
            </a:r>
            <a:r>
              <a:rPr lang="en-US" sz="2400" dirty="0" smtClean="0">
                <a:solidFill>
                  <a:schemeClr val="accent1">
                    <a:lumMod val="50000"/>
                  </a:schemeClr>
                </a:solidFill>
              </a:rPr>
              <a:t>Unity Through Knowledge Fund</a:t>
            </a:r>
          </a:p>
          <a:p>
            <a:r>
              <a:rPr lang="en-US" sz="2400" b="1" dirty="0" smtClean="0">
                <a:solidFill>
                  <a:srgbClr val="002060"/>
                </a:solidFill>
              </a:rPr>
              <a:t>Budget</a:t>
            </a:r>
            <a:r>
              <a:rPr lang="en-US" sz="2400" b="1" dirty="0" smtClean="0">
                <a:solidFill>
                  <a:schemeClr val="accent1">
                    <a:lumMod val="50000"/>
                  </a:schemeClr>
                </a:solidFill>
              </a:rPr>
              <a:t>:  </a:t>
            </a:r>
            <a:r>
              <a:rPr lang="en-US" sz="2400" dirty="0" smtClean="0">
                <a:solidFill>
                  <a:schemeClr val="accent1">
                    <a:lumMod val="50000"/>
                  </a:schemeClr>
                </a:solidFill>
              </a:rPr>
              <a:t>1.806.395,11 HRK (1.353.295,11  HRK - UKF)</a:t>
            </a:r>
          </a:p>
          <a:p>
            <a:r>
              <a:rPr lang="en-US" sz="2400" b="1" dirty="0" smtClean="0">
                <a:solidFill>
                  <a:srgbClr val="002060"/>
                </a:solidFill>
              </a:rPr>
              <a:t>Project Duration: </a:t>
            </a:r>
            <a:r>
              <a:rPr lang="en-US" sz="2400" dirty="0" smtClean="0">
                <a:solidFill>
                  <a:schemeClr val="accent1">
                    <a:lumMod val="50000"/>
                  </a:schemeClr>
                </a:solidFill>
              </a:rPr>
              <a:t>15 December 2015 – 14 December 2017 </a:t>
            </a:r>
          </a:p>
          <a:p>
            <a:r>
              <a:rPr lang="en-US" sz="2400" b="1" dirty="0" smtClean="0">
                <a:solidFill>
                  <a:srgbClr val="002060"/>
                </a:solidFill>
              </a:rPr>
              <a:t>Involved Institution:</a:t>
            </a:r>
          </a:p>
          <a:p>
            <a:pPr lvl="1"/>
            <a:r>
              <a:rPr lang="en-US" sz="2000" dirty="0" smtClean="0">
                <a:solidFill>
                  <a:schemeClr val="accent1">
                    <a:lumMod val="50000"/>
                  </a:schemeClr>
                </a:solidFill>
              </a:rPr>
              <a:t> Institute of Oceanography and Fisheries, (Split, Croatia) </a:t>
            </a:r>
          </a:p>
          <a:p>
            <a:pPr lvl="1"/>
            <a:r>
              <a:rPr lang="en-US" sz="2000" dirty="0" err="1" smtClean="0">
                <a:solidFill>
                  <a:schemeClr val="accent1">
                    <a:lumMod val="50000"/>
                  </a:schemeClr>
                </a:solidFill>
              </a:rPr>
              <a:t>Istituto</a:t>
            </a:r>
            <a:r>
              <a:rPr lang="en-US" sz="2000" dirty="0" smtClean="0">
                <a:solidFill>
                  <a:schemeClr val="accent1">
                    <a:lumMod val="50000"/>
                  </a:schemeClr>
                </a:solidFill>
              </a:rPr>
              <a:t> </a:t>
            </a:r>
            <a:r>
              <a:rPr lang="en-US" sz="2000" dirty="0" err="1" smtClean="0">
                <a:solidFill>
                  <a:schemeClr val="accent1">
                    <a:lumMod val="50000"/>
                  </a:schemeClr>
                </a:solidFill>
              </a:rPr>
              <a:t>Nazionale</a:t>
            </a:r>
            <a:r>
              <a:rPr lang="en-US" sz="2000" dirty="0" smtClean="0">
                <a:solidFill>
                  <a:schemeClr val="accent1">
                    <a:lumMod val="50000"/>
                  </a:schemeClr>
                </a:solidFill>
              </a:rPr>
              <a:t> di </a:t>
            </a:r>
            <a:r>
              <a:rPr lang="en-US" sz="2000" dirty="0" err="1" smtClean="0">
                <a:solidFill>
                  <a:schemeClr val="accent1">
                    <a:lumMod val="50000"/>
                  </a:schemeClr>
                </a:solidFill>
              </a:rPr>
              <a:t>Oceanografia</a:t>
            </a:r>
            <a:r>
              <a:rPr lang="en-US" sz="2000" dirty="0" smtClean="0">
                <a:solidFill>
                  <a:schemeClr val="accent1">
                    <a:lumMod val="50000"/>
                  </a:schemeClr>
                </a:solidFill>
              </a:rPr>
              <a:t> e di </a:t>
            </a:r>
            <a:r>
              <a:rPr lang="en-US" sz="2000" dirty="0" err="1" smtClean="0">
                <a:solidFill>
                  <a:schemeClr val="accent1">
                    <a:lumMod val="50000"/>
                  </a:schemeClr>
                </a:solidFill>
              </a:rPr>
              <a:t>Geofisica</a:t>
            </a:r>
            <a:r>
              <a:rPr lang="en-US" sz="2000" dirty="0" smtClean="0">
                <a:solidFill>
                  <a:schemeClr val="accent1">
                    <a:lumMod val="50000"/>
                  </a:schemeClr>
                </a:solidFill>
              </a:rPr>
              <a:t> </a:t>
            </a:r>
            <a:r>
              <a:rPr lang="en-US" sz="2000" dirty="0" err="1" smtClean="0">
                <a:solidFill>
                  <a:schemeClr val="accent1">
                    <a:lumMod val="50000"/>
                  </a:schemeClr>
                </a:solidFill>
              </a:rPr>
              <a:t>Sperimentale</a:t>
            </a:r>
            <a:r>
              <a:rPr lang="en-US" sz="2000" dirty="0" smtClean="0">
                <a:solidFill>
                  <a:schemeClr val="accent1">
                    <a:lumMod val="50000"/>
                  </a:schemeClr>
                </a:solidFill>
              </a:rPr>
              <a:t> (Trieste, Italy)</a:t>
            </a:r>
          </a:p>
          <a:p>
            <a:pPr lvl="1"/>
            <a:r>
              <a:rPr lang="en-US" sz="2000" dirty="0" smtClean="0">
                <a:solidFill>
                  <a:schemeClr val="accent1">
                    <a:lumMod val="50000"/>
                  </a:schemeClr>
                </a:solidFill>
              </a:rPr>
              <a:t>Meteorological and Hydrological Service (Zagreb, Croatia) </a:t>
            </a:r>
          </a:p>
          <a:p>
            <a:pPr lvl="1"/>
            <a:r>
              <a:rPr lang="en-US" sz="2000" dirty="0" smtClean="0">
                <a:solidFill>
                  <a:schemeClr val="accent1">
                    <a:lumMod val="50000"/>
                  </a:schemeClr>
                </a:solidFill>
              </a:rPr>
              <a:t>University of the Balearic Islands (Palma de Mallorca, Spain) </a:t>
            </a:r>
          </a:p>
          <a:p>
            <a:pPr lvl="1"/>
            <a:r>
              <a:rPr lang="en-US" sz="2000" dirty="0" smtClean="0">
                <a:solidFill>
                  <a:schemeClr val="accent1">
                    <a:lumMod val="50000"/>
                  </a:schemeClr>
                </a:solidFill>
              </a:rPr>
              <a:t>International Tsunami Research, Inc. (Victoria, BC, Canada)</a:t>
            </a:r>
            <a:endParaRPr lang="en-US" sz="2000" dirty="0">
              <a:solidFill>
                <a:schemeClr val="accent1">
                  <a:lumMod val="50000"/>
                </a:schemeClr>
              </a:solidFill>
            </a:endParaRPr>
          </a:p>
        </p:txBody>
      </p:sp>
      <p:pic>
        <p:nvPicPr>
          <p:cNvPr id="9" name="Picture 10" descr="MESSI 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019308" y="5679590"/>
            <a:ext cx="2951019" cy="10622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2" descr="utklogo.gif"/>
          <p:cNvPicPr>
            <a:picLocks noChangeAspect="1"/>
          </p:cNvPicPr>
          <p:nvPr/>
        </p:nvPicPr>
        <p:blipFill>
          <a:blip r:embed="rId3" cstate="print"/>
          <a:stretch>
            <a:fillRect/>
          </a:stretch>
        </p:blipFill>
        <p:spPr>
          <a:xfrm>
            <a:off x="340260" y="5758747"/>
            <a:ext cx="2696456" cy="885149"/>
          </a:xfrm>
          <a:prstGeom prst="rect">
            <a:avLst/>
          </a:prstGeom>
        </p:spPr>
      </p:pic>
      <p:pic>
        <p:nvPicPr>
          <p:cNvPr id="14" name="Picture 13" descr="LOGO01.png"/>
          <p:cNvPicPr>
            <a:picLocks noChangeAspect="1"/>
          </p:cNvPicPr>
          <p:nvPr/>
        </p:nvPicPr>
        <p:blipFill>
          <a:blip r:embed="rId4" cstate="print"/>
          <a:stretch>
            <a:fillRect/>
          </a:stretch>
        </p:blipFill>
        <p:spPr>
          <a:xfrm>
            <a:off x="3243602" y="5801931"/>
            <a:ext cx="1502937" cy="792088"/>
          </a:xfrm>
          <a:prstGeom prst="rect">
            <a:avLst/>
          </a:prstGeom>
        </p:spPr>
      </p:pic>
      <p:pic>
        <p:nvPicPr>
          <p:cNvPr id="15" name="Picture 14" descr="DHMZ_logo_from_HyMeX.png"/>
          <p:cNvPicPr>
            <a:picLocks noChangeAspect="1"/>
          </p:cNvPicPr>
          <p:nvPr/>
        </p:nvPicPr>
        <p:blipFill>
          <a:blip r:embed="rId5" cstate="print"/>
          <a:stretch>
            <a:fillRect/>
          </a:stretch>
        </p:blipFill>
        <p:spPr>
          <a:xfrm>
            <a:off x="6604956" y="5656192"/>
            <a:ext cx="956477" cy="1132565"/>
          </a:xfrm>
          <a:prstGeom prst="rect">
            <a:avLst/>
          </a:prstGeom>
        </p:spPr>
      </p:pic>
      <p:pic>
        <p:nvPicPr>
          <p:cNvPr id="16" name="Picture 15" descr="OGS_logo_ufficiale.jpg"/>
          <p:cNvPicPr>
            <a:picLocks noChangeAspect="1"/>
          </p:cNvPicPr>
          <p:nvPr/>
        </p:nvPicPr>
        <p:blipFill>
          <a:blip r:embed="rId6" cstate="print"/>
          <a:stretch>
            <a:fillRect/>
          </a:stretch>
        </p:blipFill>
        <p:spPr>
          <a:xfrm>
            <a:off x="4948772" y="5625749"/>
            <a:ext cx="1382163" cy="1008112"/>
          </a:xfrm>
          <a:prstGeom prst="rect">
            <a:avLst/>
          </a:prstGeom>
        </p:spPr>
      </p:pic>
      <p:pic>
        <p:nvPicPr>
          <p:cNvPr id="17" name="Picture 16" descr="University_of_the_Balearic_Islands_logo.gif"/>
          <p:cNvPicPr>
            <a:picLocks noChangeAspect="1"/>
          </p:cNvPicPr>
          <p:nvPr/>
        </p:nvPicPr>
        <p:blipFill>
          <a:blip r:embed="rId7" cstate="print"/>
          <a:stretch>
            <a:fillRect/>
          </a:stretch>
        </p:blipFill>
        <p:spPr>
          <a:xfrm>
            <a:off x="7676763" y="5715219"/>
            <a:ext cx="1498133" cy="1109727"/>
          </a:xfrm>
          <a:prstGeom prst="rect">
            <a:avLst/>
          </a:prstGeom>
        </p:spPr>
      </p:pic>
    </p:spTree>
    <p:extLst>
      <p:ext uri="{BB962C8B-B14F-4D97-AF65-F5344CB8AC3E}">
        <p14:creationId xmlns:p14="http://schemas.microsoft.com/office/powerpoint/2010/main" xmlns="" val="41064900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hr-HR" sz="3200" b="1" dirty="0" smtClean="0">
                <a:solidFill>
                  <a:srgbClr val="002060"/>
                </a:solidFill>
                <a:latin typeface="Times New Roman" panose="02020603050405020304" pitchFamily="18" charset="0"/>
                <a:cs typeface="Times New Roman" panose="02020603050405020304" pitchFamily="18" charset="0"/>
              </a:rPr>
              <a:t>MESSI project</a:t>
            </a:r>
            <a:r>
              <a:rPr lang="hr-HR" sz="3200" b="1" dirty="0">
                <a:solidFill>
                  <a:srgbClr val="002060"/>
                </a:solidFill>
                <a:latin typeface="Times New Roman" panose="02020603050405020304" pitchFamily="18" charset="0"/>
                <a:cs typeface="Times New Roman" panose="02020603050405020304" pitchFamily="18" charset="0"/>
              </a:rPr>
              <a:t> </a:t>
            </a:r>
            <a:r>
              <a:rPr lang="hr-HR" sz="3200" b="1" dirty="0" smtClean="0">
                <a:solidFill>
                  <a:srgbClr val="002060"/>
                </a:solidFill>
                <a:latin typeface="Times New Roman" panose="02020603050405020304" pitchFamily="18" charset="0"/>
                <a:cs typeface="Times New Roman" panose="02020603050405020304" pitchFamily="18" charset="0"/>
              </a:rPr>
              <a:t>- motivation</a:t>
            </a:r>
            <a:endParaRPr lang="en-US" sz="3200" b="1" dirty="0">
              <a:solidFill>
                <a:srgbClr val="002060"/>
              </a:solidFill>
              <a:latin typeface="Times New Roman" panose="02020603050405020304" pitchFamily="18" charset="0"/>
              <a:cs typeface="Times New Roman" panose="02020603050405020304" pitchFamily="18" charset="0"/>
            </a:endParaRPr>
          </a:p>
        </p:txBody>
      </p:sp>
      <p:pic>
        <p:nvPicPr>
          <p:cNvPr id="9" name="Picture 10" descr="MESSI 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019308" y="5679590"/>
            <a:ext cx="2951019" cy="10622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Content Placeholder 11"/>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755386" y="1380243"/>
            <a:ext cx="8520668" cy="4476782"/>
          </a:xfrm>
        </p:spPr>
      </p:pic>
      <p:sp>
        <p:nvSpPr>
          <p:cNvPr id="13" name="TextBox 12"/>
          <p:cNvSpPr txBox="1"/>
          <p:nvPr/>
        </p:nvSpPr>
        <p:spPr>
          <a:xfrm>
            <a:off x="1755386" y="5923530"/>
            <a:ext cx="160383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600" b="0" i="0" u="none" strike="noStrike" kern="1200" cap="none" spc="0" normalizeH="0" baseline="0" noProof="0" dirty="0" smtClean="0">
                <a:ln>
                  <a:noFill/>
                </a:ln>
                <a:solidFill>
                  <a:srgbClr val="4472C4">
                    <a:lumMod val="60000"/>
                    <a:lumOff val="40000"/>
                  </a:srgbClr>
                </a:solidFill>
                <a:effectLst/>
                <a:uLnTx/>
                <a:uFillTx/>
                <a:latin typeface="Calibri" panose="020F0502020204030204"/>
                <a:ea typeface="+mn-ea"/>
                <a:cs typeface="+mn-cs"/>
              </a:rPr>
              <a:t>Vilibić et al. 2016</a:t>
            </a:r>
            <a:endParaRPr kumimoji="0" lang="en-US" sz="1600" b="0" i="0" u="none" strike="noStrike" kern="1200" cap="none" spc="0" normalizeH="0" baseline="0" noProof="0" dirty="0">
              <a:ln>
                <a:noFill/>
              </a:ln>
              <a:solidFill>
                <a:srgbClr val="4472C4">
                  <a:lumMod val="60000"/>
                  <a:lumOff val="40000"/>
                </a:srgbClr>
              </a:solidFill>
              <a:effectLst/>
              <a:uLnTx/>
              <a:uFillTx/>
              <a:latin typeface="Calibri" panose="020F0502020204030204"/>
              <a:ea typeface="+mn-ea"/>
              <a:cs typeface="+mn-cs"/>
            </a:endParaRPr>
          </a:p>
        </p:txBody>
      </p:sp>
      <p:sp>
        <p:nvSpPr>
          <p:cNvPr id="6" name="TextBox 5"/>
          <p:cNvSpPr txBox="1"/>
          <p:nvPr/>
        </p:nvSpPr>
        <p:spPr>
          <a:xfrm>
            <a:off x="1064801" y="5554198"/>
            <a:ext cx="10062397" cy="369332"/>
          </a:xfrm>
          <a:prstGeom prst="rect">
            <a:avLst/>
          </a:prstGeom>
          <a:solidFill>
            <a:schemeClr val="bg1"/>
          </a:solidFill>
          <a:ln w="19050">
            <a:solidFill>
              <a:schemeClr val="tx2"/>
            </a:solidFill>
          </a:ln>
        </p:spPr>
        <p:txBody>
          <a:bodyPr wrap="square" rtlCol="0">
            <a:spAutoFit/>
          </a:bodyPr>
          <a:lstStyle/>
          <a:p>
            <a:r>
              <a:rPr lang="en-US" dirty="0" smtClean="0">
                <a:solidFill>
                  <a:schemeClr val="accent1">
                    <a:lumMod val="50000"/>
                  </a:schemeClr>
                </a:solidFill>
              </a:rPr>
              <a:t>Meteotsunamis are a global phenomena and an ever present threat for numerous coastal communities!  </a:t>
            </a:r>
          </a:p>
        </p:txBody>
      </p:sp>
    </p:spTree>
    <p:extLst>
      <p:ext uri="{BB962C8B-B14F-4D97-AF65-F5344CB8AC3E}">
        <p14:creationId xmlns:p14="http://schemas.microsoft.com/office/powerpoint/2010/main" xmlns="" val="33278521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hr-HR" sz="3200" b="1" dirty="0" smtClean="0">
                <a:solidFill>
                  <a:srgbClr val="002060"/>
                </a:solidFill>
                <a:latin typeface="Times New Roman" panose="02020603050405020304" pitchFamily="18" charset="0"/>
                <a:cs typeface="Times New Roman" panose="02020603050405020304" pitchFamily="18" charset="0"/>
              </a:rPr>
              <a:t>MESSI project - motivation</a:t>
            </a:r>
            <a:endParaRPr lang="en-US" sz="3200" b="1" dirty="0">
              <a:solidFill>
                <a:srgbClr val="002060"/>
              </a:solidFill>
              <a:latin typeface="Times New Roman" panose="02020603050405020304" pitchFamily="18" charset="0"/>
              <a:cs typeface="Times New Roman" panose="02020603050405020304" pitchFamily="18" charset="0"/>
            </a:endParaRPr>
          </a:p>
        </p:txBody>
      </p:sp>
      <p:pic>
        <p:nvPicPr>
          <p:cNvPr id="9" name="Picture 10" descr="MESSI 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019308" y="5679590"/>
            <a:ext cx="2951019" cy="10622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4" descr="vela_luka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41769" y="1732004"/>
            <a:ext cx="2326161" cy="4689476"/>
          </a:xfrm>
          <a:prstGeom prst="rect">
            <a:avLst/>
          </a:prstGeom>
          <a:noFill/>
          <a:ln w="9525">
            <a:solidFill>
              <a:srgbClr val="FF0000"/>
            </a:solidFill>
            <a:miter lim="800000"/>
            <a:headEnd/>
            <a:tailEnd/>
          </a:ln>
          <a:extLst>
            <a:ext uri="{909E8E84-426E-40DD-AFC4-6F175D3DCCD1}">
              <a14:hiddenFill xmlns:a14="http://schemas.microsoft.com/office/drawing/2010/main" xmlns="">
                <a:solidFill>
                  <a:srgbClr val="FFFFFF"/>
                </a:solidFill>
              </a14:hiddenFill>
            </a:ext>
          </a:extLst>
        </p:spPr>
      </p:pic>
      <p:pic>
        <p:nvPicPr>
          <p:cNvPr id="10" name="Picture 5" descr="vela_luka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7933" y="1732004"/>
            <a:ext cx="3577581" cy="2790609"/>
          </a:xfrm>
          <a:prstGeom prst="rect">
            <a:avLst/>
          </a:prstGeom>
          <a:noFill/>
          <a:ln w="9525">
            <a:solidFill>
              <a:srgbClr val="FF0000"/>
            </a:solidFill>
            <a:miter lim="800000"/>
            <a:headEnd/>
            <a:tailEnd/>
          </a:ln>
          <a:extLst>
            <a:ext uri="{909E8E84-426E-40DD-AFC4-6F175D3DCCD1}">
              <a14:hiddenFill xmlns:a14="http://schemas.microsoft.com/office/drawing/2010/main" xmlns="">
                <a:solidFill>
                  <a:srgbClr val="FFFFFF"/>
                </a:solidFill>
              </a14:hiddenFill>
            </a:ext>
          </a:extLst>
        </p:spPr>
      </p:pic>
      <p:pic>
        <p:nvPicPr>
          <p:cNvPr id="11" name="Picture 6" descr="vela_luka2"/>
          <p:cNvPicPr>
            <a:picLocks noChangeAspect="1" noChangeArrowheads="1"/>
          </p:cNvPicPr>
          <p:nvPr/>
        </p:nvPicPr>
        <p:blipFill>
          <a:blip r:embed="rId5" cstate="print">
            <a:lum bright="12000" contrast="-6000"/>
            <a:extLst>
              <a:ext uri="{28A0092B-C50C-407E-A947-70E740481C1C}">
                <a14:useLocalDpi xmlns:a14="http://schemas.microsoft.com/office/drawing/2010/main" xmlns="" val="0"/>
              </a:ext>
            </a:extLst>
          </a:blip>
          <a:srcRect/>
          <a:stretch>
            <a:fillRect/>
          </a:stretch>
        </p:blipFill>
        <p:spPr bwMode="auto">
          <a:xfrm>
            <a:off x="557934" y="4608470"/>
            <a:ext cx="3577580" cy="1813010"/>
          </a:xfrm>
          <a:prstGeom prst="rect">
            <a:avLst/>
          </a:prstGeom>
          <a:noFill/>
          <a:ln w="9525">
            <a:solidFill>
              <a:srgbClr val="FF0000"/>
            </a:solidFill>
            <a:miter lim="800000"/>
            <a:headEnd/>
            <a:tailEnd/>
          </a:ln>
          <a:extLst>
            <a:ext uri="{909E8E84-426E-40DD-AFC4-6F175D3DCCD1}">
              <a14:hiddenFill xmlns:a14="http://schemas.microsoft.com/office/drawing/2010/main" xmlns="">
                <a:solidFill>
                  <a:srgbClr val="FFFFFF"/>
                </a:solidFill>
              </a14:hiddenFill>
            </a:ext>
          </a:extLst>
        </p:spPr>
      </p:pic>
      <p:sp>
        <p:nvSpPr>
          <p:cNvPr id="14" name="Subtitle 2"/>
          <p:cNvSpPr>
            <a:spLocks/>
          </p:cNvSpPr>
          <p:nvPr/>
        </p:nvSpPr>
        <p:spPr bwMode="auto">
          <a:xfrm>
            <a:off x="6674185" y="1732004"/>
            <a:ext cx="4933615" cy="50629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08000" rIns="34290">
            <a:spAutoFit/>
          </a:bodyPr>
          <a:lstStyle>
            <a:lvl1pPr marL="177800" indent="-177800">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90000"/>
              </a:lnSpc>
              <a:spcBef>
                <a:spcPct val="0"/>
              </a:spcBef>
              <a:spcAft>
                <a:spcPts val="600"/>
              </a:spcAft>
              <a:buClr>
                <a:srgbClr val="5B9BD5"/>
              </a:buClr>
              <a:buSzPct val="68000"/>
              <a:buFont typeface="Wingdings" panose="05000000000000000000" pitchFamily="2" charset="2"/>
              <a:buNone/>
              <a:tabLst/>
              <a:defRPr/>
            </a:pPr>
            <a:r>
              <a:rPr kumimoji="0" lang="en-US" altLang="sr-Latn-RS" sz="2000" b="0" i="0" u="none" strike="noStrike" kern="1200" cap="none" spc="0" normalizeH="0" baseline="0" dirty="0" smtClean="0">
                <a:ln>
                  <a:noFill/>
                </a:ln>
                <a:solidFill>
                  <a:srgbClr val="357193"/>
                </a:solidFill>
                <a:effectLst/>
                <a:uLnTx/>
                <a:uFillTx/>
                <a:latin typeface="Calibri" panose="020F0502020204030204" pitchFamily="34" charset="0"/>
                <a:ea typeface="+mn-ea"/>
                <a:cs typeface="+mn-cs"/>
              </a:rPr>
              <a:t>On 21 June 1978, Vela Luka (</a:t>
            </a:r>
            <a:r>
              <a:rPr kumimoji="0" lang="en-US" altLang="sr-Latn-RS" sz="2000" b="0" i="0" u="none" strike="noStrike" kern="1200" cap="none" spc="0" normalizeH="0" baseline="0" dirty="0" err="1" smtClean="0">
                <a:ln>
                  <a:noFill/>
                </a:ln>
                <a:solidFill>
                  <a:srgbClr val="357193"/>
                </a:solidFill>
                <a:effectLst/>
                <a:uLnTx/>
                <a:uFillTx/>
                <a:latin typeface="Calibri" panose="020F0502020204030204" pitchFamily="34" charset="0"/>
                <a:ea typeface="+mn-ea"/>
                <a:cs typeface="+mn-cs"/>
              </a:rPr>
              <a:t>Korčula</a:t>
            </a:r>
            <a:r>
              <a:rPr kumimoji="0" lang="en-US" altLang="sr-Latn-RS" sz="2000" b="0" i="0" u="none" strike="noStrike" kern="1200" cap="none" spc="0" normalizeH="0" baseline="0" dirty="0" smtClean="0">
                <a:ln>
                  <a:noFill/>
                </a:ln>
                <a:solidFill>
                  <a:srgbClr val="357193"/>
                </a:solidFill>
                <a:effectLst/>
                <a:uLnTx/>
                <a:uFillTx/>
                <a:latin typeface="Calibri" panose="020F0502020204030204" pitchFamily="34" charset="0"/>
                <a:ea typeface="+mn-ea"/>
                <a:cs typeface="+mn-cs"/>
              </a:rPr>
              <a:t> island, Croatia) was devastated by 6 m high meteotsunami waves. </a:t>
            </a:r>
          </a:p>
          <a:p>
            <a:pPr marL="0" marR="0" lvl="0" indent="0" algn="l" defTabSz="914400" rtl="0" eaLnBrk="1" fontAlgn="auto" latinLnBrk="0" hangingPunct="1">
              <a:lnSpc>
                <a:spcPct val="90000"/>
              </a:lnSpc>
              <a:spcBef>
                <a:spcPct val="0"/>
              </a:spcBef>
              <a:spcAft>
                <a:spcPts val="600"/>
              </a:spcAft>
              <a:buClr>
                <a:srgbClr val="5B9BD5"/>
              </a:buClr>
              <a:buSzPct val="68000"/>
              <a:buFont typeface="Wingdings" panose="05000000000000000000" pitchFamily="2" charset="2"/>
              <a:buNone/>
              <a:tabLst/>
              <a:defRPr/>
            </a:pPr>
            <a:endParaRPr kumimoji="0" lang="en-US" altLang="sr-Latn-RS" sz="2000" b="0" i="0" u="none" strike="noStrike" kern="1200" cap="none" spc="0" normalizeH="0" baseline="0" dirty="0" smtClean="0">
              <a:ln>
                <a:noFill/>
              </a:ln>
              <a:solidFill>
                <a:srgbClr val="357193"/>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90000"/>
              </a:lnSpc>
              <a:spcBef>
                <a:spcPct val="0"/>
              </a:spcBef>
              <a:spcAft>
                <a:spcPts val="600"/>
              </a:spcAft>
              <a:buClr>
                <a:srgbClr val="5B9BD5"/>
              </a:buClr>
              <a:buSzPct val="68000"/>
              <a:buFont typeface="Wingdings" panose="05000000000000000000" pitchFamily="2" charset="2"/>
              <a:buNone/>
              <a:tabLst/>
              <a:defRPr/>
            </a:pPr>
            <a:r>
              <a:rPr kumimoji="0" lang="en-US" altLang="sr-Latn-RS" sz="2000" b="0" i="0" u="none" strike="noStrike" kern="1200" cap="none" spc="0" normalizeH="0" baseline="0" dirty="0" smtClean="0">
                <a:ln>
                  <a:noFill/>
                </a:ln>
                <a:solidFill>
                  <a:srgbClr val="357193"/>
                </a:solidFill>
                <a:effectLst/>
                <a:uLnTx/>
                <a:uFillTx/>
                <a:latin typeface="Calibri" panose="020F0502020204030204" pitchFamily="34" charset="0"/>
                <a:ea typeface="+mn-ea"/>
                <a:cs typeface="+mn-cs"/>
              </a:rPr>
              <a:t>Oscillations of ~17 min period lasted throughout the morning hours. </a:t>
            </a:r>
          </a:p>
          <a:p>
            <a:pPr marL="0" marR="0" lvl="0" indent="0" algn="l" defTabSz="914400" rtl="0" eaLnBrk="1" fontAlgn="auto" latinLnBrk="0" hangingPunct="1">
              <a:lnSpc>
                <a:spcPct val="90000"/>
              </a:lnSpc>
              <a:spcBef>
                <a:spcPct val="0"/>
              </a:spcBef>
              <a:spcAft>
                <a:spcPts val="600"/>
              </a:spcAft>
              <a:buClr>
                <a:srgbClr val="5B9BD5"/>
              </a:buClr>
              <a:buSzPct val="68000"/>
              <a:buFont typeface="Wingdings" panose="05000000000000000000" pitchFamily="2" charset="2"/>
              <a:buNone/>
              <a:tabLst/>
              <a:defRPr/>
            </a:pPr>
            <a:endParaRPr kumimoji="0" lang="en-US" altLang="sr-Latn-RS" sz="2000" b="0" i="0" u="none" strike="noStrike" kern="1200" cap="none" spc="0" normalizeH="0" baseline="0" dirty="0" smtClean="0">
              <a:ln>
                <a:noFill/>
              </a:ln>
              <a:solidFill>
                <a:srgbClr val="357193"/>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90000"/>
              </a:lnSpc>
              <a:spcBef>
                <a:spcPct val="0"/>
              </a:spcBef>
              <a:spcAft>
                <a:spcPts val="600"/>
              </a:spcAft>
              <a:buClr>
                <a:srgbClr val="5B9BD5"/>
              </a:buClr>
              <a:buSzPct val="68000"/>
              <a:buFont typeface="Wingdings" panose="05000000000000000000" pitchFamily="2" charset="2"/>
              <a:buNone/>
              <a:tabLst/>
              <a:defRPr/>
            </a:pPr>
            <a:r>
              <a:rPr kumimoji="0" lang="en-US" altLang="sr-Latn-RS" sz="2000" b="0" i="0" u="none" strike="noStrike" kern="1200" cap="none" spc="0" normalizeH="0" baseline="0" dirty="0" smtClean="0">
                <a:ln>
                  <a:noFill/>
                </a:ln>
                <a:solidFill>
                  <a:srgbClr val="357193"/>
                </a:solidFill>
                <a:effectLst/>
                <a:uLnTx/>
                <a:uFillTx/>
                <a:latin typeface="Calibri" panose="020F0502020204030204" pitchFamily="34" charset="0"/>
                <a:ea typeface="+mn-ea"/>
                <a:cs typeface="+mn-cs"/>
              </a:rPr>
              <a:t>This is up to date </a:t>
            </a:r>
            <a:r>
              <a:rPr kumimoji="0" lang="en-US" altLang="sr-Latn-RS" sz="2000" b="1" i="0" u="none" strike="noStrike" kern="1200" cap="none" spc="0" normalizeH="0" baseline="0" dirty="0" smtClean="0">
                <a:ln>
                  <a:noFill/>
                </a:ln>
                <a:solidFill>
                  <a:srgbClr val="4472C4">
                    <a:lumMod val="50000"/>
                  </a:srgbClr>
                </a:solidFill>
                <a:effectLst/>
                <a:uLnTx/>
                <a:uFillTx/>
                <a:latin typeface="Calibri" panose="020F0502020204030204" pitchFamily="34" charset="0"/>
                <a:ea typeface="+mn-ea"/>
                <a:cs typeface="+mn-cs"/>
              </a:rPr>
              <a:t>the strongest known World meteotsunami</a:t>
            </a:r>
            <a:r>
              <a:rPr kumimoji="0" lang="en-US" altLang="sr-Latn-RS" sz="2000" b="0" i="0" u="none" strike="noStrike" kern="1200" cap="none" spc="0" normalizeH="0" baseline="0" dirty="0" smtClean="0">
                <a:ln>
                  <a:noFill/>
                </a:ln>
                <a:solidFill>
                  <a:srgbClr val="4472C4">
                    <a:lumMod val="50000"/>
                  </a:srgbClr>
                </a:solidFill>
                <a:effectLst/>
                <a:uLnTx/>
                <a:uFillTx/>
                <a:latin typeface="Calibri" panose="020F0502020204030204" pitchFamily="34" charset="0"/>
                <a:ea typeface="+mn-ea"/>
                <a:cs typeface="+mn-cs"/>
              </a:rPr>
              <a:t>. </a:t>
            </a:r>
          </a:p>
          <a:p>
            <a:pPr marL="0" marR="0" lvl="0" indent="0" algn="l" defTabSz="914400" rtl="0" eaLnBrk="1" fontAlgn="auto" latinLnBrk="0" hangingPunct="1">
              <a:lnSpc>
                <a:spcPct val="90000"/>
              </a:lnSpc>
              <a:spcBef>
                <a:spcPct val="0"/>
              </a:spcBef>
              <a:spcAft>
                <a:spcPts val="600"/>
              </a:spcAft>
              <a:buClr>
                <a:srgbClr val="5B9BD5"/>
              </a:buClr>
              <a:buSzPct val="68000"/>
              <a:buFont typeface="Wingdings" panose="05000000000000000000" pitchFamily="2" charset="2"/>
              <a:buNone/>
              <a:tabLst/>
              <a:defRPr/>
            </a:pPr>
            <a:endParaRPr kumimoji="0" lang="en-US" altLang="sr-Latn-RS" sz="2000" b="0" i="0" u="none" strike="noStrike" kern="1200" cap="none" spc="0" normalizeH="0" baseline="0" dirty="0" smtClean="0">
              <a:ln>
                <a:noFill/>
              </a:ln>
              <a:solidFill>
                <a:srgbClr val="357193"/>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90000"/>
              </a:lnSpc>
              <a:spcBef>
                <a:spcPct val="0"/>
              </a:spcBef>
              <a:spcAft>
                <a:spcPts val="600"/>
              </a:spcAft>
              <a:buClr>
                <a:srgbClr val="5B9BD5"/>
              </a:buClr>
              <a:buSzPct val="68000"/>
              <a:buFont typeface="Wingdings" panose="05000000000000000000" pitchFamily="2" charset="2"/>
              <a:buNone/>
              <a:tabLst/>
              <a:defRPr/>
            </a:pPr>
            <a:r>
              <a:rPr kumimoji="0" lang="en-US" altLang="sr-Latn-RS" sz="2000" b="0" i="0" u="none" strike="noStrike" kern="1200" cap="none" spc="0" normalizeH="0" baseline="0" dirty="0" smtClean="0">
                <a:ln>
                  <a:noFill/>
                </a:ln>
                <a:solidFill>
                  <a:srgbClr val="357193"/>
                </a:solidFill>
                <a:effectLst/>
                <a:uLnTx/>
                <a:uFillTx/>
                <a:latin typeface="Calibri" panose="020F0502020204030204" pitchFamily="34" charset="0"/>
                <a:ea typeface="+mn-ea"/>
                <a:cs typeface="+mn-cs"/>
              </a:rPr>
              <a:t>There have been more strong meteotsunami events in Vela Luka (and rest of the Adriatic!) throughout 20 and 21st century =&gt; </a:t>
            </a:r>
            <a:r>
              <a:rPr kumimoji="0" lang="en-US" altLang="sr-Latn-RS" sz="2000" b="1" i="0" u="none" strike="noStrike" kern="1200" cap="none" spc="0" normalizeH="0" baseline="0" dirty="0" smtClean="0">
                <a:ln>
                  <a:noFill/>
                </a:ln>
                <a:solidFill>
                  <a:srgbClr val="4472C4">
                    <a:lumMod val="50000"/>
                  </a:srgbClr>
                </a:solidFill>
                <a:effectLst/>
                <a:uLnTx/>
                <a:uFillTx/>
                <a:latin typeface="Calibri" panose="020F0502020204030204" pitchFamily="34" charset="0"/>
                <a:ea typeface="+mn-ea"/>
                <a:cs typeface="+mn-cs"/>
              </a:rPr>
              <a:t>motivation for meteotsunami research project</a:t>
            </a:r>
            <a:r>
              <a:rPr kumimoji="0" lang="en-US" altLang="sr-Latn-RS" sz="2000" b="0" i="0" u="none" strike="noStrike" kern="1200" cap="none" spc="0" normalizeH="0" baseline="0" dirty="0" smtClean="0">
                <a:ln>
                  <a:noFill/>
                </a:ln>
                <a:solidFill>
                  <a:srgbClr val="4472C4">
                    <a:lumMod val="50000"/>
                  </a:srgbClr>
                </a:solidFill>
                <a:effectLst/>
                <a:uLnTx/>
                <a:uFillTx/>
                <a:latin typeface="Calibri" panose="020F0502020204030204" pitchFamily="34" charset="0"/>
                <a:ea typeface="+mn-ea"/>
                <a:cs typeface="+mn-cs"/>
              </a:rPr>
              <a:t>. </a:t>
            </a:r>
            <a:r>
              <a:rPr kumimoji="0" lang="en-US" altLang="sr-Latn-RS" sz="2000" b="0" i="0" u="none" strike="noStrike" kern="1200" cap="none" spc="0" normalizeH="0" baseline="0" dirty="0" smtClean="0">
                <a:ln>
                  <a:noFill/>
                </a:ln>
                <a:solidFill>
                  <a:srgbClr val="357193"/>
                </a:solidFill>
                <a:effectLst/>
                <a:uLnTx/>
                <a:uFillTx/>
                <a:latin typeface="Calibri" panose="020F0502020204030204" pitchFamily="34" charset="0"/>
                <a:ea typeface="+mn-ea"/>
                <a:cs typeface="+mn-cs"/>
              </a:rPr>
              <a:t> </a:t>
            </a:r>
          </a:p>
          <a:p>
            <a:pPr marL="0" marR="0" lvl="0" indent="0" algn="l" defTabSz="914400" rtl="0" eaLnBrk="1" fontAlgn="auto" latinLnBrk="0" hangingPunct="1">
              <a:lnSpc>
                <a:spcPct val="90000"/>
              </a:lnSpc>
              <a:spcBef>
                <a:spcPct val="0"/>
              </a:spcBef>
              <a:spcAft>
                <a:spcPts val="600"/>
              </a:spcAft>
              <a:buClr>
                <a:srgbClr val="5B9BD5"/>
              </a:buClr>
              <a:buSzPct val="68000"/>
              <a:buFont typeface="Wingdings" panose="05000000000000000000" pitchFamily="2" charset="2"/>
              <a:buNone/>
              <a:tabLst/>
              <a:defRPr/>
            </a:pPr>
            <a:endParaRPr kumimoji="0" lang="en-US" altLang="sr-Latn-RS" sz="2000" b="0" i="0" u="none" strike="noStrike" kern="1200" cap="none" spc="0" normalizeH="0" baseline="0" dirty="0">
              <a:ln>
                <a:noFill/>
              </a:ln>
              <a:solidFill>
                <a:srgbClr val="357193"/>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xmlns="" val="20171504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hr-HR" sz="3200" b="1" dirty="0" smtClean="0">
                <a:solidFill>
                  <a:srgbClr val="002060"/>
                </a:solidFill>
                <a:latin typeface="Times New Roman" panose="02020603050405020304" pitchFamily="18" charset="0"/>
                <a:cs typeface="Times New Roman" panose="02020603050405020304" pitchFamily="18" charset="0"/>
              </a:rPr>
              <a:t>MESSI project - main task</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sz="half" idx="2"/>
          </p:nvPr>
        </p:nvSpPr>
        <p:spPr>
          <a:xfrm>
            <a:off x="5681749" y="1665017"/>
            <a:ext cx="5181600" cy="4351338"/>
          </a:xfrm>
        </p:spPr>
        <p:txBody>
          <a:bodyPr>
            <a:normAutofit/>
          </a:bodyPr>
          <a:lstStyle/>
          <a:p>
            <a:pPr marL="0" indent="0">
              <a:buNone/>
            </a:pPr>
            <a:r>
              <a:rPr lang="en-US" sz="2400" dirty="0" smtClean="0">
                <a:solidFill>
                  <a:srgbClr val="357193"/>
                </a:solidFill>
              </a:rPr>
              <a:t>Practical and operational component (meteotsunami forecast and warnings) </a:t>
            </a:r>
            <a:r>
              <a:rPr lang="en-US" sz="2400" b="1" dirty="0" smtClean="0">
                <a:solidFill>
                  <a:schemeClr val="accent5">
                    <a:lumMod val="50000"/>
                  </a:schemeClr>
                </a:solidFill>
              </a:rPr>
              <a:t>significantly lags for the scientific component</a:t>
            </a:r>
            <a:r>
              <a:rPr lang="en-US" sz="2400" dirty="0" smtClean="0">
                <a:solidFill>
                  <a:schemeClr val="accent5">
                    <a:lumMod val="50000"/>
                  </a:schemeClr>
                </a:solidFill>
              </a:rPr>
              <a:t>! </a:t>
            </a:r>
          </a:p>
          <a:p>
            <a:pPr marL="0" indent="0">
              <a:buNone/>
            </a:pPr>
            <a:endParaRPr lang="en-US" sz="2400" b="1" dirty="0" smtClean="0">
              <a:solidFill>
                <a:schemeClr val="tx2"/>
              </a:solidFill>
            </a:endParaRPr>
          </a:p>
          <a:p>
            <a:pPr marL="0" indent="0">
              <a:buNone/>
            </a:pPr>
            <a:r>
              <a:rPr lang="en-US" sz="2400" b="1" dirty="0" smtClean="0">
                <a:solidFill>
                  <a:schemeClr val="accent5">
                    <a:lumMod val="50000"/>
                  </a:schemeClr>
                </a:solidFill>
              </a:rPr>
              <a:t>The main</a:t>
            </a:r>
            <a:r>
              <a:rPr lang="hr-HR" sz="2400" b="1" dirty="0" smtClean="0">
                <a:solidFill>
                  <a:schemeClr val="accent5">
                    <a:lumMod val="50000"/>
                  </a:schemeClr>
                </a:solidFill>
              </a:rPr>
              <a:t> </a:t>
            </a:r>
            <a:r>
              <a:rPr lang="en-US" sz="2400" b="1" dirty="0" smtClean="0">
                <a:solidFill>
                  <a:schemeClr val="accent5">
                    <a:lumMod val="50000"/>
                  </a:schemeClr>
                </a:solidFill>
              </a:rPr>
              <a:t>objective </a:t>
            </a:r>
            <a:r>
              <a:rPr lang="en-US" sz="2400" dirty="0" smtClean="0">
                <a:solidFill>
                  <a:srgbClr val="357193"/>
                </a:solidFill>
              </a:rPr>
              <a:t>of the MESSI project is to </a:t>
            </a:r>
            <a:r>
              <a:rPr lang="en-US" sz="2400" b="1" dirty="0" smtClean="0">
                <a:solidFill>
                  <a:schemeClr val="accent5">
                    <a:lumMod val="50000"/>
                  </a:schemeClr>
                </a:solidFill>
              </a:rPr>
              <a:t>build a reliable prototype of a meteotsunami warning system </a:t>
            </a:r>
            <a:r>
              <a:rPr lang="en-US" sz="2400" dirty="0" smtClean="0">
                <a:solidFill>
                  <a:srgbClr val="357193"/>
                </a:solidFill>
              </a:rPr>
              <a:t>based on real time measurements, operational atmosphere and ocean modeling and real time decision-making process.</a:t>
            </a:r>
          </a:p>
          <a:p>
            <a:endParaRPr lang="en-US" dirty="0"/>
          </a:p>
        </p:txBody>
      </p:sp>
      <p:pic>
        <p:nvPicPr>
          <p:cNvPr id="9" name="Picture 10" descr="MESSI 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019308" y="5679590"/>
            <a:ext cx="2951019" cy="10622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
          <p:cNvPicPr>
            <a:picLocks noGrp="1" noChangeAspect="1"/>
          </p:cNvPicPr>
          <p:nvPr>
            <p:ph sz="half"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92114" y="1399592"/>
            <a:ext cx="3818436" cy="4990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TextBox 13"/>
          <p:cNvSpPr txBox="1"/>
          <p:nvPr/>
        </p:nvSpPr>
        <p:spPr>
          <a:xfrm>
            <a:off x="1565042" y="6403262"/>
            <a:ext cx="160383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600" b="0" i="0" u="none" strike="noStrike" kern="1200" cap="none" spc="0" normalizeH="0" baseline="0" noProof="0" dirty="0" smtClean="0">
                <a:ln>
                  <a:noFill/>
                </a:ln>
                <a:solidFill>
                  <a:srgbClr val="4472C4">
                    <a:lumMod val="60000"/>
                    <a:lumOff val="40000"/>
                  </a:srgbClr>
                </a:solidFill>
                <a:effectLst/>
                <a:uLnTx/>
                <a:uFillTx/>
                <a:latin typeface="Calibri" panose="020F0502020204030204"/>
                <a:ea typeface="+mn-ea"/>
                <a:cs typeface="+mn-cs"/>
              </a:rPr>
              <a:t>Vilibić et al. 2016</a:t>
            </a:r>
            <a:endParaRPr kumimoji="0" lang="en-US" sz="1600" b="0" i="0" u="none" strike="noStrike" kern="1200" cap="none" spc="0" normalizeH="0" baseline="0" noProof="0" dirty="0">
              <a:ln>
                <a:noFill/>
              </a:ln>
              <a:solidFill>
                <a:srgbClr val="4472C4">
                  <a:lumMod val="60000"/>
                  <a:lumOff val="4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3100689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hr-HR" sz="3200" b="1" dirty="0" smtClean="0">
                <a:solidFill>
                  <a:srgbClr val="002060"/>
                </a:solidFill>
                <a:latin typeface="Times New Roman" panose="02020603050405020304" pitchFamily="18" charset="0"/>
                <a:cs typeface="Times New Roman" panose="02020603050405020304" pitchFamily="18" charset="0"/>
              </a:rPr>
              <a:t>MESSI project – other objectives</a:t>
            </a:r>
            <a:endParaRPr lang="en-US" sz="3200" b="1" dirty="0">
              <a:solidFill>
                <a:srgbClr val="002060"/>
              </a:solidFill>
              <a:latin typeface="Times New Roman" panose="02020603050405020304" pitchFamily="18" charset="0"/>
              <a:cs typeface="Times New Roman" panose="02020603050405020304" pitchFamily="18" charset="0"/>
            </a:endParaRPr>
          </a:p>
        </p:txBody>
      </p:sp>
      <p:pic>
        <p:nvPicPr>
          <p:cNvPr id="9" name="Picture 10" descr="MESSI 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019308" y="5679590"/>
            <a:ext cx="2951019" cy="10622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Box 9"/>
          <p:cNvSpPr txBox="1"/>
          <p:nvPr/>
        </p:nvSpPr>
        <p:spPr>
          <a:xfrm>
            <a:off x="5141169" y="1394306"/>
            <a:ext cx="6699379" cy="4247317"/>
          </a:xfrm>
          <a:prstGeom prst="rect">
            <a:avLst/>
          </a:prstGeom>
          <a:noFill/>
          <a:ln w="19050">
            <a:noFill/>
          </a:ln>
        </p:spPr>
        <p:txBody>
          <a:bodyPr wrap="square" rtlCol="0">
            <a:spAutoFit/>
          </a:bodyPr>
          <a:lstStyle/>
          <a:p>
            <a:pPr marL="342900" marR="0" lvl="0" indent="-342900" defTabSz="914400" eaLnBrk="1" fontAlgn="auto" latinLnBrk="0" hangingPunct="1">
              <a:lnSpc>
                <a:spcPct val="100000"/>
              </a:lnSpc>
              <a:spcBef>
                <a:spcPts val="0"/>
              </a:spcBef>
              <a:spcAft>
                <a:spcPts val="0"/>
              </a:spcAft>
              <a:buClrTx/>
              <a:buSzTx/>
              <a:buFont typeface="+mj-lt"/>
              <a:buAutoNum type="arabicParenR"/>
              <a:tabLst/>
              <a:defRPr/>
            </a:pPr>
            <a:r>
              <a:rPr kumimoji="0" lang="en-US" sz="1800" b="0" i="0" u="none" strike="noStrike" kern="0" cap="none" spc="0" normalizeH="0" baseline="0" dirty="0" smtClean="0">
                <a:ln>
                  <a:noFill/>
                </a:ln>
                <a:solidFill>
                  <a:schemeClr val="accent1">
                    <a:lumMod val="50000"/>
                  </a:schemeClr>
                </a:solidFill>
                <a:effectLst/>
                <a:uLnTx/>
                <a:uFillTx/>
              </a:rPr>
              <a:t>Supporting and supplementing operational oceanographic products and services currently developed at the national level </a:t>
            </a:r>
          </a:p>
          <a:p>
            <a:pPr marL="342900" marR="0" lvl="0" indent="-342900" defTabSz="914400" eaLnBrk="1" fontAlgn="auto" latinLnBrk="0" hangingPunct="1">
              <a:lnSpc>
                <a:spcPct val="100000"/>
              </a:lnSpc>
              <a:spcBef>
                <a:spcPts val="0"/>
              </a:spcBef>
              <a:spcAft>
                <a:spcPts val="0"/>
              </a:spcAft>
              <a:buClrTx/>
              <a:buSzTx/>
              <a:buFont typeface="+mj-lt"/>
              <a:buAutoNum type="arabicParenR"/>
              <a:tabLst/>
              <a:defRPr/>
            </a:pPr>
            <a:r>
              <a:rPr kumimoji="0" lang="en-US" sz="1800" b="0" i="0" u="none" strike="noStrike" kern="0" cap="none" spc="0" normalizeH="0" baseline="0" dirty="0" smtClean="0">
                <a:ln>
                  <a:noFill/>
                </a:ln>
                <a:solidFill>
                  <a:schemeClr val="accent1">
                    <a:lumMod val="50000"/>
                  </a:schemeClr>
                </a:solidFill>
                <a:effectLst/>
                <a:uLnTx/>
                <a:uFillTx/>
              </a:rPr>
              <a:t>Using a novel approach and techniques for tracking and forecasting potentially hazardous events</a:t>
            </a:r>
          </a:p>
          <a:p>
            <a:pPr marL="342900" marR="0" lvl="0" indent="-342900" defTabSz="914400" eaLnBrk="1" fontAlgn="auto" latinLnBrk="0" hangingPunct="1">
              <a:lnSpc>
                <a:spcPct val="100000"/>
              </a:lnSpc>
              <a:spcBef>
                <a:spcPts val="0"/>
              </a:spcBef>
              <a:spcAft>
                <a:spcPts val="0"/>
              </a:spcAft>
              <a:buClrTx/>
              <a:buSzTx/>
              <a:buFont typeface="+mj-lt"/>
              <a:buAutoNum type="arabicParenR"/>
              <a:tabLst/>
              <a:defRPr/>
            </a:pPr>
            <a:r>
              <a:rPr kumimoji="0" lang="en-US" sz="1800" b="0" i="0" u="none" strike="noStrike" kern="0" cap="none" spc="0" normalizeH="0" baseline="0" dirty="0" smtClean="0">
                <a:ln>
                  <a:noFill/>
                </a:ln>
                <a:solidFill>
                  <a:schemeClr val="accent1">
                    <a:lumMod val="50000"/>
                  </a:schemeClr>
                </a:solidFill>
                <a:effectLst/>
                <a:uLnTx/>
                <a:uFillTx/>
              </a:rPr>
              <a:t>Collaborating and networking with top-level international scientists</a:t>
            </a:r>
          </a:p>
          <a:p>
            <a:pPr marL="342900" marR="0" lvl="0" indent="-342900" defTabSz="914400" eaLnBrk="1" fontAlgn="auto" latinLnBrk="0" hangingPunct="1">
              <a:lnSpc>
                <a:spcPct val="100000"/>
              </a:lnSpc>
              <a:spcBef>
                <a:spcPts val="0"/>
              </a:spcBef>
              <a:spcAft>
                <a:spcPts val="0"/>
              </a:spcAft>
              <a:buClrTx/>
              <a:buSzTx/>
              <a:buFont typeface="+mj-lt"/>
              <a:buAutoNum type="arabicParenR"/>
              <a:tabLst/>
              <a:defRPr/>
            </a:pPr>
            <a:r>
              <a:rPr kumimoji="0" lang="en-US" sz="1800" b="0" i="0" u="none" strike="noStrike" kern="0" cap="none" spc="0" normalizeH="0" baseline="0" dirty="0" smtClean="0">
                <a:ln>
                  <a:noFill/>
                </a:ln>
                <a:solidFill>
                  <a:schemeClr val="accent1">
                    <a:lumMod val="50000"/>
                  </a:schemeClr>
                </a:solidFill>
                <a:effectLst/>
                <a:uLnTx/>
                <a:uFillTx/>
              </a:rPr>
              <a:t>Transfer of knowledge to PhD students and post-docs</a:t>
            </a:r>
          </a:p>
          <a:p>
            <a:pPr marL="342900" marR="0" lvl="0" indent="-342900" defTabSz="914400" eaLnBrk="1" fontAlgn="auto" latinLnBrk="0" hangingPunct="1">
              <a:lnSpc>
                <a:spcPct val="100000"/>
              </a:lnSpc>
              <a:spcBef>
                <a:spcPts val="0"/>
              </a:spcBef>
              <a:spcAft>
                <a:spcPts val="0"/>
              </a:spcAft>
              <a:buClrTx/>
              <a:buSzTx/>
              <a:buFont typeface="+mj-lt"/>
              <a:buAutoNum type="arabicParenR"/>
              <a:tabLst/>
              <a:defRPr/>
            </a:pPr>
            <a:r>
              <a:rPr kumimoji="0" lang="en-US" sz="1800" b="0" i="0" u="none" strike="noStrike" kern="0" cap="none" spc="0" normalizeH="0" baseline="0" dirty="0" smtClean="0">
                <a:ln>
                  <a:noFill/>
                </a:ln>
                <a:solidFill>
                  <a:schemeClr val="accent1">
                    <a:lumMod val="50000"/>
                  </a:schemeClr>
                </a:solidFill>
                <a:effectLst/>
                <a:uLnTx/>
                <a:uFillTx/>
              </a:rPr>
              <a:t>Transfer of knowledge to engineers</a:t>
            </a:r>
          </a:p>
          <a:p>
            <a:pPr marL="342900" marR="0" lvl="0" indent="-342900" defTabSz="914400" eaLnBrk="1" fontAlgn="auto" latinLnBrk="0" hangingPunct="1">
              <a:lnSpc>
                <a:spcPct val="100000"/>
              </a:lnSpc>
              <a:spcBef>
                <a:spcPts val="0"/>
              </a:spcBef>
              <a:spcAft>
                <a:spcPts val="0"/>
              </a:spcAft>
              <a:buClrTx/>
              <a:buSzTx/>
              <a:buFont typeface="+mj-lt"/>
              <a:buAutoNum type="arabicParenR"/>
              <a:tabLst/>
              <a:defRPr/>
            </a:pPr>
            <a:r>
              <a:rPr kumimoji="0" lang="en-US" sz="1800" b="0" i="0" u="none" strike="noStrike" kern="0" cap="none" spc="0" normalizeH="0" baseline="0" dirty="0" smtClean="0">
                <a:ln>
                  <a:noFill/>
                </a:ln>
                <a:solidFill>
                  <a:schemeClr val="accent1">
                    <a:lumMod val="50000"/>
                  </a:schemeClr>
                </a:solidFill>
                <a:effectLst/>
                <a:uLnTx/>
                <a:uFillTx/>
              </a:rPr>
              <a:t>Helping vulnerable local communities </a:t>
            </a:r>
          </a:p>
          <a:p>
            <a:pPr marL="342900" marR="0" lvl="0" indent="-342900" defTabSz="914400" eaLnBrk="1" fontAlgn="auto" latinLnBrk="0" hangingPunct="1">
              <a:lnSpc>
                <a:spcPct val="100000"/>
              </a:lnSpc>
              <a:spcBef>
                <a:spcPts val="0"/>
              </a:spcBef>
              <a:spcAft>
                <a:spcPts val="0"/>
              </a:spcAft>
              <a:buClrTx/>
              <a:buSzTx/>
              <a:buFont typeface="+mj-lt"/>
              <a:buAutoNum type="arabicParenR"/>
              <a:tabLst/>
              <a:defRPr/>
            </a:pPr>
            <a:r>
              <a:rPr kumimoji="0" lang="en-US" sz="1800" b="0" i="0" u="none" strike="noStrike" kern="0" cap="none" spc="0" normalizeH="0" baseline="0" dirty="0" smtClean="0">
                <a:ln>
                  <a:noFill/>
                </a:ln>
                <a:solidFill>
                  <a:schemeClr val="accent1">
                    <a:lumMod val="50000"/>
                  </a:schemeClr>
                </a:solidFill>
                <a:effectLst/>
                <a:uLnTx/>
                <a:uFillTx/>
              </a:rPr>
              <a:t>Examining various aspects of meteotsunamis like: </a:t>
            </a:r>
          </a:p>
          <a:p>
            <a:pPr marL="857250" marR="0" lvl="1" indent="-400050" defTabSz="914400" eaLnBrk="1" fontAlgn="auto" latinLnBrk="0" hangingPunct="1">
              <a:lnSpc>
                <a:spcPct val="100000"/>
              </a:lnSpc>
              <a:spcBef>
                <a:spcPts val="0"/>
              </a:spcBef>
              <a:spcAft>
                <a:spcPts val="0"/>
              </a:spcAft>
              <a:buClrTx/>
              <a:buSzTx/>
              <a:buFont typeface="+mj-lt"/>
              <a:buAutoNum type="romanUcPeriod"/>
              <a:tabLst/>
              <a:defRPr/>
            </a:pPr>
            <a:r>
              <a:rPr kumimoji="0" lang="en-US" sz="1800" b="0" i="0" u="none" strike="noStrike" kern="0" cap="none" spc="0" normalizeH="0" baseline="0" dirty="0" smtClean="0">
                <a:ln>
                  <a:noFill/>
                </a:ln>
                <a:solidFill>
                  <a:schemeClr val="accent1">
                    <a:lumMod val="50000"/>
                  </a:schemeClr>
                </a:solidFill>
                <a:effectLst/>
                <a:uLnTx/>
                <a:uFillTx/>
              </a:rPr>
              <a:t>Generation of meteotsunamis over complex bathymetry</a:t>
            </a:r>
          </a:p>
          <a:p>
            <a:pPr marL="857250" marR="0" lvl="1" indent="-400050" defTabSz="914400" eaLnBrk="1" fontAlgn="auto" latinLnBrk="0" hangingPunct="1">
              <a:lnSpc>
                <a:spcPct val="100000"/>
              </a:lnSpc>
              <a:spcBef>
                <a:spcPts val="0"/>
              </a:spcBef>
              <a:spcAft>
                <a:spcPts val="0"/>
              </a:spcAft>
              <a:buClrTx/>
              <a:buSzTx/>
              <a:buFont typeface="+mj-lt"/>
              <a:buAutoNum type="romanUcPeriod"/>
              <a:tabLst/>
              <a:defRPr/>
            </a:pPr>
            <a:r>
              <a:rPr kumimoji="0" lang="en-US" sz="1800" b="0" i="0" u="none" strike="noStrike" kern="0" cap="none" spc="0" normalizeH="0" baseline="0" dirty="0" smtClean="0">
                <a:ln>
                  <a:noFill/>
                </a:ln>
                <a:solidFill>
                  <a:schemeClr val="accent1">
                    <a:lumMod val="50000"/>
                  </a:schemeClr>
                </a:solidFill>
                <a:effectLst/>
                <a:uLnTx/>
                <a:uFillTx/>
              </a:rPr>
              <a:t>Propagation and interaction of free and forced ocean waves</a:t>
            </a:r>
          </a:p>
          <a:p>
            <a:pPr marL="857250" marR="0" lvl="1" indent="-400050" defTabSz="914400" eaLnBrk="1" fontAlgn="auto" latinLnBrk="0" hangingPunct="1">
              <a:lnSpc>
                <a:spcPct val="100000"/>
              </a:lnSpc>
              <a:spcBef>
                <a:spcPts val="0"/>
              </a:spcBef>
              <a:spcAft>
                <a:spcPts val="0"/>
              </a:spcAft>
              <a:buClrTx/>
              <a:buSzTx/>
              <a:buFont typeface="+mj-lt"/>
              <a:buAutoNum type="romanUcPeriod"/>
              <a:tabLst/>
              <a:defRPr/>
            </a:pPr>
            <a:r>
              <a:rPr kumimoji="0" lang="en-US" sz="1800" b="0" i="0" u="none" strike="noStrike" kern="0" cap="none" spc="0" normalizeH="0" baseline="0" dirty="0" smtClean="0">
                <a:ln>
                  <a:noFill/>
                </a:ln>
                <a:solidFill>
                  <a:schemeClr val="accent1">
                    <a:lumMod val="50000"/>
                  </a:schemeClr>
                </a:solidFill>
                <a:effectLst/>
                <a:uLnTx/>
                <a:uFillTx/>
              </a:rPr>
              <a:t>Transfer of energy from atmosphere to the sea</a:t>
            </a:r>
          </a:p>
          <a:p>
            <a:pPr marL="857250" marR="0" lvl="1" indent="-400050" defTabSz="914400" eaLnBrk="1" fontAlgn="auto" latinLnBrk="0" hangingPunct="1">
              <a:lnSpc>
                <a:spcPct val="100000"/>
              </a:lnSpc>
              <a:spcBef>
                <a:spcPts val="0"/>
              </a:spcBef>
              <a:spcAft>
                <a:spcPts val="0"/>
              </a:spcAft>
              <a:buClrTx/>
              <a:buSzTx/>
              <a:buFont typeface="+mj-lt"/>
              <a:buAutoNum type="romanUcPeriod"/>
              <a:tabLst/>
              <a:defRPr/>
            </a:pPr>
            <a:r>
              <a:rPr kumimoji="0" lang="en-US" sz="1800" b="0" i="0" u="none" strike="noStrike" kern="0" cap="none" spc="0" normalizeH="0" baseline="0" dirty="0" smtClean="0">
                <a:ln>
                  <a:noFill/>
                </a:ln>
                <a:solidFill>
                  <a:schemeClr val="accent1">
                    <a:lumMod val="50000"/>
                  </a:schemeClr>
                </a:solidFill>
                <a:effectLst/>
                <a:uLnTx/>
                <a:uFillTx/>
              </a:rPr>
              <a:t>Refraction and reflections of free waves</a:t>
            </a:r>
          </a:p>
          <a:p>
            <a:pPr marL="857250" marR="0" lvl="1" indent="-400050" defTabSz="914400" eaLnBrk="1" fontAlgn="auto" latinLnBrk="0" hangingPunct="1">
              <a:lnSpc>
                <a:spcPct val="100000"/>
              </a:lnSpc>
              <a:spcBef>
                <a:spcPts val="0"/>
              </a:spcBef>
              <a:spcAft>
                <a:spcPts val="0"/>
              </a:spcAft>
              <a:buClrTx/>
              <a:buSzTx/>
              <a:buFont typeface="+mj-lt"/>
              <a:buAutoNum type="romanUcPeriod"/>
              <a:tabLst/>
              <a:defRPr/>
            </a:pPr>
            <a:r>
              <a:rPr kumimoji="0" lang="en-US" sz="1800" b="0" i="0" u="none" strike="noStrike" kern="0" cap="none" spc="0" normalizeH="0" baseline="0" dirty="0" smtClean="0">
                <a:ln>
                  <a:noFill/>
                </a:ln>
                <a:solidFill>
                  <a:schemeClr val="accent1">
                    <a:lumMod val="50000"/>
                  </a:schemeClr>
                </a:solidFill>
                <a:effectLst/>
                <a:uLnTx/>
                <a:uFillTx/>
              </a:rPr>
              <a:t>Other...  </a:t>
            </a:r>
          </a:p>
        </p:txBody>
      </p: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7870" y="1468952"/>
            <a:ext cx="4491845" cy="5062477"/>
          </a:xfrm>
          <a:prstGeom prst="rect">
            <a:avLst/>
          </a:prstGeom>
        </p:spPr>
      </p:pic>
      <p:sp>
        <p:nvSpPr>
          <p:cNvPr id="12" name="TextBox 11"/>
          <p:cNvSpPr txBox="1"/>
          <p:nvPr/>
        </p:nvSpPr>
        <p:spPr>
          <a:xfrm>
            <a:off x="447870" y="6461896"/>
            <a:ext cx="2359428" cy="338554"/>
          </a:xfrm>
          <a:prstGeom prst="rect">
            <a:avLst/>
          </a:prstGeom>
          <a:solidFill>
            <a:schemeClr val="bg1"/>
          </a:solidFill>
          <a:ln>
            <a:solidFill>
              <a:schemeClr val="tx2"/>
            </a:solidFill>
          </a:ln>
        </p:spPr>
        <p:txBody>
          <a:bodyPr wrap="none" rtlCol="0">
            <a:spAutoFit/>
          </a:bodyPr>
          <a:lstStyle/>
          <a:p>
            <a:r>
              <a:rPr lang="hr-HR" sz="1600" dirty="0" smtClean="0">
                <a:solidFill>
                  <a:schemeClr val="accent1">
                    <a:lumMod val="50000"/>
                  </a:schemeClr>
                </a:solidFill>
              </a:rPr>
              <a:t>Vela Luka, 6. travnja 2017.</a:t>
            </a:r>
            <a:endParaRPr lang="en-US" sz="1600" dirty="0">
              <a:solidFill>
                <a:schemeClr val="accent1">
                  <a:lumMod val="50000"/>
                </a:schemeClr>
              </a:solidFill>
            </a:endParaRPr>
          </a:p>
        </p:txBody>
      </p:sp>
    </p:spTree>
    <p:extLst>
      <p:ext uri="{BB962C8B-B14F-4D97-AF65-F5344CB8AC3E}">
        <p14:creationId xmlns:p14="http://schemas.microsoft.com/office/powerpoint/2010/main" xmlns="" val="31576085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hr-HR" sz="3200" b="1" dirty="0" smtClean="0">
                <a:solidFill>
                  <a:srgbClr val="002060"/>
                </a:solidFill>
                <a:latin typeface="Times New Roman" panose="02020603050405020304" pitchFamily="18" charset="0"/>
                <a:cs typeface="Times New Roman" panose="02020603050405020304" pitchFamily="18" charset="0"/>
              </a:rPr>
              <a:t>MESSI project – tasks</a:t>
            </a:r>
            <a:endParaRPr lang="en-US" sz="3200" b="1" dirty="0">
              <a:solidFill>
                <a:srgbClr val="002060"/>
              </a:solidFill>
              <a:latin typeface="Times New Roman" panose="02020603050405020304" pitchFamily="18" charset="0"/>
              <a:cs typeface="Times New Roman" panose="02020603050405020304" pitchFamily="18" charset="0"/>
            </a:endParaRPr>
          </a:p>
        </p:txBody>
      </p:sp>
      <p:pic>
        <p:nvPicPr>
          <p:cNvPr id="9" name="Picture 10" descr="MESSI 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019308" y="5679590"/>
            <a:ext cx="2951019" cy="10622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p:nvPr/>
        </p:nvSpPr>
        <p:spPr>
          <a:xfrm>
            <a:off x="1860722" y="1371599"/>
            <a:ext cx="8634095" cy="4108817"/>
          </a:xfrm>
          <a:prstGeom prst="rect">
            <a:avLst/>
          </a:prstGeom>
          <a:noFill/>
        </p:spPr>
        <p:txBody>
          <a:bodyPr wrap="none" rtlCol="0">
            <a:spAutoFit/>
          </a:bodyPr>
          <a:lstStyle/>
          <a:p>
            <a:pPr>
              <a:lnSpc>
                <a:spcPct val="150000"/>
              </a:lnSpc>
            </a:pPr>
            <a:r>
              <a:rPr lang="en-US" b="1" dirty="0" smtClean="0">
                <a:solidFill>
                  <a:srgbClr val="002060"/>
                </a:solidFill>
              </a:rPr>
              <a:t>Task 1</a:t>
            </a:r>
            <a:r>
              <a:rPr lang="en-US" dirty="0" smtClean="0">
                <a:solidFill>
                  <a:srgbClr val="002060"/>
                </a:solidFill>
              </a:rPr>
              <a:t>. </a:t>
            </a:r>
            <a:r>
              <a:rPr lang="en-US" dirty="0" smtClean="0">
                <a:solidFill>
                  <a:schemeClr val="accent1">
                    <a:lumMod val="50000"/>
                  </a:schemeClr>
                </a:solidFill>
              </a:rPr>
              <a:t>Assessment of historical Adriatic meteotsunamis</a:t>
            </a:r>
          </a:p>
          <a:p>
            <a:pPr>
              <a:lnSpc>
                <a:spcPct val="150000"/>
              </a:lnSpc>
            </a:pPr>
            <a:r>
              <a:rPr lang="en-US" b="1" dirty="0" smtClean="0">
                <a:solidFill>
                  <a:srgbClr val="002060"/>
                </a:solidFill>
              </a:rPr>
              <a:t>Task 2.</a:t>
            </a:r>
            <a:r>
              <a:rPr lang="en-US" dirty="0" smtClean="0">
                <a:solidFill>
                  <a:srgbClr val="002060"/>
                </a:solidFill>
              </a:rPr>
              <a:t> </a:t>
            </a:r>
            <a:r>
              <a:rPr lang="en-US" dirty="0" smtClean="0">
                <a:solidFill>
                  <a:schemeClr val="accent1">
                    <a:lumMod val="50000"/>
                  </a:schemeClr>
                </a:solidFill>
              </a:rPr>
              <a:t>Design and construct of a meteotsunami monitoring station prototype</a:t>
            </a:r>
          </a:p>
          <a:p>
            <a:pPr>
              <a:lnSpc>
                <a:spcPct val="150000"/>
              </a:lnSpc>
            </a:pPr>
            <a:r>
              <a:rPr lang="en-US" b="1" dirty="0" smtClean="0">
                <a:solidFill>
                  <a:srgbClr val="002060"/>
                </a:solidFill>
              </a:rPr>
              <a:t>Task 3. </a:t>
            </a:r>
            <a:r>
              <a:rPr lang="en-US" dirty="0" smtClean="0">
                <a:solidFill>
                  <a:schemeClr val="accent1">
                    <a:lumMod val="50000"/>
                  </a:schemeClr>
                </a:solidFill>
              </a:rPr>
              <a:t>Installation of a meteotsunami research and warning network</a:t>
            </a:r>
          </a:p>
          <a:p>
            <a:pPr>
              <a:lnSpc>
                <a:spcPct val="150000"/>
              </a:lnSpc>
            </a:pPr>
            <a:r>
              <a:rPr lang="en-US" b="1" dirty="0" smtClean="0">
                <a:solidFill>
                  <a:srgbClr val="002060"/>
                </a:solidFill>
              </a:rPr>
              <a:t>Task 4. </a:t>
            </a:r>
            <a:r>
              <a:rPr lang="en-US" dirty="0" smtClean="0">
                <a:solidFill>
                  <a:schemeClr val="accent1">
                    <a:lumMod val="50000"/>
                  </a:schemeClr>
                </a:solidFill>
              </a:rPr>
              <a:t>Estimate occurrence rate of meteotsunamis in the past, present and future climate</a:t>
            </a:r>
          </a:p>
          <a:p>
            <a:pPr>
              <a:lnSpc>
                <a:spcPct val="150000"/>
              </a:lnSpc>
            </a:pPr>
            <a:r>
              <a:rPr lang="en-US" b="1" dirty="0" smtClean="0">
                <a:solidFill>
                  <a:srgbClr val="002060"/>
                </a:solidFill>
              </a:rPr>
              <a:t>Task 5. </a:t>
            </a:r>
            <a:r>
              <a:rPr lang="en-US" dirty="0" smtClean="0">
                <a:solidFill>
                  <a:schemeClr val="accent1">
                    <a:lumMod val="50000"/>
                  </a:schemeClr>
                </a:solidFill>
              </a:rPr>
              <a:t>Mapping of meteotsunami hazard and creation of meteotsunami warning matrices</a:t>
            </a:r>
          </a:p>
          <a:p>
            <a:pPr>
              <a:lnSpc>
                <a:spcPct val="150000"/>
              </a:lnSpc>
            </a:pPr>
            <a:r>
              <a:rPr lang="en-US" b="1" dirty="0" smtClean="0">
                <a:solidFill>
                  <a:srgbClr val="002060"/>
                </a:solidFill>
              </a:rPr>
              <a:t>Task 6. </a:t>
            </a:r>
            <a:r>
              <a:rPr lang="en-US" dirty="0" smtClean="0">
                <a:solidFill>
                  <a:schemeClr val="accent1">
                    <a:lumMod val="50000"/>
                  </a:schemeClr>
                </a:solidFill>
              </a:rPr>
              <a:t>Setup of operational atmospheric and ocean models </a:t>
            </a:r>
          </a:p>
          <a:p>
            <a:pPr>
              <a:lnSpc>
                <a:spcPct val="150000"/>
              </a:lnSpc>
            </a:pPr>
            <a:r>
              <a:rPr lang="en-US" b="1" dirty="0" smtClean="0">
                <a:solidFill>
                  <a:srgbClr val="002060"/>
                </a:solidFill>
              </a:rPr>
              <a:t>Task 7. </a:t>
            </a:r>
            <a:r>
              <a:rPr lang="en-US" dirty="0" smtClean="0">
                <a:solidFill>
                  <a:schemeClr val="accent1">
                    <a:lumMod val="50000"/>
                  </a:schemeClr>
                </a:solidFill>
              </a:rPr>
              <a:t>Set up a prototype of warning system</a:t>
            </a:r>
          </a:p>
          <a:p>
            <a:pPr>
              <a:lnSpc>
                <a:spcPct val="150000"/>
              </a:lnSpc>
            </a:pPr>
            <a:r>
              <a:rPr lang="en-US" b="1" dirty="0" smtClean="0">
                <a:solidFill>
                  <a:srgbClr val="002060"/>
                </a:solidFill>
              </a:rPr>
              <a:t>Task 8. </a:t>
            </a:r>
            <a:r>
              <a:rPr lang="en-US" dirty="0" smtClean="0">
                <a:solidFill>
                  <a:schemeClr val="accent1">
                    <a:lumMod val="50000"/>
                  </a:schemeClr>
                </a:solidFill>
              </a:rPr>
              <a:t>Create dynamic web content with a meteotsunami hazard forecast</a:t>
            </a:r>
          </a:p>
          <a:p>
            <a:pPr>
              <a:lnSpc>
                <a:spcPct val="150000"/>
              </a:lnSpc>
            </a:pPr>
            <a:r>
              <a:rPr lang="en-US" b="1" dirty="0" smtClean="0">
                <a:solidFill>
                  <a:srgbClr val="002060"/>
                </a:solidFill>
              </a:rPr>
              <a:t>Task 9. </a:t>
            </a:r>
            <a:r>
              <a:rPr lang="en-US" dirty="0" smtClean="0">
                <a:solidFill>
                  <a:schemeClr val="accent1">
                    <a:lumMod val="50000"/>
                  </a:schemeClr>
                </a:solidFill>
              </a:rPr>
              <a:t>Dissemination towards potential users</a:t>
            </a:r>
          </a:p>
          <a:p>
            <a:endParaRPr lang="en-US" dirty="0"/>
          </a:p>
        </p:txBody>
      </p:sp>
    </p:spTree>
    <p:extLst>
      <p:ext uri="{BB962C8B-B14F-4D97-AF65-F5344CB8AC3E}">
        <p14:creationId xmlns:p14="http://schemas.microsoft.com/office/powerpoint/2010/main" xmlns="" val="24220260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hr-HR" sz="3200" b="1" dirty="0" smtClean="0">
                <a:solidFill>
                  <a:srgbClr val="002060"/>
                </a:solidFill>
                <a:latin typeface="Times New Roman" panose="02020603050405020304" pitchFamily="18" charset="0"/>
                <a:cs typeface="Times New Roman" panose="02020603050405020304" pitchFamily="18" charset="0"/>
              </a:rPr>
              <a:t>Task 1. </a:t>
            </a:r>
            <a:r>
              <a:rPr lang="hr-HR" sz="3200" b="1" dirty="0" smtClean="0">
                <a:solidFill>
                  <a:schemeClr val="accent1">
                    <a:lumMod val="50000"/>
                  </a:schemeClr>
                </a:solidFill>
                <a:latin typeface="Times New Roman" panose="02020603050405020304" pitchFamily="18" charset="0"/>
                <a:cs typeface="Times New Roman" panose="02020603050405020304" pitchFamily="18" charset="0"/>
              </a:rPr>
              <a:t>Assessment of historical Adriatic meteotsunamis</a:t>
            </a:r>
            <a:endParaRPr lang="en-US" sz="3200" b="1" dirty="0">
              <a:solidFill>
                <a:srgbClr val="002060"/>
              </a:solidFill>
              <a:latin typeface="Times New Roman" panose="02020603050405020304" pitchFamily="18" charset="0"/>
              <a:cs typeface="Times New Roman" panose="02020603050405020304" pitchFamily="18" charset="0"/>
            </a:endParaRPr>
          </a:p>
        </p:txBody>
      </p:sp>
      <p:pic>
        <p:nvPicPr>
          <p:cNvPr id="9" name="Picture 10" descr="MESSI 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037969" y="5623607"/>
            <a:ext cx="2951019" cy="10622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p:cNvPicPr>
            <a:picLocks noChangeAspect="1"/>
          </p:cNvPicPr>
          <p:nvPr/>
        </p:nvPicPr>
        <p:blipFill>
          <a:blip r:embed="rId3" cstate="print"/>
          <a:stretch>
            <a:fillRect/>
          </a:stretch>
        </p:blipFill>
        <p:spPr>
          <a:xfrm>
            <a:off x="298579" y="1297836"/>
            <a:ext cx="6273945" cy="5102962"/>
          </a:xfrm>
          <a:prstGeom prst="rect">
            <a:avLst/>
          </a:prstGeom>
        </p:spPr>
      </p:pic>
      <p:sp>
        <p:nvSpPr>
          <p:cNvPr id="8" name="TextBox 7"/>
          <p:cNvSpPr txBox="1"/>
          <p:nvPr/>
        </p:nvSpPr>
        <p:spPr>
          <a:xfrm>
            <a:off x="6792687" y="1319658"/>
            <a:ext cx="5075854" cy="4801314"/>
          </a:xfrm>
          <a:prstGeom prst="rect">
            <a:avLst/>
          </a:prstGeom>
          <a:noFill/>
          <a:ln w="19050">
            <a:noFill/>
          </a:ln>
        </p:spPr>
        <p:txBody>
          <a:bodyPr wrap="square" rtlCol="0">
            <a:spAutoFit/>
          </a:bodyPr>
          <a:lstStyle/>
          <a:p>
            <a:pPr marR="0" lvl="0" defTabSz="914400" eaLnBrk="1" fontAlgn="auto" latinLnBrk="0" hangingPunct="1">
              <a:lnSpc>
                <a:spcPct val="100000"/>
              </a:lnSpc>
              <a:spcBef>
                <a:spcPts val="0"/>
              </a:spcBef>
              <a:spcAft>
                <a:spcPts val="0"/>
              </a:spcAft>
              <a:buClrTx/>
              <a:buSzTx/>
              <a:tabLst/>
              <a:defRPr/>
            </a:pPr>
            <a:r>
              <a:rPr lang="en-US" b="1" kern="0" dirty="0" smtClean="0">
                <a:solidFill>
                  <a:srgbClr val="002060"/>
                </a:solidFill>
              </a:rPr>
              <a:t>Prior to project: </a:t>
            </a:r>
          </a:p>
          <a:p>
            <a:pPr marR="0" lvl="0" defTabSz="914400" eaLnBrk="1" fontAlgn="auto" latinLnBrk="0" hangingPunct="1">
              <a:lnSpc>
                <a:spcPct val="100000"/>
              </a:lnSpc>
              <a:spcBef>
                <a:spcPts val="0"/>
              </a:spcBef>
              <a:spcAft>
                <a:spcPts val="0"/>
              </a:spcAft>
              <a:buClrTx/>
              <a:buSzTx/>
              <a:tabLst/>
              <a:defRPr/>
            </a:pPr>
            <a:r>
              <a:rPr lang="en-US" kern="0" dirty="0" smtClean="0">
                <a:solidFill>
                  <a:schemeClr val="accent1">
                    <a:lumMod val="50000"/>
                  </a:schemeClr>
                </a:solidFill>
              </a:rPr>
              <a:t>Historical tide gauge records and news paper articles were examined (by prof. </a:t>
            </a:r>
            <a:r>
              <a:rPr lang="en-US" kern="0" dirty="0" err="1" smtClean="0">
                <a:solidFill>
                  <a:schemeClr val="accent1">
                    <a:lumMod val="50000"/>
                  </a:schemeClr>
                </a:solidFill>
              </a:rPr>
              <a:t>Mirko</a:t>
            </a:r>
            <a:r>
              <a:rPr lang="en-US" kern="0" dirty="0" smtClean="0">
                <a:solidFill>
                  <a:schemeClr val="accent1">
                    <a:lumMod val="50000"/>
                  </a:schemeClr>
                </a:solidFill>
              </a:rPr>
              <a:t> </a:t>
            </a:r>
            <a:r>
              <a:rPr lang="en-US" kern="0" dirty="0" err="1" smtClean="0">
                <a:solidFill>
                  <a:schemeClr val="accent1">
                    <a:lumMod val="50000"/>
                  </a:schemeClr>
                </a:solidFill>
              </a:rPr>
              <a:t>Orlić</a:t>
            </a:r>
            <a:r>
              <a:rPr lang="en-US" kern="0" dirty="0" smtClean="0">
                <a:solidFill>
                  <a:schemeClr val="accent1">
                    <a:lumMod val="50000"/>
                  </a:schemeClr>
                </a:solidFill>
              </a:rPr>
              <a:t> &amp; Iva </a:t>
            </a:r>
            <a:r>
              <a:rPr lang="en-US" kern="0" dirty="0" err="1" smtClean="0">
                <a:solidFill>
                  <a:schemeClr val="accent1">
                    <a:lumMod val="50000"/>
                  </a:schemeClr>
                </a:solidFill>
              </a:rPr>
              <a:t>Vrkić</a:t>
            </a:r>
            <a:r>
              <a:rPr lang="en-US" kern="0" dirty="0" smtClean="0">
                <a:solidFill>
                  <a:schemeClr val="accent1">
                    <a:lumMod val="50000"/>
                  </a:schemeClr>
                </a:solidFill>
              </a:rPr>
              <a:t>) </a:t>
            </a:r>
          </a:p>
          <a:p>
            <a:pPr marR="0" lvl="0" defTabSz="914400" eaLnBrk="1" fontAlgn="auto" latinLnBrk="0" hangingPunct="1">
              <a:lnSpc>
                <a:spcPct val="100000"/>
              </a:lnSpc>
              <a:spcBef>
                <a:spcPts val="0"/>
              </a:spcBef>
              <a:spcAft>
                <a:spcPts val="0"/>
              </a:spcAft>
              <a:buClrTx/>
              <a:buSzTx/>
              <a:tabLst/>
              <a:defRPr/>
            </a:pPr>
            <a:r>
              <a:rPr lang="en-US" kern="0" dirty="0" smtClean="0">
                <a:solidFill>
                  <a:schemeClr val="accent1">
                    <a:lumMod val="50000"/>
                  </a:schemeClr>
                </a:solidFill>
              </a:rPr>
              <a:t>First version of the Adriatic meteotsunami catalogue has been published (</a:t>
            </a:r>
            <a:r>
              <a:rPr lang="en-US" kern="0" dirty="0" err="1" smtClean="0">
                <a:solidFill>
                  <a:schemeClr val="accent1">
                    <a:lumMod val="50000"/>
                  </a:schemeClr>
                </a:solidFill>
              </a:rPr>
              <a:t>Acta</a:t>
            </a:r>
            <a:r>
              <a:rPr lang="en-US" kern="0" dirty="0" smtClean="0">
                <a:solidFill>
                  <a:schemeClr val="accent1">
                    <a:lumMod val="50000"/>
                  </a:schemeClr>
                </a:solidFill>
              </a:rPr>
              <a:t> </a:t>
            </a:r>
            <a:r>
              <a:rPr lang="en-US" kern="0" dirty="0" err="1" smtClean="0">
                <a:solidFill>
                  <a:schemeClr val="accent1">
                    <a:lumMod val="50000"/>
                  </a:schemeClr>
                </a:solidFill>
              </a:rPr>
              <a:t>Adriatica</a:t>
            </a:r>
            <a:r>
              <a:rPr lang="en-US" kern="0" dirty="0" smtClean="0">
                <a:solidFill>
                  <a:schemeClr val="accent1">
                    <a:lumMod val="50000"/>
                  </a:schemeClr>
                </a:solidFill>
              </a:rPr>
              <a:t>, 2016)</a:t>
            </a:r>
          </a:p>
          <a:p>
            <a:pPr marR="0" lvl="0" defTabSz="914400" eaLnBrk="1" fontAlgn="auto" latinLnBrk="0" hangingPunct="1">
              <a:lnSpc>
                <a:spcPct val="100000"/>
              </a:lnSpc>
              <a:spcBef>
                <a:spcPts val="0"/>
              </a:spcBef>
              <a:spcAft>
                <a:spcPts val="0"/>
              </a:spcAft>
              <a:buClrTx/>
              <a:buSzTx/>
              <a:tabLst/>
              <a:defRPr/>
            </a:pPr>
            <a:endParaRPr lang="en-US" kern="0" dirty="0" smtClean="0">
              <a:solidFill>
                <a:schemeClr val="accent1">
                  <a:lumMod val="50000"/>
                </a:schemeClr>
              </a:solidFill>
            </a:endParaRPr>
          </a:p>
          <a:p>
            <a:pPr marR="0" lvl="0" defTabSz="914400" eaLnBrk="1" fontAlgn="auto" latinLnBrk="0" hangingPunct="1">
              <a:lnSpc>
                <a:spcPct val="100000"/>
              </a:lnSpc>
              <a:spcBef>
                <a:spcPts val="0"/>
              </a:spcBef>
              <a:spcAft>
                <a:spcPts val="0"/>
              </a:spcAft>
              <a:buClrTx/>
              <a:buSzTx/>
              <a:tabLst/>
              <a:defRPr/>
            </a:pPr>
            <a:r>
              <a:rPr lang="en-US" b="1" kern="0" dirty="0" smtClean="0">
                <a:solidFill>
                  <a:srgbClr val="002060"/>
                </a:solidFill>
              </a:rPr>
              <a:t>During early stages of project: </a:t>
            </a:r>
          </a:p>
          <a:p>
            <a:pPr marR="0" lvl="0" defTabSz="914400" eaLnBrk="1" fontAlgn="auto" latinLnBrk="0" hangingPunct="1">
              <a:lnSpc>
                <a:spcPct val="100000"/>
              </a:lnSpc>
              <a:spcBef>
                <a:spcPts val="0"/>
              </a:spcBef>
              <a:spcAft>
                <a:spcPts val="0"/>
              </a:spcAft>
              <a:buClrTx/>
              <a:buSzTx/>
              <a:tabLst/>
              <a:defRPr/>
            </a:pPr>
            <a:r>
              <a:rPr lang="en-US" kern="0" dirty="0" smtClean="0">
                <a:solidFill>
                  <a:schemeClr val="accent1">
                    <a:lumMod val="50000"/>
                  </a:schemeClr>
                </a:solidFill>
              </a:rPr>
              <a:t>On-line version of the Adriatic meteotsunami catalogue has been built</a:t>
            </a:r>
          </a:p>
          <a:p>
            <a:pPr marR="0" lvl="0" defTabSz="914400" eaLnBrk="1" fontAlgn="auto" latinLnBrk="0" hangingPunct="1">
              <a:lnSpc>
                <a:spcPct val="100000"/>
              </a:lnSpc>
              <a:spcBef>
                <a:spcPts val="0"/>
              </a:spcBef>
              <a:spcAft>
                <a:spcPts val="0"/>
              </a:spcAft>
              <a:buClrTx/>
              <a:buSzTx/>
              <a:tabLst/>
              <a:defRPr/>
            </a:pPr>
            <a:r>
              <a:rPr lang="en-US" kern="0" dirty="0" smtClean="0">
                <a:solidFill>
                  <a:schemeClr val="accent1">
                    <a:lumMod val="50000"/>
                  </a:schemeClr>
                </a:solidFill>
              </a:rPr>
              <a:t>(jadran.izor.hr/~</a:t>
            </a:r>
            <a:r>
              <a:rPr lang="en-US" kern="0" dirty="0" err="1" smtClean="0">
                <a:solidFill>
                  <a:schemeClr val="accent1">
                    <a:lumMod val="50000"/>
                  </a:schemeClr>
                </a:solidFill>
              </a:rPr>
              <a:t>sepic</a:t>
            </a:r>
            <a:r>
              <a:rPr lang="en-US" kern="0" dirty="0" smtClean="0">
                <a:solidFill>
                  <a:schemeClr val="accent1">
                    <a:lumMod val="50000"/>
                  </a:schemeClr>
                </a:solidFill>
              </a:rPr>
              <a:t>/</a:t>
            </a:r>
            <a:r>
              <a:rPr lang="en-US" kern="0" dirty="0" err="1" smtClean="0">
                <a:solidFill>
                  <a:schemeClr val="accent1">
                    <a:lumMod val="50000"/>
                  </a:schemeClr>
                </a:solidFill>
              </a:rPr>
              <a:t>meteotsunami_catalogue</a:t>
            </a:r>
            <a:r>
              <a:rPr lang="en-US" kern="0" dirty="0" smtClean="0">
                <a:solidFill>
                  <a:schemeClr val="accent1">
                    <a:lumMod val="50000"/>
                  </a:schemeClr>
                </a:solidFill>
              </a:rPr>
              <a:t>)</a:t>
            </a:r>
          </a:p>
          <a:p>
            <a:pPr marR="0" lvl="0" defTabSz="914400" eaLnBrk="1" fontAlgn="auto" latinLnBrk="0" hangingPunct="1">
              <a:lnSpc>
                <a:spcPct val="100000"/>
              </a:lnSpc>
              <a:spcBef>
                <a:spcPts val="0"/>
              </a:spcBef>
              <a:spcAft>
                <a:spcPts val="0"/>
              </a:spcAft>
              <a:buClrTx/>
              <a:buSzTx/>
              <a:tabLst/>
              <a:defRPr/>
            </a:pPr>
            <a:r>
              <a:rPr lang="en-US" kern="0" dirty="0" smtClean="0">
                <a:solidFill>
                  <a:schemeClr val="accent1">
                    <a:lumMod val="50000"/>
                  </a:schemeClr>
                </a:solidFill>
              </a:rPr>
              <a:t>On-line version is regularly updated with new events </a:t>
            </a:r>
          </a:p>
          <a:p>
            <a:pPr marR="0" lvl="0" defTabSz="914400" eaLnBrk="1" fontAlgn="auto" latinLnBrk="0" hangingPunct="1">
              <a:lnSpc>
                <a:spcPct val="100000"/>
              </a:lnSpc>
              <a:spcBef>
                <a:spcPts val="0"/>
              </a:spcBef>
              <a:spcAft>
                <a:spcPts val="0"/>
              </a:spcAft>
              <a:buClrTx/>
              <a:buSzTx/>
              <a:tabLst/>
              <a:defRPr/>
            </a:pPr>
            <a:endParaRPr lang="en-US" kern="0" dirty="0" smtClean="0">
              <a:solidFill>
                <a:schemeClr val="accent1">
                  <a:lumMod val="50000"/>
                </a:schemeClr>
              </a:solidFill>
            </a:endParaRPr>
          </a:p>
          <a:p>
            <a:pPr marR="0" lvl="0" defTabSz="914400" eaLnBrk="1" fontAlgn="auto" latinLnBrk="0" hangingPunct="1">
              <a:lnSpc>
                <a:spcPct val="100000"/>
              </a:lnSpc>
              <a:spcBef>
                <a:spcPts val="0"/>
              </a:spcBef>
              <a:spcAft>
                <a:spcPts val="0"/>
              </a:spcAft>
              <a:buClrTx/>
              <a:buSzTx/>
              <a:tabLst/>
              <a:defRPr/>
            </a:pPr>
            <a:r>
              <a:rPr lang="en-US" b="1" kern="0" dirty="0" smtClean="0">
                <a:solidFill>
                  <a:schemeClr val="accent1">
                    <a:lumMod val="50000"/>
                  </a:schemeClr>
                </a:solidFill>
              </a:rPr>
              <a:t>The 2014 </a:t>
            </a:r>
            <a:r>
              <a:rPr lang="en-US" b="1" kern="0" dirty="0" err="1" smtClean="0">
                <a:solidFill>
                  <a:schemeClr val="accent1">
                    <a:lumMod val="50000"/>
                  </a:schemeClr>
                </a:solidFill>
              </a:rPr>
              <a:t>multimeteotsunami</a:t>
            </a:r>
            <a:r>
              <a:rPr lang="en-US" b="1" kern="0" dirty="0" smtClean="0">
                <a:solidFill>
                  <a:schemeClr val="accent1">
                    <a:lumMod val="50000"/>
                  </a:schemeClr>
                </a:solidFill>
              </a:rPr>
              <a:t> event </a:t>
            </a:r>
            <a:r>
              <a:rPr lang="en-US" kern="0" dirty="0" smtClean="0">
                <a:solidFill>
                  <a:schemeClr val="accent1">
                    <a:lumMod val="50000"/>
                  </a:schemeClr>
                </a:solidFill>
              </a:rPr>
              <a:t>has been </a:t>
            </a:r>
            <a:r>
              <a:rPr lang="hr-HR" kern="0" dirty="0" smtClean="0">
                <a:solidFill>
                  <a:schemeClr val="accent1">
                    <a:lumMod val="50000"/>
                  </a:schemeClr>
                </a:solidFill>
              </a:rPr>
              <a:t>studied in </a:t>
            </a:r>
            <a:r>
              <a:rPr lang="en-US" kern="0" dirty="0" smtClean="0">
                <a:solidFill>
                  <a:schemeClr val="accent1">
                    <a:lumMod val="50000"/>
                  </a:schemeClr>
                </a:solidFill>
              </a:rPr>
              <a:t>detail and reproduced with several </a:t>
            </a:r>
            <a:r>
              <a:rPr lang="hr-HR" kern="0" dirty="0" smtClean="0">
                <a:solidFill>
                  <a:schemeClr val="accent1">
                    <a:lumMod val="50000"/>
                  </a:schemeClr>
                </a:solidFill>
              </a:rPr>
              <a:t>atmospheric and ocean </a:t>
            </a:r>
            <a:r>
              <a:rPr lang="en-US" kern="0" dirty="0" smtClean="0">
                <a:solidFill>
                  <a:schemeClr val="accent1">
                    <a:lumMod val="50000"/>
                  </a:schemeClr>
                </a:solidFill>
              </a:rPr>
              <a:t>model</a:t>
            </a:r>
            <a:r>
              <a:rPr lang="hr-HR" kern="0" dirty="0" smtClean="0">
                <a:solidFill>
                  <a:schemeClr val="accent1">
                    <a:lumMod val="50000"/>
                  </a:schemeClr>
                </a:solidFill>
              </a:rPr>
              <a:t>s</a:t>
            </a:r>
            <a:r>
              <a:rPr lang="en-US" kern="0" dirty="0" smtClean="0">
                <a:solidFill>
                  <a:schemeClr val="accent1">
                    <a:lumMod val="50000"/>
                  </a:schemeClr>
                </a:solidFill>
              </a:rPr>
              <a:t> </a:t>
            </a:r>
          </a:p>
        </p:txBody>
      </p:sp>
      <p:pic>
        <p:nvPicPr>
          <p:cNvPr id="7" name="Picture 6"/>
          <p:cNvPicPr>
            <a:picLocks noChangeAspect="1"/>
          </p:cNvPicPr>
          <p:nvPr/>
        </p:nvPicPr>
        <p:blipFill>
          <a:blip r:embed="rId4" cstate="print"/>
          <a:stretch>
            <a:fillRect/>
          </a:stretch>
        </p:blipFill>
        <p:spPr>
          <a:xfrm>
            <a:off x="531920" y="2304657"/>
            <a:ext cx="6256580" cy="4413379"/>
          </a:xfrm>
          <a:prstGeom prst="rect">
            <a:avLst/>
          </a:prstGeom>
        </p:spPr>
      </p:pic>
    </p:spTree>
    <p:extLst>
      <p:ext uri="{BB962C8B-B14F-4D97-AF65-F5344CB8AC3E}">
        <p14:creationId xmlns:p14="http://schemas.microsoft.com/office/powerpoint/2010/main" xmlns="" val="36524123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0" descr="MESSI 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037969" y="5623607"/>
            <a:ext cx="2951019" cy="10622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p:nvPr/>
        </p:nvSpPr>
        <p:spPr>
          <a:xfrm>
            <a:off x="5781869" y="1690688"/>
            <a:ext cx="5571931" cy="2308324"/>
          </a:xfrm>
          <a:prstGeom prst="rect">
            <a:avLst/>
          </a:prstGeom>
          <a:noFill/>
          <a:ln w="19050">
            <a:noFill/>
          </a:ln>
        </p:spPr>
        <p:txBody>
          <a:bodyPr wrap="square" rtlCol="0">
            <a:spAutoFit/>
          </a:bodyPr>
          <a:lstStyle/>
          <a:p>
            <a:pPr marR="0" lvl="0" defTabSz="914400" eaLnBrk="1" fontAlgn="auto" latinLnBrk="0" hangingPunct="1">
              <a:lnSpc>
                <a:spcPct val="100000"/>
              </a:lnSpc>
              <a:spcBef>
                <a:spcPts val="0"/>
              </a:spcBef>
              <a:spcAft>
                <a:spcPts val="0"/>
              </a:spcAft>
              <a:buClrTx/>
              <a:buSzTx/>
              <a:tabLst/>
              <a:defRPr/>
            </a:pPr>
            <a:r>
              <a:rPr lang="en-US" b="1" kern="0" dirty="0" smtClean="0">
                <a:solidFill>
                  <a:srgbClr val="002060"/>
                </a:solidFill>
              </a:rPr>
              <a:t>Three types of stations have been planned: </a:t>
            </a:r>
          </a:p>
          <a:p>
            <a:pPr marL="342900" marR="0" lvl="0" indent="-342900" defTabSz="914400" eaLnBrk="1" fontAlgn="auto" latinLnBrk="0" hangingPunct="1">
              <a:lnSpc>
                <a:spcPct val="100000"/>
              </a:lnSpc>
              <a:spcBef>
                <a:spcPts val="0"/>
              </a:spcBef>
              <a:spcAft>
                <a:spcPts val="0"/>
              </a:spcAft>
              <a:buClrTx/>
              <a:buSzTx/>
              <a:buFont typeface="+mj-lt"/>
              <a:buAutoNum type="arabicParenR"/>
              <a:tabLst/>
              <a:defRPr/>
            </a:pPr>
            <a:r>
              <a:rPr lang="en-US" kern="0" dirty="0" smtClean="0">
                <a:solidFill>
                  <a:schemeClr val="accent1">
                    <a:lumMod val="50000"/>
                  </a:schemeClr>
                </a:solidFill>
              </a:rPr>
              <a:t>Atmospheric stations</a:t>
            </a:r>
          </a:p>
          <a:p>
            <a:pPr lvl="1"/>
            <a:r>
              <a:rPr lang="en-US" i="1" kern="0" dirty="0" smtClean="0">
                <a:solidFill>
                  <a:schemeClr val="accent1">
                    <a:lumMod val="50000"/>
                  </a:schemeClr>
                </a:solidFill>
              </a:rPr>
              <a:t>air pressure measurements</a:t>
            </a:r>
          </a:p>
          <a:p>
            <a:pPr marL="342900" marR="0" lvl="0" indent="-342900" defTabSz="914400" eaLnBrk="1" fontAlgn="auto" latinLnBrk="0" hangingPunct="1">
              <a:lnSpc>
                <a:spcPct val="100000"/>
              </a:lnSpc>
              <a:spcBef>
                <a:spcPts val="0"/>
              </a:spcBef>
              <a:spcAft>
                <a:spcPts val="0"/>
              </a:spcAft>
              <a:buClrTx/>
              <a:buSzTx/>
              <a:buFont typeface="+mj-lt"/>
              <a:buAutoNum type="arabicParenR"/>
              <a:tabLst/>
              <a:defRPr/>
            </a:pPr>
            <a:r>
              <a:rPr lang="en-US" kern="0" dirty="0" smtClean="0">
                <a:solidFill>
                  <a:schemeClr val="accent1">
                    <a:lumMod val="50000"/>
                  </a:schemeClr>
                </a:solidFill>
              </a:rPr>
              <a:t>Ocean stations </a:t>
            </a:r>
          </a:p>
          <a:p>
            <a:pPr lvl="1"/>
            <a:r>
              <a:rPr lang="en-US" i="1" kern="0" dirty="0" smtClean="0">
                <a:solidFill>
                  <a:schemeClr val="accent1">
                    <a:lumMod val="50000"/>
                  </a:schemeClr>
                </a:solidFill>
              </a:rPr>
              <a:t>sea level measurements </a:t>
            </a:r>
          </a:p>
          <a:p>
            <a:pPr marL="342900" marR="0" lvl="0" indent="-342900" defTabSz="914400" eaLnBrk="1" fontAlgn="auto" latinLnBrk="0" hangingPunct="1">
              <a:lnSpc>
                <a:spcPct val="100000"/>
              </a:lnSpc>
              <a:spcBef>
                <a:spcPts val="0"/>
              </a:spcBef>
              <a:spcAft>
                <a:spcPts val="0"/>
              </a:spcAft>
              <a:buClrTx/>
              <a:buSzTx/>
              <a:buFont typeface="+mj-lt"/>
              <a:buAutoNum type="arabicParenR"/>
              <a:tabLst/>
              <a:defRPr/>
            </a:pPr>
            <a:r>
              <a:rPr lang="en-US" kern="0" dirty="0" smtClean="0">
                <a:solidFill>
                  <a:schemeClr val="accent1">
                    <a:lumMod val="50000"/>
                  </a:schemeClr>
                </a:solidFill>
              </a:rPr>
              <a:t>Ocean atmospheric stations</a:t>
            </a:r>
          </a:p>
          <a:p>
            <a:pPr lvl="1"/>
            <a:r>
              <a:rPr lang="en-US" i="1" kern="0" dirty="0" smtClean="0">
                <a:solidFill>
                  <a:schemeClr val="accent1">
                    <a:lumMod val="50000"/>
                  </a:schemeClr>
                </a:solidFill>
              </a:rPr>
              <a:t>sea level measurements, and atmospheric variables measurements</a:t>
            </a:r>
          </a:p>
        </p:txBody>
      </p:sp>
      <p:sp>
        <p:nvSpPr>
          <p:cNvPr id="10"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r-HR" sz="3200" b="1" smtClean="0">
                <a:solidFill>
                  <a:srgbClr val="002060"/>
                </a:solidFill>
                <a:latin typeface="Times New Roman" panose="02020603050405020304" pitchFamily="18" charset="0"/>
                <a:cs typeface="Times New Roman" panose="02020603050405020304" pitchFamily="18" charset="0"/>
              </a:rPr>
              <a:t>Task </a:t>
            </a:r>
            <a:r>
              <a:rPr lang="hr-HR" sz="3200" b="1" smtClean="0">
                <a:solidFill>
                  <a:srgbClr val="002060"/>
                </a:solidFill>
                <a:latin typeface="Times New Roman" panose="02020603050405020304" pitchFamily="18" charset="0"/>
                <a:cs typeface="Times New Roman" panose="02020603050405020304" pitchFamily="18" charset="0"/>
              </a:rPr>
              <a:t>2. </a:t>
            </a:r>
            <a:r>
              <a:rPr lang="hr-HR" sz="3200" b="1" dirty="0" smtClean="0">
                <a:solidFill>
                  <a:schemeClr val="accent1">
                    <a:lumMod val="50000"/>
                  </a:schemeClr>
                </a:solidFill>
                <a:latin typeface="Times New Roman" panose="02020603050405020304" pitchFamily="18" charset="0"/>
                <a:cs typeface="Times New Roman" panose="02020603050405020304" pitchFamily="18" charset="0"/>
              </a:rPr>
              <a:t>Design and construction of a meteotsunami monitoring station prototype</a:t>
            </a:r>
            <a:endParaRPr lang="en-US" sz="3200" b="1" dirty="0">
              <a:solidFill>
                <a:srgbClr val="00206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8498" y="1790552"/>
            <a:ext cx="4678922" cy="421908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167536" y="4015376"/>
            <a:ext cx="2631236" cy="1973427"/>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924122" y="3999011"/>
            <a:ext cx="1492345" cy="1989792"/>
          </a:xfrm>
          <a:prstGeom prst="rect">
            <a:avLst/>
          </a:prstGeom>
        </p:spPr>
      </p:pic>
      <p:sp>
        <p:nvSpPr>
          <p:cNvPr id="13" name="TextBox 12"/>
          <p:cNvSpPr txBox="1"/>
          <p:nvPr/>
        </p:nvSpPr>
        <p:spPr>
          <a:xfrm>
            <a:off x="578498" y="6109498"/>
            <a:ext cx="2572307" cy="338554"/>
          </a:xfrm>
          <a:prstGeom prst="rect">
            <a:avLst/>
          </a:prstGeom>
          <a:solidFill>
            <a:schemeClr val="bg1"/>
          </a:solidFill>
          <a:ln>
            <a:solidFill>
              <a:schemeClr val="tx2"/>
            </a:solidFill>
          </a:ln>
        </p:spPr>
        <p:txBody>
          <a:bodyPr wrap="none" rtlCol="0">
            <a:spAutoFit/>
          </a:bodyPr>
          <a:lstStyle/>
          <a:p>
            <a:r>
              <a:rPr lang="hr-HR" sz="1600" dirty="0" smtClean="0">
                <a:solidFill>
                  <a:schemeClr val="accent1">
                    <a:lumMod val="50000"/>
                  </a:schemeClr>
                </a:solidFill>
              </a:rPr>
              <a:t>Ocean station (Sobra, Mljet)</a:t>
            </a:r>
            <a:endParaRPr lang="en-US" sz="1600" dirty="0">
              <a:solidFill>
                <a:schemeClr val="accent1">
                  <a:lumMod val="50000"/>
                </a:schemeClr>
              </a:solidFill>
            </a:endParaRPr>
          </a:p>
        </p:txBody>
      </p:sp>
      <p:sp>
        <p:nvSpPr>
          <p:cNvPr id="14" name="TextBox 13"/>
          <p:cNvSpPr txBox="1"/>
          <p:nvPr/>
        </p:nvSpPr>
        <p:spPr>
          <a:xfrm>
            <a:off x="6167536" y="6109498"/>
            <a:ext cx="2827505" cy="338554"/>
          </a:xfrm>
          <a:prstGeom prst="rect">
            <a:avLst/>
          </a:prstGeom>
          <a:solidFill>
            <a:schemeClr val="bg1"/>
          </a:solidFill>
          <a:ln>
            <a:solidFill>
              <a:schemeClr val="tx2"/>
            </a:solidFill>
          </a:ln>
        </p:spPr>
        <p:txBody>
          <a:bodyPr wrap="none" rtlCol="0">
            <a:spAutoFit/>
          </a:bodyPr>
          <a:lstStyle/>
          <a:p>
            <a:r>
              <a:rPr lang="hr-HR" sz="1600" dirty="0" smtClean="0">
                <a:solidFill>
                  <a:schemeClr val="accent1">
                    <a:lumMod val="50000"/>
                  </a:schemeClr>
                </a:solidFill>
              </a:rPr>
              <a:t>Atmospheric station (Palagruža)</a:t>
            </a:r>
            <a:endParaRPr lang="en-US" sz="1600" dirty="0">
              <a:solidFill>
                <a:schemeClr val="accent1">
                  <a:lumMod val="50000"/>
                </a:schemeClr>
              </a:solidFill>
            </a:endParaRPr>
          </a:p>
        </p:txBody>
      </p:sp>
    </p:spTree>
    <p:extLst>
      <p:ext uri="{BB962C8B-B14F-4D97-AF65-F5344CB8AC3E}">
        <p14:creationId xmlns:p14="http://schemas.microsoft.com/office/powerpoint/2010/main" xmlns="" val="28122456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277</TotalTime>
  <Words>1327</Words>
  <Application>Microsoft Office PowerPoint</Application>
  <PresentationFormat>Custom</PresentationFormat>
  <Paragraphs>154</Paragraphs>
  <Slides>17</Slides>
  <Notes>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1_Office Theme</vt:lpstr>
      <vt:lpstr>Meteotsunamis, destructive long ocean waves in the tsunami frequency band: from observations and simulations towards a warning system (MESSI)</vt:lpstr>
      <vt:lpstr>MESSI project </vt:lpstr>
      <vt:lpstr>MESSI project - motivation</vt:lpstr>
      <vt:lpstr>MESSI project - motivation</vt:lpstr>
      <vt:lpstr>MESSI project - main task</vt:lpstr>
      <vt:lpstr>MESSI project – other objectives</vt:lpstr>
      <vt:lpstr>MESSI project – tasks</vt:lpstr>
      <vt:lpstr>Task 1. Assessment of historical Adriatic meteotsunamis</vt:lpstr>
      <vt:lpstr>Slide 9</vt:lpstr>
      <vt:lpstr>Task 3. Installation of a meteotsunami research and warning network</vt:lpstr>
      <vt:lpstr>Task 4. Estimate occurrence rate of metetosunamis in past, present and future climates</vt:lpstr>
      <vt:lpstr>Task 5. Mapping of meteotsunami hazard and creation of meteotsunami warning matrices</vt:lpstr>
      <vt:lpstr>Task 6. Setup of operational atmospheric and oceanographic models</vt:lpstr>
      <vt:lpstr>Task 7. Set up a prototype of a warning system</vt:lpstr>
      <vt:lpstr>Task 8. Create dynamic web content with a meteotsunami hazard forecast  </vt:lpstr>
      <vt:lpstr>Task 9. Dissemination towards potential users</vt:lpstr>
      <vt:lpstr>Thank you for your attention and for partipication in MESSI project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Meteotsunamis, destructive long ocean waves in the tsunami frequency band: from observations and simulations towards a warning system (MESSI)</dc:title>
  <dc:creator>Windows User</dc:creator>
  <cp:lastModifiedBy>user</cp:lastModifiedBy>
  <cp:revision>22</cp:revision>
  <dcterms:created xsi:type="dcterms:W3CDTF">2017-12-11T08:34:12Z</dcterms:created>
  <dcterms:modified xsi:type="dcterms:W3CDTF">2017-12-11T19:43:12Z</dcterms:modified>
</cp:coreProperties>
</file>