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7" r:id="rId3"/>
    <p:sldId id="260" r:id="rId4"/>
    <p:sldId id="261" r:id="rId5"/>
    <p:sldId id="262" r:id="rId6"/>
    <p:sldId id="264" r:id="rId7"/>
    <p:sldId id="265" r:id="rId8"/>
    <p:sldId id="266" r:id="rId9"/>
    <p:sldId id="267" r:id="rId10"/>
    <p:sldId id="269" r:id="rId11"/>
    <p:sldId id="281" r:id="rId12"/>
    <p:sldId id="284" r:id="rId13"/>
    <p:sldId id="268" r:id="rId14"/>
    <p:sldId id="270" r:id="rId15"/>
    <p:sldId id="272" r:id="rId16"/>
    <p:sldId id="271" r:id="rId17"/>
    <p:sldId id="274" r:id="rId18"/>
    <p:sldId id="273" r:id="rId19"/>
    <p:sldId id="276" r:id="rId20"/>
    <p:sldId id="278" r:id="rId21"/>
    <p:sldId id="285" r:id="rId22"/>
    <p:sldId id="282" r:id="rId23"/>
    <p:sldId id="275" r:id="rId24"/>
    <p:sldId id="279" r:id="rId25"/>
    <p:sldId id="259"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6279" autoAdjust="0"/>
  </p:normalViewPr>
  <p:slideViewPr>
    <p:cSldViewPr snapToGrid="0">
      <p:cViewPr>
        <p:scale>
          <a:sx n="66" d="100"/>
          <a:sy n="66" d="100"/>
        </p:scale>
        <p:origin x="-312" y="-1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69867-6C47-4351-A94E-BB377519C226}" type="datetimeFigureOut">
              <a:rPr lang="en-US" smtClean="0"/>
              <a:pPr/>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8302C-9C24-4B55-920B-279527DB4B6A}" type="slidenum">
              <a:rPr lang="en-US" smtClean="0"/>
              <a:pPr/>
              <a:t>‹#›</a:t>
            </a:fld>
            <a:endParaRPr lang="en-US"/>
          </a:p>
        </p:txBody>
      </p:sp>
    </p:spTree>
    <p:extLst>
      <p:ext uri="{BB962C8B-B14F-4D97-AF65-F5344CB8AC3E}">
        <p14:creationId xmlns:p14="http://schemas.microsoft.com/office/powerpoint/2010/main" xmlns="" val="368830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115C9-E24C-4512-AA8B-319BB49F77B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169710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115C9-E24C-4512-AA8B-319BB49F77B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169710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385647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272248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358865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5E0A0C-FFF2-4105-9F07-796FCC3D8DE3}"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179020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F2905-D7E2-4171-961B-8EB802C66F9A}"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441703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652222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73DF2-DD31-447B-89F4-CEF82A94D7A7}" type="datetime1">
              <a:rPr lang="en-US" smtClean="0"/>
              <a:pPr/>
              <a:t>12/11/2017</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4081763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1BB0C-CFA8-4A1F-9AAE-D6B32E8256E7}" type="datetime1">
              <a:rPr lang="en-US" smtClean="0"/>
              <a:pPr/>
              <a:t>12/11/2017</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301116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2348D-B72F-4FC3-A127-851C5E7B3A9E}" type="datetime1">
              <a:rPr lang="en-US" smtClean="0"/>
              <a:pPr/>
              <a:t>12/11/2017</a:t>
            </a:fld>
            <a:endParaRPr lang="en-US"/>
          </a:p>
        </p:txBody>
      </p:sp>
      <p:sp>
        <p:nvSpPr>
          <p:cNvPr id="4" name="Footer Placeholder 3"/>
          <p:cNvSpPr>
            <a:spLocks noGrp="1"/>
          </p:cNvSpPr>
          <p:nvPr>
            <p:ph type="ftr" sz="quarter" idx="11"/>
          </p:nvPr>
        </p:nvSpPr>
        <p:spPr/>
        <p:txBody>
          <a:bodyPr/>
          <a:lstStyle/>
          <a:p>
            <a:r>
              <a:rPr lang="en-US" smtClean="0"/>
              <a:t>Add a footer</a:t>
            </a:r>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361305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pPr/>
              <a:t>12/11/2017</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72549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6AFBEB-CD4D-45C5-9851-D1FF1EB5AB85}" type="datetime1">
              <a:rPr lang="en-US" smtClean="0"/>
              <a:pPr/>
              <a:t>12/11/2017</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933622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3622740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85B7EB-0ACD-4247-AA3F-1B0B49109B84}" type="datetime1">
              <a:rPr lang="en-US" smtClean="0"/>
              <a:pPr/>
              <a:t>12/11/2017</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884985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D68D4-D432-4190-8060-492B59F98A87}"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276270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4EF83-7D73-495D-9915-41737B990DFC}"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33893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178962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171432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42755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178034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184495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384600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C59B2E-9FC9-48AD-A3F8-C891709541DA}"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293178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59B2E-9FC9-48AD-A3F8-C891709541DA}" type="datetimeFigureOut">
              <a:rPr lang="en-US" smtClean="0"/>
              <a:pPr/>
              <a:t>12/11/2017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10875-DEB3-41BC-BF8D-411C1EE39601}" type="slidenum">
              <a:rPr lang="en-US" smtClean="0"/>
              <a:pPr/>
              <a:t>‹#›</a:t>
            </a:fld>
            <a:endParaRPr lang="en-US"/>
          </a:p>
        </p:txBody>
      </p:sp>
    </p:spTree>
    <p:extLst>
      <p:ext uri="{BB962C8B-B14F-4D97-AF65-F5344CB8AC3E}">
        <p14:creationId xmlns:p14="http://schemas.microsoft.com/office/powerpoint/2010/main" xmlns="" val="355276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F2F0-E062-4E41-9176-AEE9734E64AC}" type="datetime1">
              <a:rPr lang="en-US" smtClean="0"/>
              <a:pPr/>
              <a:t>12/11/2017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786393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hyperlink" Target="http://www.ioc-sealevelmonitoring.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nature.com/articles/srep40818" TargetMode="External"/><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hyperlink" Target="http://link.springer.com/article/10.1007/s00024-016-1249-4" TargetMode="External"/><Relationship Id="rId5" Type="http://schemas.openxmlformats.org/officeDocument/2006/relationships/hyperlink" Target="http://onlinelibrary.wiley.com/doi/10.1002/2016GL070754/abstract" TargetMode="External"/><Relationship Id="rId4" Type="http://schemas.openxmlformats.org/officeDocument/2006/relationships/hyperlink" Target="http://dx.doi.org/10.3389/fmars.2016.0005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2408"/>
            <a:ext cx="9144000" cy="2387600"/>
          </a:xfrm>
        </p:spPr>
        <p:txBody>
          <a:bodyPr/>
          <a:lstStyle/>
          <a:p>
            <a:r>
              <a:rPr lang="hr-H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Overview of MESSI project scientific results </a:t>
            </a:r>
            <a:endParaRPr lang="en-US" sz="3200" b="1" cap="non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103276"/>
            <a:ext cx="9144000" cy="1655762"/>
          </a:xfrm>
        </p:spPr>
        <p:txBody>
          <a:bodyPr>
            <a:noAutofit/>
          </a:bodyPr>
          <a:lstStyle/>
          <a:p>
            <a:pPr>
              <a:lnSpc>
                <a:spcPct val="120000"/>
              </a:lnSpc>
            </a:pPr>
            <a:r>
              <a:rPr lang="hr-HR" sz="1800" dirty="0" smtClean="0">
                <a:solidFill>
                  <a:srgbClr val="357193"/>
                </a:solidFill>
              </a:rPr>
              <a:t>Jadranka ŠEPIĆ, Miro Gačić, Gordana BEG PAKLAR, Vlado DADIĆ, Clea DENAMIEL, Natalija DUNIĆ, Tomislav DŽOIĆ, Kristian HORVATH, Damir IVANKOVIĆ, Dalibor JELAVIĆ, Hrvoje KALINIĆ, Žarko KOVAČ, Vedrana KOVAČEVIĆ, Toni MAŠĆE, Frano MATIĆ, Iva MEĐUGORAC, Hrvoje MIHANOVIĆ, Sebastian MONSERRAT, Stipe MUSLIM, Alexander RABINOVICH, Maja TELIŠMAN PRTENJAK, Martina TUDOR, Ivica Vilibić</a:t>
            </a:r>
            <a:endParaRPr lang="en-US" sz="1800" dirty="0">
              <a:solidFill>
                <a:srgbClr val="357193"/>
              </a:solidFill>
            </a:endParaRPr>
          </a:p>
        </p:txBody>
      </p:sp>
      <p:pic>
        <p:nvPicPr>
          <p:cNvPr id="4" name="Picture 10" descr="MESSI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5450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Odessa June 2014 event</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igure01.jpg"/>
          <p:cNvPicPr>
            <a:picLocks noChangeAspect="1"/>
          </p:cNvPicPr>
          <p:nvPr/>
        </p:nvPicPr>
        <p:blipFill>
          <a:blip r:embed="rId3" cstate="print"/>
          <a:stretch>
            <a:fillRect/>
          </a:stretch>
        </p:blipFill>
        <p:spPr>
          <a:xfrm>
            <a:off x="1182548" y="1325956"/>
            <a:ext cx="2866938" cy="5268104"/>
          </a:xfrm>
          <a:prstGeom prst="rect">
            <a:avLst/>
          </a:prstGeom>
        </p:spPr>
      </p:pic>
      <p:pic>
        <p:nvPicPr>
          <p:cNvPr id="18" name="Picture 17" descr="Figure03.jpg"/>
          <p:cNvPicPr>
            <a:picLocks noChangeAspect="1"/>
          </p:cNvPicPr>
          <p:nvPr/>
        </p:nvPicPr>
        <p:blipFill>
          <a:blip r:embed="rId4" cstate="print"/>
          <a:stretch>
            <a:fillRect/>
          </a:stretch>
        </p:blipFill>
        <p:spPr>
          <a:xfrm>
            <a:off x="4383314" y="2576416"/>
            <a:ext cx="5696398" cy="3146440"/>
          </a:xfrm>
          <a:prstGeom prst="rect">
            <a:avLst/>
          </a:prstGeom>
        </p:spPr>
      </p:pic>
      <p:sp>
        <p:nvSpPr>
          <p:cNvPr id="19" name="TextBox 18"/>
          <p:cNvSpPr txBox="1"/>
          <p:nvPr/>
        </p:nvSpPr>
        <p:spPr>
          <a:xfrm>
            <a:off x="4439857" y="1394110"/>
            <a:ext cx="5724128" cy="707886"/>
          </a:xfrm>
          <a:prstGeom prst="rect">
            <a:avLst/>
          </a:prstGeom>
          <a:solidFill>
            <a:schemeClr val="bg1"/>
          </a:solidFill>
          <a:ln w="19050">
            <a:solidFill>
              <a:schemeClr val="accent1">
                <a:lumMod val="50000"/>
              </a:schemeClr>
            </a:solidFill>
          </a:ln>
        </p:spPr>
        <p:txBody>
          <a:bodyPr wrap="square" rtlCol="0">
            <a:spAutoFit/>
          </a:bodyPr>
          <a:lstStyle/>
          <a:p>
            <a:r>
              <a:rPr lang="hr-HR" sz="2000" dirty="0" smtClean="0"/>
              <a:t>Three beaches in Odessa were hit by up to 2 m high meteotsunami waves at midday 27 June 2014</a:t>
            </a:r>
            <a:endParaRPr lang="en-US" sz="2000" dirty="0"/>
          </a:p>
        </p:txBody>
      </p:sp>
      <p:sp>
        <p:nvSpPr>
          <p:cNvPr id="20" name="TextBox 19"/>
          <p:cNvSpPr txBox="1"/>
          <p:nvPr/>
        </p:nvSpPr>
        <p:spPr>
          <a:xfrm>
            <a:off x="4519481" y="5939400"/>
            <a:ext cx="2624373" cy="338554"/>
          </a:xfrm>
          <a:prstGeom prst="rect">
            <a:avLst/>
          </a:prstGeom>
          <a:noFill/>
        </p:spPr>
        <p:txBody>
          <a:bodyPr wrap="none" rtlCol="0">
            <a:spAutoFit/>
          </a:bodyPr>
          <a:lstStyle/>
          <a:p>
            <a:r>
              <a:rPr lang="hr-HR" sz="1600" dirty="0" smtClean="0">
                <a:solidFill>
                  <a:schemeClr val="accent1">
                    <a:lumMod val="75000"/>
                  </a:schemeClr>
                </a:solidFill>
              </a:rPr>
              <a:t>(Šepić et al., 2017, PAGEOPH)</a:t>
            </a:r>
            <a:endParaRPr lang="hr-HR" sz="1600" dirty="0">
              <a:solidFill>
                <a:schemeClr val="accent1">
                  <a:lumMod val="75000"/>
                </a:schemeClr>
              </a:solidFill>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Odessa June 2014 event</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Figure14.jpg"/>
          <p:cNvPicPr>
            <a:picLocks noChangeAspect="1"/>
          </p:cNvPicPr>
          <p:nvPr/>
        </p:nvPicPr>
        <p:blipFill>
          <a:blip r:embed="rId3" cstate="print"/>
          <a:stretch>
            <a:fillRect/>
          </a:stretch>
        </p:blipFill>
        <p:spPr>
          <a:xfrm>
            <a:off x="636596" y="2179175"/>
            <a:ext cx="3864864" cy="4212336"/>
          </a:xfrm>
          <a:prstGeom prst="rect">
            <a:avLst/>
          </a:prstGeom>
        </p:spPr>
      </p:pic>
      <p:pic>
        <p:nvPicPr>
          <p:cNvPr id="8" name="Picture 7" descr="Figure15.jpg"/>
          <p:cNvPicPr>
            <a:picLocks noChangeAspect="1"/>
          </p:cNvPicPr>
          <p:nvPr/>
        </p:nvPicPr>
        <p:blipFill>
          <a:blip r:embed="rId4" cstate="print"/>
          <a:stretch>
            <a:fillRect/>
          </a:stretch>
        </p:blipFill>
        <p:spPr>
          <a:xfrm>
            <a:off x="4815471" y="2396582"/>
            <a:ext cx="6315456" cy="3148584"/>
          </a:xfrm>
          <a:prstGeom prst="rect">
            <a:avLst/>
          </a:prstGeom>
        </p:spPr>
      </p:pic>
      <p:pic>
        <p:nvPicPr>
          <p:cNvPr id="10" name="Picture 9" descr="Figure18.jpg"/>
          <p:cNvPicPr>
            <a:picLocks noChangeAspect="1"/>
          </p:cNvPicPr>
          <p:nvPr/>
        </p:nvPicPr>
        <p:blipFill>
          <a:blip r:embed="rId5" cstate="print"/>
          <a:stretch>
            <a:fillRect/>
          </a:stretch>
        </p:blipFill>
        <p:spPr>
          <a:xfrm>
            <a:off x="5320573" y="2518359"/>
            <a:ext cx="6214872" cy="3176016"/>
          </a:xfrm>
          <a:prstGeom prst="rect">
            <a:avLst/>
          </a:prstGeom>
        </p:spPr>
      </p:pic>
      <p:sp>
        <p:nvSpPr>
          <p:cNvPr id="11" name="TextBox 10"/>
          <p:cNvSpPr txBox="1"/>
          <p:nvPr/>
        </p:nvSpPr>
        <p:spPr>
          <a:xfrm>
            <a:off x="811286" y="1350567"/>
            <a:ext cx="3615571" cy="646331"/>
          </a:xfrm>
          <a:prstGeom prst="rect">
            <a:avLst/>
          </a:prstGeom>
          <a:solidFill>
            <a:schemeClr val="bg1"/>
          </a:solidFill>
          <a:ln w="19050">
            <a:solidFill>
              <a:schemeClr val="accent1">
                <a:lumMod val="50000"/>
              </a:schemeClr>
            </a:solidFill>
          </a:ln>
        </p:spPr>
        <p:txBody>
          <a:bodyPr wrap="square" rtlCol="0">
            <a:spAutoFit/>
          </a:bodyPr>
          <a:lstStyle/>
          <a:p>
            <a:r>
              <a:rPr lang="hr-HR" dirty="0" smtClean="0"/>
              <a:t>Barotropic ocean numerical model was used to reproduce the event </a:t>
            </a:r>
            <a:endParaRPr lang="en-US" dirty="0"/>
          </a:p>
        </p:txBody>
      </p:sp>
      <p:sp>
        <p:nvSpPr>
          <p:cNvPr id="12" name="TextBox 11"/>
          <p:cNvSpPr txBox="1"/>
          <p:nvPr/>
        </p:nvSpPr>
        <p:spPr>
          <a:xfrm>
            <a:off x="2865057" y="5189596"/>
            <a:ext cx="1677915" cy="369332"/>
          </a:xfrm>
          <a:prstGeom prst="rect">
            <a:avLst/>
          </a:prstGeom>
          <a:solidFill>
            <a:schemeClr val="bg1"/>
          </a:solidFill>
          <a:ln w="19050">
            <a:solidFill>
              <a:schemeClr val="accent1">
                <a:lumMod val="50000"/>
              </a:schemeClr>
            </a:solidFill>
          </a:ln>
        </p:spPr>
        <p:txBody>
          <a:bodyPr wrap="square" rtlCol="0">
            <a:spAutoFit/>
          </a:bodyPr>
          <a:lstStyle/>
          <a:p>
            <a:r>
              <a:rPr lang="hr-HR" dirty="0" smtClean="0"/>
              <a:t>Model domain</a:t>
            </a:r>
            <a:endParaRPr lang="en-US" dirty="0"/>
          </a:p>
        </p:txBody>
      </p:sp>
      <p:sp>
        <p:nvSpPr>
          <p:cNvPr id="13" name="TextBox 12"/>
          <p:cNvSpPr txBox="1"/>
          <p:nvPr/>
        </p:nvSpPr>
        <p:spPr>
          <a:xfrm>
            <a:off x="4788200" y="1365082"/>
            <a:ext cx="6329743" cy="923330"/>
          </a:xfrm>
          <a:prstGeom prst="rect">
            <a:avLst/>
          </a:prstGeom>
          <a:solidFill>
            <a:schemeClr val="bg1"/>
          </a:solidFill>
          <a:ln w="19050">
            <a:solidFill>
              <a:schemeClr val="accent1">
                <a:lumMod val="50000"/>
              </a:schemeClr>
            </a:solidFill>
          </a:ln>
        </p:spPr>
        <p:txBody>
          <a:bodyPr wrap="square" rtlCol="0">
            <a:spAutoFit/>
          </a:bodyPr>
          <a:lstStyle/>
          <a:p>
            <a:r>
              <a:rPr lang="hr-HR" dirty="0" smtClean="0"/>
              <a:t>Two sets of experiments were run:</a:t>
            </a:r>
          </a:p>
          <a:p>
            <a:pPr marL="342900" indent="-342900">
              <a:buAutoNum type="arabicParenR"/>
            </a:pPr>
            <a:r>
              <a:rPr lang="hr-HR" dirty="0" smtClean="0"/>
              <a:t>Air pressure disturbance propagating directly towards Odessa</a:t>
            </a:r>
          </a:p>
          <a:p>
            <a:pPr marL="342900" indent="-342900">
              <a:buAutoNum type="arabicParenR"/>
            </a:pPr>
            <a:r>
              <a:rPr lang="hr-HR" dirty="0" smtClean="0"/>
              <a:t>Air pressure disturbance propagating over the shelf break  </a:t>
            </a:r>
            <a:endParaRPr lang="en-US" dirty="0"/>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a link between synoptics and meteotsunamis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ight Arrow 17"/>
          <p:cNvSpPr/>
          <p:nvPr/>
        </p:nvSpPr>
        <p:spPr>
          <a:xfrm>
            <a:off x="4317443" y="3372302"/>
            <a:ext cx="2039814" cy="1040040"/>
          </a:xfrm>
          <a:prstGeom prst="rightArrow">
            <a:avLst/>
          </a:prstGeom>
          <a:solidFill>
            <a:schemeClr val="bg1"/>
          </a:solid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200" b="1" dirty="0" smtClean="0">
                <a:solidFill>
                  <a:schemeClr val="accent1">
                    <a:lumMod val="50000"/>
                  </a:schemeClr>
                </a:solidFill>
              </a:rPr>
              <a:t>Leads to?</a:t>
            </a:r>
            <a:r>
              <a:rPr lang="hr-HR" sz="2200" dirty="0" smtClean="0"/>
              <a:t>o</a:t>
            </a:r>
            <a:endParaRPr lang="hr-HR" sz="2200" dirty="0"/>
          </a:p>
        </p:txBody>
      </p:sp>
      <p:sp>
        <p:nvSpPr>
          <p:cNvPr id="19" name="TextBox 18"/>
          <p:cNvSpPr txBox="1"/>
          <p:nvPr/>
        </p:nvSpPr>
        <p:spPr>
          <a:xfrm>
            <a:off x="1032429" y="1414448"/>
            <a:ext cx="10796714" cy="1446550"/>
          </a:xfrm>
          <a:prstGeom prst="rect">
            <a:avLst/>
          </a:prstGeom>
          <a:noFill/>
        </p:spPr>
        <p:txBody>
          <a:bodyPr wrap="square" rtlCol="0">
            <a:spAutoFit/>
          </a:bodyPr>
          <a:lstStyle/>
          <a:p>
            <a:r>
              <a:rPr lang="en-GB" sz="2200" dirty="0" smtClean="0">
                <a:solidFill>
                  <a:srgbClr val="002060"/>
                </a:solidFill>
                <a:effectLst>
                  <a:outerShdw blurRad="38100" dist="38100" dir="2700000" algn="tl">
                    <a:srgbClr val="000000">
                      <a:alpha val="43137"/>
                    </a:srgbClr>
                  </a:outerShdw>
                </a:effectLst>
              </a:rPr>
              <a:t>Question:</a:t>
            </a:r>
            <a:r>
              <a:rPr lang="en-GB" sz="2200" b="1" dirty="0" smtClean="0">
                <a:solidFill>
                  <a:schemeClr val="accent2"/>
                </a:solidFill>
                <a:effectLst>
                  <a:outerShdw blurRad="38100" dist="38100" dir="2700000" algn="tl">
                    <a:srgbClr val="000000">
                      <a:alpha val="43137"/>
                    </a:srgbClr>
                  </a:outerShdw>
                </a:effectLst>
              </a:rPr>
              <a:t> </a:t>
            </a:r>
            <a:r>
              <a:rPr lang="en-GB" sz="2200" dirty="0" smtClean="0"/>
              <a:t>Can we quantify link between synoptic conditions and height of meteotsunamis?</a:t>
            </a:r>
            <a:r>
              <a:rPr lang="en-GB" sz="2200" dirty="0" smtClean="0">
                <a:solidFill>
                  <a:schemeClr val="tx2"/>
                </a:solidFill>
              </a:rPr>
              <a:t> </a:t>
            </a:r>
          </a:p>
          <a:p>
            <a:endParaRPr lang="en-GB" sz="2200" dirty="0" smtClean="0"/>
          </a:p>
          <a:p>
            <a:endParaRPr lang="en-GB" sz="2200" dirty="0" smtClean="0"/>
          </a:p>
          <a:p>
            <a:endParaRPr lang="en-GB" sz="2200" dirty="0" smtClean="0"/>
          </a:p>
        </p:txBody>
      </p:sp>
      <p:sp>
        <p:nvSpPr>
          <p:cNvPr id="20" name="TextBox 19"/>
          <p:cNvSpPr txBox="1"/>
          <p:nvPr/>
        </p:nvSpPr>
        <p:spPr>
          <a:xfrm>
            <a:off x="6470267" y="2128828"/>
            <a:ext cx="4255790" cy="769441"/>
          </a:xfrm>
          <a:prstGeom prst="rect">
            <a:avLst/>
          </a:prstGeom>
          <a:solidFill>
            <a:schemeClr val="bg1"/>
          </a:solidFill>
          <a:ln w="50800">
            <a:solidFill>
              <a:schemeClr val="tx2">
                <a:lumMod val="50000"/>
              </a:schemeClr>
            </a:solidFill>
          </a:ln>
        </p:spPr>
        <p:txBody>
          <a:bodyPr wrap="square" rtlCol="0">
            <a:spAutoFit/>
          </a:bodyPr>
          <a:lstStyle/>
          <a:p>
            <a:r>
              <a:rPr lang="en-GB" sz="2200" b="1" dirty="0" smtClean="0">
                <a:solidFill>
                  <a:schemeClr val="accent1">
                    <a:lumMod val="50000"/>
                  </a:schemeClr>
                </a:solidFill>
              </a:rPr>
              <a:t>3 - 4 m high waves in Ciutadella (Balearic Islands)</a:t>
            </a:r>
          </a:p>
        </p:txBody>
      </p:sp>
      <p:sp>
        <p:nvSpPr>
          <p:cNvPr id="21" name="TextBox 20"/>
          <p:cNvSpPr txBox="1"/>
          <p:nvPr/>
        </p:nvSpPr>
        <p:spPr>
          <a:xfrm>
            <a:off x="4818643" y="2707742"/>
            <a:ext cx="755335" cy="830997"/>
          </a:xfrm>
          <a:prstGeom prst="rect">
            <a:avLst/>
          </a:prstGeom>
          <a:noFill/>
        </p:spPr>
        <p:txBody>
          <a:bodyPr wrap="none" rtlCol="0">
            <a:spAutoFit/>
          </a:bodyPr>
          <a:lstStyle/>
          <a:p>
            <a:r>
              <a:rPr lang="hr-HR" sz="4800" dirty="0" smtClean="0"/>
              <a:t>??</a:t>
            </a:r>
            <a:endParaRPr lang="hr-HR" sz="4800" dirty="0"/>
          </a:p>
        </p:txBody>
      </p:sp>
      <p:pic>
        <p:nvPicPr>
          <p:cNvPr id="22" name="Picture 21" descr="Figure_3_tide_gauges_circles_sqrt.jpg"/>
          <p:cNvPicPr>
            <a:picLocks noChangeAspect="1"/>
          </p:cNvPicPr>
          <p:nvPr/>
        </p:nvPicPr>
        <p:blipFill>
          <a:blip r:embed="rId3" cstate="screen"/>
          <a:stretch>
            <a:fillRect/>
          </a:stretch>
        </p:blipFill>
        <p:spPr>
          <a:xfrm>
            <a:off x="1262743" y="2288482"/>
            <a:ext cx="2841520" cy="4254444"/>
          </a:xfrm>
          <a:prstGeom prst="rect">
            <a:avLst/>
          </a:prstGeom>
        </p:spPr>
      </p:pic>
      <p:pic>
        <p:nvPicPr>
          <p:cNvPr id="23" name="Picture 12" descr="7634d1150662575-random-picture-thread-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23441" y="3102195"/>
            <a:ext cx="3597816" cy="27021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a link between synoptics and meteotsunamis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6142125" y="2594302"/>
            <a:ext cx="3786214" cy="1785104"/>
          </a:xfrm>
          <a:prstGeom prst="rect">
            <a:avLst/>
          </a:prstGeom>
          <a:noFill/>
        </p:spPr>
        <p:txBody>
          <a:bodyPr wrap="square" rtlCol="0">
            <a:spAutoFit/>
          </a:bodyPr>
          <a:lstStyle/>
          <a:p>
            <a:r>
              <a:rPr lang="en-GB" sz="2200" b="1" dirty="0" smtClean="0">
                <a:solidFill>
                  <a:srgbClr val="002060"/>
                </a:solidFill>
              </a:rPr>
              <a:t>(2) Ingredients: </a:t>
            </a:r>
          </a:p>
          <a:p>
            <a:r>
              <a:rPr lang="en-GB" sz="2200" dirty="0" smtClean="0"/>
              <a:t>(a) Time series of sea level heights </a:t>
            </a:r>
          </a:p>
          <a:p>
            <a:r>
              <a:rPr lang="en-GB" sz="2200" dirty="0" smtClean="0"/>
              <a:t>(b) ERA-Interim 1979 – 2016 	synoptic variables </a:t>
            </a:r>
            <a:endParaRPr lang="en-GB" sz="2200" dirty="0"/>
          </a:p>
        </p:txBody>
      </p:sp>
      <p:sp>
        <p:nvSpPr>
          <p:cNvPr id="11" name="TextBox 10"/>
          <p:cNvSpPr txBox="1"/>
          <p:nvPr/>
        </p:nvSpPr>
        <p:spPr>
          <a:xfrm>
            <a:off x="1927283" y="1808484"/>
            <a:ext cx="3316677" cy="769441"/>
          </a:xfrm>
          <a:prstGeom prst="rect">
            <a:avLst/>
          </a:prstGeom>
          <a:noFill/>
        </p:spPr>
        <p:txBody>
          <a:bodyPr wrap="none" rtlCol="0">
            <a:spAutoFit/>
          </a:bodyPr>
          <a:lstStyle/>
          <a:p>
            <a:r>
              <a:rPr lang="en-GB" sz="2200" b="1" dirty="0" smtClean="0">
                <a:solidFill>
                  <a:srgbClr val="002060"/>
                </a:solidFill>
              </a:rPr>
              <a:t>(1) Area of interest:</a:t>
            </a:r>
            <a:r>
              <a:rPr lang="en-GB" sz="2200" b="1" dirty="0" smtClean="0">
                <a:solidFill>
                  <a:srgbClr val="002060"/>
                </a:solidFill>
                <a:effectLst>
                  <a:outerShdw blurRad="38100" dist="38100" dir="2700000" algn="tl">
                    <a:srgbClr val="000000">
                      <a:alpha val="43137"/>
                    </a:srgbClr>
                  </a:outerShdw>
                </a:effectLst>
              </a:rPr>
              <a:t>   </a:t>
            </a:r>
          </a:p>
          <a:p>
            <a:r>
              <a:rPr lang="en-GB" sz="2200" dirty="0" smtClean="0"/>
              <a:t>Ciutadella (Balearic Islands)</a:t>
            </a:r>
          </a:p>
        </p:txBody>
      </p:sp>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9827" y="2741712"/>
            <a:ext cx="4412361" cy="2643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141465" y="1665608"/>
            <a:ext cx="4714908" cy="3929090"/>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ectangle 13"/>
          <p:cNvSpPr/>
          <p:nvPr/>
        </p:nvSpPr>
        <p:spPr>
          <a:xfrm>
            <a:off x="6070687" y="2394858"/>
            <a:ext cx="3929090" cy="214811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a link between synoptics and meteotsunamis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56645" y="1682604"/>
            <a:ext cx="5143536" cy="1785104"/>
          </a:xfrm>
          <a:prstGeom prst="rect">
            <a:avLst/>
          </a:prstGeom>
          <a:noFill/>
        </p:spPr>
        <p:txBody>
          <a:bodyPr wrap="square" rtlCol="0">
            <a:spAutoFit/>
          </a:bodyPr>
          <a:lstStyle/>
          <a:p>
            <a:r>
              <a:rPr lang="en-GB" sz="2200" b="1" dirty="0" smtClean="0">
                <a:solidFill>
                  <a:srgbClr val="002060"/>
                </a:solidFill>
              </a:rPr>
              <a:t>(3) Procedure</a:t>
            </a:r>
          </a:p>
          <a:p>
            <a:r>
              <a:rPr lang="en-GB" sz="2200" dirty="0" smtClean="0"/>
              <a:t>(a) Estimate correlations between sea level heights and various synoptic variables</a:t>
            </a:r>
          </a:p>
          <a:p>
            <a:endParaRPr lang="en-GB" sz="2200" dirty="0" smtClean="0"/>
          </a:p>
          <a:p>
            <a:r>
              <a:rPr lang="en-GB" sz="2200" dirty="0" smtClean="0"/>
              <a:t> </a:t>
            </a:r>
          </a:p>
        </p:txBody>
      </p:sp>
      <p:pic>
        <p:nvPicPr>
          <p:cNvPr id="5" name="Picture 4" descr="Figure1_grl_frame1.jpg"/>
          <p:cNvPicPr>
            <a:picLocks noChangeAspect="1"/>
          </p:cNvPicPr>
          <p:nvPr/>
        </p:nvPicPr>
        <p:blipFill>
          <a:blip r:embed="rId3" cstate="screen"/>
          <a:stretch>
            <a:fillRect/>
          </a:stretch>
        </p:blipFill>
        <p:spPr>
          <a:xfrm>
            <a:off x="799054" y="2813365"/>
            <a:ext cx="4953664" cy="3253606"/>
          </a:xfrm>
          <a:prstGeom prst="rect">
            <a:avLst/>
          </a:prstGeom>
        </p:spPr>
      </p:pic>
      <p:sp>
        <p:nvSpPr>
          <p:cNvPr id="7" name="Rectangle 6"/>
          <p:cNvSpPr/>
          <p:nvPr/>
        </p:nvSpPr>
        <p:spPr>
          <a:xfrm>
            <a:off x="6278685" y="1533465"/>
            <a:ext cx="5376285" cy="4801314"/>
          </a:xfrm>
          <a:prstGeom prst="rect">
            <a:avLst/>
          </a:prstGeom>
          <a:ln>
            <a:noFill/>
          </a:ln>
        </p:spPr>
        <p:txBody>
          <a:bodyPr wrap="square">
            <a:spAutoFit/>
          </a:bodyPr>
          <a:lstStyle/>
          <a:p>
            <a:r>
              <a:rPr lang="en-GB" sz="2200" dirty="0" smtClean="0"/>
              <a:t>(</a:t>
            </a:r>
            <a:r>
              <a:rPr lang="en-GB" sz="2200" dirty="0" smtClean="0"/>
              <a:t>b) Keep variables with highest correlation with sea level heights</a:t>
            </a:r>
          </a:p>
          <a:p>
            <a:endParaRPr lang="en-GB" sz="2200" dirty="0" smtClean="0"/>
          </a:p>
          <a:p>
            <a:endParaRPr lang="en-GB" sz="2200" dirty="0" smtClean="0"/>
          </a:p>
          <a:p>
            <a:endParaRPr lang="en-GB" sz="2200" dirty="0" smtClean="0"/>
          </a:p>
          <a:p>
            <a:endParaRPr lang="en-GB" sz="2200" dirty="0" smtClean="0"/>
          </a:p>
          <a:p>
            <a:endParaRPr lang="en-GB" sz="2200" dirty="0" smtClean="0"/>
          </a:p>
          <a:p>
            <a:endParaRPr lang="en-GB" sz="2200" dirty="0" smtClean="0"/>
          </a:p>
          <a:p>
            <a:r>
              <a:rPr lang="en-GB" dirty="0" smtClean="0"/>
              <a:t>(1) Vertical wind difference; (2) horizontal </a:t>
            </a:r>
            <a:r>
              <a:rPr lang="en-GB" dirty="0" err="1" smtClean="0"/>
              <a:t>mslp</a:t>
            </a:r>
            <a:r>
              <a:rPr lang="en-GB" dirty="0" smtClean="0"/>
              <a:t> difference; (3) vertical temperature difference; (4) relative humidity; (5) horizontal </a:t>
            </a:r>
            <a:r>
              <a:rPr lang="en-GB" dirty="0" err="1" smtClean="0"/>
              <a:t>geopotential</a:t>
            </a:r>
            <a:r>
              <a:rPr lang="en-GB" dirty="0" smtClean="0"/>
              <a:t> difference; (6) horizontal temperature difference; (7) surface wind; (8) wind at 550 </a:t>
            </a:r>
            <a:r>
              <a:rPr lang="en-GB" dirty="0" err="1" smtClean="0"/>
              <a:t>hPa</a:t>
            </a:r>
            <a:r>
              <a:rPr lang="en-GB" dirty="0" smtClean="0"/>
              <a:t>; (9) horizontal temperature ratio </a:t>
            </a:r>
          </a:p>
          <a:p>
            <a:endParaRPr lang="en-GB" sz="2200" dirty="0" smtClean="0"/>
          </a:p>
        </p:txBody>
      </p:sp>
      <p:pic>
        <p:nvPicPr>
          <p:cNvPr id="8" name="Picture 7" descr="Figure1_grl_frame2.jpg"/>
          <p:cNvPicPr>
            <a:picLocks noChangeAspect="1"/>
          </p:cNvPicPr>
          <p:nvPr/>
        </p:nvPicPr>
        <p:blipFill>
          <a:blip r:embed="rId4" cstate="screen"/>
          <a:stretch>
            <a:fillRect/>
          </a:stretch>
        </p:blipFill>
        <p:spPr>
          <a:xfrm>
            <a:off x="6438490" y="2478410"/>
            <a:ext cx="4534312" cy="1520503"/>
          </a:xfrm>
          <a:prstGeom prst="rect">
            <a:avLst/>
          </a:prstGeom>
        </p:spPr>
      </p:pic>
      <p:sp>
        <p:nvSpPr>
          <p:cNvPr id="10" name="TextBox 9"/>
          <p:cNvSpPr txBox="1"/>
          <p:nvPr/>
        </p:nvSpPr>
        <p:spPr>
          <a:xfrm>
            <a:off x="890909" y="6186142"/>
            <a:ext cx="2147254" cy="338554"/>
          </a:xfrm>
          <a:prstGeom prst="rect">
            <a:avLst/>
          </a:prstGeom>
          <a:noFill/>
        </p:spPr>
        <p:txBody>
          <a:bodyPr wrap="none" rtlCol="0">
            <a:spAutoFit/>
          </a:bodyPr>
          <a:lstStyle/>
          <a:p>
            <a:r>
              <a:rPr lang="hr-HR" sz="1600" dirty="0" smtClean="0">
                <a:solidFill>
                  <a:schemeClr val="accent1">
                    <a:lumMod val="75000"/>
                  </a:schemeClr>
                </a:solidFill>
              </a:rPr>
              <a:t>(Šepić et al., 2016, GRL)</a:t>
            </a:r>
            <a:endParaRPr lang="hr-HR" sz="1600" dirty="0">
              <a:solidFill>
                <a:schemeClr val="accent1">
                  <a:lumMod val="75000"/>
                </a:schemeClr>
              </a:solidFill>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a link between synoptics and meteotsunamis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Figure2_grl_frame1.jpg"/>
          <p:cNvPicPr>
            <a:picLocks noChangeAspect="1"/>
          </p:cNvPicPr>
          <p:nvPr/>
        </p:nvPicPr>
        <p:blipFill>
          <a:blip r:embed="rId3" cstate="screen"/>
          <a:stretch>
            <a:fillRect/>
          </a:stretch>
        </p:blipFill>
        <p:spPr>
          <a:xfrm>
            <a:off x="1998850" y="2666442"/>
            <a:ext cx="7104888" cy="2782824"/>
          </a:xfrm>
          <a:prstGeom prst="rect">
            <a:avLst/>
          </a:prstGeom>
        </p:spPr>
      </p:pic>
      <p:pic>
        <p:nvPicPr>
          <p:cNvPr id="5" name="Picture 4" descr="Figure2_grl_frame2.jpg"/>
          <p:cNvPicPr>
            <a:picLocks noChangeAspect="1"/>
          </p:cNvPicPr>
          <p:nvPr/>
        </p:nvPicPr>
        <p:blipFill>
          <a:blip r:embed="rId4" cstate="screen"/>
          <a:stretch>
            <a:fillRect/>
          </a:stretch>
        </p:blipFill>
        <p:spPr>
          <a:xfrm>
            <a:off x="2784668" y="3095070"/>
            <a:ext cx="7147560" cy="2776728"/>
          </a:xfrm>
          <a:prstGeom prst="rect">
            <a:avLst/>
          </a:prstGeom>
        </p:spPr>
      </p:pic>
      <p:sp>
        <p:nvSpPr>
          <p:cNvPr id="6" name="TextBox 5"/>
          <p:cNvSpPr txBox="1"/>
          <p:nvPr/>
        </p:nvSpPr>
        <p:spPr>
          <a:xfrm>
            <a:off x="888050" y="1546796"/>
            <a:ext cx="10404063" cy="769441"/>
          </a:xfrm>
          <a:prstGeom prst="rect">
            <a:avLst/>
          </a:prstGeom>
          <a:noFill/>
        </p:spPr>
        <p:txBody>
          <a:bodyPr wrap="square" rtlCol="0">
            <a:spAutoFit/>
          </a:bodyPr>
          <a:lstStyle/>
          <a:p>
            <a:r>
              <a:rPr lang="en-GB" sz="2200" dirty="0" smtClean="0"/>
              <a:t>Fine matching between time series of wave heights and time series of meteotsunami index (for period 2013 – 2015)</a:t>
            </a: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a link between synoptics and meteotsunamis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Figure3_grl_submit.jpg"/>
          <p:cNvPicPr>
            <a:picLocks noChangeAspect="1"/>
          </p:cNvPicPr>
          <p:nvPr/>
        </p:nvPicPr>
        <p:blipFill>
          <a:blip r:embed="rId3" cstate="screen"/>
          <a:stretch>
            <a:fillRect/>
          </a:stretch>
        </p:blipFill>
        <p:spPr>
          <a:xfrm>
            <a:off x="1271558" y="2263429"/>
            <a:ext cx="4520184" cy="3617976"/>
          </a:xfrm>
          <a:prstGeom prst="rect">
            <a:avLst/>
          </a:prstGeom>
        </p:spPr>
      </p:pic>
      <p:sp>
        <p:nvSpPr>
          <p:cNvPr id="5" name="TextBox 4"/>
          <p:cNvSpPr txBox="1"/>
          <p:nvPr/>
        </p:nvSpPr>
        <p:spPr>
          <a:xfrm>
            <a:off x="1358643" y="1633868"/>
            <a:ext cx="4572032" cy="646331"/>
          </a:xfrm>
          <a:prstGeom prst="rect">
            <a:avLst/>
          </a:prstGeom>
          <a:solidFill>
            <a:schemeClr val="bg1"/>
          </a:solidFill>
          <a:ln>
            <a:solidFill>
              <a:schemeClr val="tx2">
                <a:lumMod val="50000"/>
              </a:schemeClr>
            </a:solidFill>
          </a:ln>
        </p:spPr>
        <p:txBody>
          <a:bodyPr wrap="square" rtlCol="0">
            <a:spAutoFit/>
          </a:bodyPr>
          <a:lstStyle/>
          <a:p>
            <a:pPr algn="ctr"/>
            <a:r>
              <a:rPr lang="en-GB" dirty="0" smtClean="0">
                <a:solidFill>
                  <a:srgbClr val="002060"/>
                </a:solidFill>
              </a:rPr>
              <a:t>Relation between normalized meteotsunami </a:t>
            </a:r>
            <a:r>
              <a:rPr lang="en-GB" dirty="0" err="1" smtClean="0">
                <a:solidFill>
                  <a:srgbClr val="002060"/>
                </a:solidFill>
              </a:rPr>
              <a:t>inde</a:t>
            </a:r>
            <a:r>
              <a:rPr lang="hr-HR" dirty="0" smtClean="0">
                <a:solidFill>
                  <a:srgbClr val="002060"/>
                </a:solidFill>
              </a:rPr>
              <a:t>x</a:t>
            </a:r>
            <a:r>
              <a:rPr lang="en-GB" dirty="0" smtClean="0">
                <a:solidFill>
                  <a:srgbClr val="002060"/>
                </a:solidFill>
              </a:rPr>
              <a:t> and normalized wave heights</a:t>
            </a:r>
            <a:r>
              <a:rPr lang="en-GB" dirty="0" smtClean="0">
                <a:solidFill>
                  <a:srgbClr val="002060"/>
                </a:solidFill>
                <a:effectLst>
                  <a:outerShdw blurRad="38100" dist="38100" dir="2700000" algn="tl">
                    <a:srgbClr val="000000">
                      <a:alpha val="43137"/>
                    </a:srgbClr>
                  </a:outerShdw>
                </a:effectLst>
              </a:rPr>
              <a:t> </a:t>
            </a:r>
            <a:endParaRPr lang="en-GB"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6263370" y="1697372"/>
            <a:ext cx="5536743" cy="378621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6366321" y="1785808"/>
            <a:ext cx="5361222" cy="3477875"/>
          </a:xfrm>
          <a:prstGeom prst="rect">
            <a:avLst/>
          </a:prstGeom>
          <a:noFill/>
        </p:spPr>
        <p:txBody>
          <a:bodyPr wrap="square" rtlCol="0">
            <a:spAutoFit/>
          </a:bodyPr>
          <a:lstStyle/>
          <a:p>
            <a:r>
              <a:rPr lang="en-GB" sz="2200" b="1" dirty="0" smtClean="0">
                <a:solidFill>
                  <a:srgbClr val="002060"/>
                </a:solidFill>
              </a:rPr>
              <a:t>Implications: </a:t>
            </a:r>
          </a:p>
          <a:p>
            <a:pPr marL="342900" indent="-342900">
              <a:buAutoNum type="alphaLcParenBoth"/>
            </a:pPr>
            <a:r>
              <a:rPr lang="en-GB" sz="2200" dirty="0" smtClean="0"/>
              <a:t>There exists a MINIMUM of synoptic conditions that are necessary for a meteotsunami occurrence (</a:t>
            </a:r>
            <a:r>
              <a:rPr lang="en-GB" sz="2200" i="1" dirty="0" smtClean="0"/>
              <a:t>μ</a:t>
            </a:r>
            <a:r>
              <a:rPr lang="en-GB" sz="2200" dirty="0" smtClean="0"/>
              <a:t> &gt; 1.6) </a:t>
            </a:r>
          </a:p>
          <a:p>
            <a:pPr marL="342900" indent="-342900">
              <a:buAutoNum type="alphaLcParenBoth"/>
            </a:pPr>
            <a:r>
              <a:rPr lang="en-GB" sz="2200" dirty="0" err="1" smtClean="0"/>
              <a:t>Tsunamigenic</a:t>
            </a:r>
            <a:r>
              <a:rPr lang="en-GB" sz="2200" dirty="0" smtClean="0"/>
              <a:t> conditions (</a:t>
            </a:r>
            <a:r>
              <a:rPr lang="en-GB" sz="2200" i="1" dirty="0" smtClean="0"/>
              <a:t>μ</a:t>
            </a:r>
            <a:r>
              <a:rPr lang="en-GB" sz="2200" dirty="0" smtClean="0"/>
              <a:t> &gt; 1.6) do not always imply moderate to strong meteotsunamis </a:t>
            </a:r>
          </a:p>
          <a:p>
            <a:pPr marL="342900" indent="-342900">
              <a:buAutoNum type="alphaLcParenBoth"/>
            </a:pPr>
            <a:r>
              <a:rPr lang="en-GB" sz="2200" dirty="0" smtClean="0"/>
              <a:t>No reliable estimates of meteotsunami strength can be obtained solely by synoptic forecasting </a:t>
            </a:r>
            <a:endParaRPr lang="en-GB" sz="2200" dirty="0"/>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a link between synoptics and meteotsunamis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Figure4_grl_frame1.jpg"/>
          <p:cNvPicPr>
            <a:picLocks noChangeAspect="1"/>
          </p:cNvPicPr>
          <p:nvPr/>
        </p:nvPicPr>
        <p:blipFill>
          <a:blip r:embed="rId3" cstate="screen"/>
          <a:stretch>
            <a:fillRect/>
          </a:stretch>
        </p:blipFill>
        <p:spPr>
          <a:xfrm>
            <a:off x="1592249" y="3054727"/>
            <a:ext cx="4188995" cy="3223542"/>
          </a:xfrm>
          <a:prstGeom prst="rect">
            <a:avLst/>
          </a:prstGeom>
        </p:spPr>
      </p:pic>
      <p:pic>
        <p:nvPicPr>
          <p:cNvPr id="5" name="Picture 4" descr="Figure4_grl_frame2.jpg"/>
          <p:cNvPicPr>
            <a:picLocks noChangeAspect="1"/>
          </p:cNvPicPr>
          <p:nvPr/>
        </p:nvPicPr>
        <p:blipFill>
          <a:blip r:embed="rId4" cstate="screen"/>
          <a:stretch>
            <a:fillRect/>
          </a:stretch>
        </p:blipFill>
        <p:spPr>
          <a:xfrm>
            <a:off x="5979909" y="2911160"/>
            <a:ext cx="4143404" cy="3207451"/>
          </a:xfrm>
          <a:prstGeom prst="rect">
            <a:avLst/>
          </a:prstGeom>
        </p:spPr>
      </p:pic>
      <p:sp>
        <p:nvSpPr>
          <p:cNvPr id="6" name="TextBox 5"/>
          <p:cNvSpPr txBox="1"/>
          <p:nvPr/>
        </p:nvSpPr>
        <p:spPr>
          <a:xfrm>
            <a:off x="1609945" y="1487389"/>
            <a:ext cx="8929718" cy="1015663"/>
          </a:xfrm>
          <a:prstGeom prst="rect">
            <a:avLst/>
          </a:prstGeom>
          <a:noFill/>
        </p:spPr>
        <p:txBody>
          <a:bodyPr wrap="square" rtlCol="0">
            <a:spAutoFit/>
          </a:bodyPr>
          <a:lstStyle/>
          <a:p>
            <a:r>
              <a:rPr lang="en-GB" sz="2000" dirty="0" smtClean="0">
                <a:solidFill>
                  <a:schemeClr val="accent1">
                    <a:lumMod val="50000"/>
                  </a:schemeClr>
                </a:solidFill>
              </a:rPr>
              <a:t>Meteotsunami index was estimated for entire ERA Interim period (1979 – 2015):</a:t>
            </a:r>
          </a:p>
          <a:p>
            <a:pPr>
              <a:buFont typeface="Arial" pitchFamily="34" charset="0"/>
              <a:buChar char="•"/>
            </a:pPr>
            <a:r>
              <a:rPr lang="hr-HR" sz="2000" dirty="0" smtClean="0">
                <a:solidFill>
                  <a:schemeClr val="accent1">
                    <a:lumMod val="50000"/>
                  </a:schemeClr>
                </a:solidFill>
              </a:rPr>
              <a:t> </a:t>
            </a:r>
            <a:r>
              <a:rPr lang="en-GB" sz="2000" dirty="0" smtClean="0">
                <a:solidFill>
                  <a:schemeClr val="accent1">
                    <a:lumMod val="50000"/>
                  </a:schemeClr>
                </a:solidFill>
              </a:rPr>
              <a:t>14 </a:t>
            </a:r>
            <a:r>
              <a:rPr lang="en-GB" sz="2000" dirty="0" smtClean="0">
                <a:solidFill>
                  <a:schemeClr val="accent1">
                    <a:lumMod val="50000"/>
                  </a:schemeClr>
                </a:solidFill>
              </a:rPr>
              <a:t>out of 15 strongest historic meteotsunamis occurred for </a:t>
            </a:r>
            <a:r>
              <a:rPr lang="en-GB" sz="2000" i="1" dirty="0" smtClean="0">
                <a:solidFill>
                  <a:schemeClr val="accent1">
                    <a:lumMod val="50000"/>
                  </a:schemeClr>
                </a:solidFill>
              </a:rPr>
              <a:t>μ</a:t>
            </a:r>
            <a:r>
              <a:rPr lang="en-GB" sz="2000" dirty="0" smtClean="0">
                <a:solidFill>
                  <a:schemeClr val="accent1">
                    <a:lumMod val="50000"/>
                  </a:schemeClr>
                </a:solidFill>
              </a:rPr>
              <a:t> &gt; 1.6</a:t>
            </a:r>
          </a:p>
          <a:p>
            <a:pPr>
              <a:buFont typeface="Arial" pitchFamily="34" charset="0"/>
              <a:buChar char="•"/>
            </a:pPr>
            <a:r>
              <a:rPr lang="en-GB" sz="2000" dirty="0" smtClean="0">
                <a:solidFill>
                  <a:schemeClr val="accent1">
                    <a:lumMod val="50000"/>
                  </a:schemeClr>
                </a:solidFill>
              </a:rPr>
              <a:t> All destructive events (wave heights &gt; 200 cm) occurred for </a:t>
            </a:r>
            <a:r>
              <a:rPr lang="en-GB" sz="2000" i="1" dirty="0" smtClean="0">
                <a:solidFill>
                  <a:schemeClr val="accent1">
                    <a:lumMod val="50000"/>
                  </a:schemeClr>
                </a:solidFill>
              </a:rPr>
              <a:t>μ</a:t>
            </a:r>
            <a:r>
              <a:rPr lang="en-GB" sz="2000" dirty="0" smtClean="0">
                <a:solidFill>
                  <a:schemeClr val="accent1">
                    <a:lumMod val="50000"/>
                  </a:schemeClr>
                </a:solidFill>
              </a:rPr>
              <a:t> &gt; 2.0</a:t>
            </a:r>
            <a:endParaRPr lang="en-GB" sz="2000" dirty="0">
              <a:solidFill>
                <a:schemeClr val="accent1">
                  <a:lumMod val="50000"/>
                </a:schemeClr>
              </a:solidFill>
            </a:endParaRPr>
          </a:p>
        </p:txBody>
      </p:sp>
      <p:sp>
        <p:nvSpPr>
          <p:cNvPr id="7" name="TextBox 6"/>
          <p:cNvSpPr txBox="1"/>
          <p:nvPr/>
        </p:nvSpPr>
        <p:spPr>
          <a:xfrm>
            <a:off x="1452555" y="2474140"/>
            <a:ext cx="4572032" cy="646331"/>
          </a:xfrm>
          <a:prstGeom prst="rect">
            <a:avLst/>
          </a:prstGeom>
          <a:solidFill>
            <a:schemeClr val="bg1"/>
          </a:solidFill>
          <a:ln>
            <a:solidFill>
              <a:schemeClr val="tx2">
                <a:lumMod val="50000"/>
              </a:schemeClr>
            </a:solidFill>
          </a:ln>
        </p:spPr>
        <p:txBody>
          <a:bodyPr wrap="square" rtlCol="0">
            <a:spAutoFit/>
          </a:bodyPr>
          <a:lstStyle/>
          <a:p>
            <a:pPr algn="ctr"/>
            <a:r>
              <a:rPr lang="en-GB" dirty="0" smtClean="0">
                <a:solidFill>
                  <a:srgbClr val="002060"/>
                </a:solidFill>
              </a:rPr>
              <a:t>Per month distribution of meteotsunamigenic indices</a:t>
            </a:r>
            <a:endParaRPr lang="en-GB"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6054716" y="2474140"/>
            <a:ext cx="4572032" cy="646331"/>
          </a:xfrm>
          <a:prstGeom prst="rect">
            <a:avLst/>
          </a:prstGeom>
          <a:solidFill>
            <a:schemeClr val="bg1"/>
          </a:solidFill>
          <a:ln>
            <a:solidFill>
              <a:schemeClr val="tx2">
                <a:lumMod val="50000"/>
              </a:schemeClr>
            </a:solidFill>
          </a:ln>
        </p:spPr>
        <p:txBody>
          <a:bodyPr wrap="square" rtlCol="0">
            <a:spAutoFit/>
          </a:bodyPr>
          <a:lstStyle/>
          <a:p>
            <a:pPr algn="ctr"/>
            <a:r>
              <a:rPr lang="en-GB" dirty="0" smtClean="0">
                <a:solidFill>
                  <a:srgbClr val="002060"/>
                </a:solidFill>
              </a:rPr>
              <a:t>Per year distribution of meteotsunamigenic indices</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past, present and future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max_eval_med.png"/>
          <p:cNvPicPr>
            <a:picLocks noChangeAspect="1"/>
          </p:cNvPicPr>
          <p:nvPr/>
        </p:nvPicPr>
        <p:blipFill>
          <a:blip r:embed="rId3" cstate="print"/>
          <a:stretch>
            <a:fillRect/>
          </a:stretch>
        </p:blipFill>
        <p:spPr>
          <a:xfrm>
            <a:off x="5515429" y="1489625"/>
            <a:ext cx="5557301" cy="4167975"/>
          </a:xfrm>
          <a:prstGeom prst="rect">
            <a:avLst/>
          </a:prstGeom>
        </p:spPr>
      </p:pic>
      <p:pic>
        <p:nvPicPr>
          <p:cNvPr id="21" name="Picture 20" descr="monthly_eval_med.png"/>
          <p:cNvPicPr>
            <a:picLocks noChangeAspect="1"/>
          </p:cNvPicPr>
          <p:nvPr/>
        </p:nvPicPr>
        <p:blipFill>
          <a:blip r:embed="rId4" cstate="print"/>
          <a:stretch>
            <a:fillRect/>
          </a:stretch>
        </p:blipFill>
        <p:spPr>
          <a:xfrm>
            <a:off x="429160" y="1494972"/>
            <a:ext cx="5594334" cy="4195750"/>
          </a:xfrm>
          <a:prstGeom prst="rect">
            <a:avLst/>
          </a:prstGeom>
        </p:spPr>
      </p:pic>
      <p:sp>
        <p:nvSpPr>
          <p:cNvPr id="11" name="TextBox 10"/>
          <p:cNvSpPr txBox="1"/>
          <p:nvPr/>
        </p:nvSpPr>
        <p:spPr>
          <a:xfrm>
            <a:off x="1045029" y="1385789"/>
            <a:ext cx="9564914" cy="1015663"/>
          </a:xfrm>
          <a:prstGeom prst="rect">
            <a:avLst/>
          </a:prstGeom>
          <a:noFill/>
        </p:spPr>
        <p:txBody>
          <a:bodyPr wrap="square" rtlCol="0">
            <a:spAutoFit/>
          </a:bodyPr>
          <a:lstStyle/>
          <a:p>
            <a:r>
              <a:rPr lang="hr-HR" sz="2000" dirty="0" smtClean="0">
                <a:solidFill>
                  <a:schemeClr val="accent1">
                    <a:lumMod val="50000"/>
                  </a:schemeClr>
                </a:solidFill>
              </a:rPr>
              <a:t>CNRM (Centre National de Recherches Meteorologiques) simulations </a:t>
            </a:r>
            <a:r>
              <a:rPr lang="hr-HR" sz="2000" dirty="0" smtClean="0">
                <a:solidFill>
                  <a:schemeClr val="accent1">
                    <a:lumMod val="50000"/>
                  </a:schemeClr>
                </a:solidFill>
              </a:rPr>
              <a:t> will be used to asses presence and strength of meteotsunami favorable conditions in past, present (HIST &amp; EVAL runs) and future </a:t>
            </a:r>
            <a:r>
              <a:rPr lang="hr-HR" sz="2000" dirty="0" smtClean="0">
                <a:solidFill>
                  <a:schemeClr val="accent1">
                    <a:lumMod val="50000"/>
                  </a:schemeClr>
                </a:solidFill>
              </a:rPr>
              <a:t>(RCP </a:t>
            </a:r>
            <a:r>
              <a:rPr lang="hr-HR" sz="2000" dirty="0" smtClean="0">
                <a:solidFill>
                  <a:schemeClr val="accent1">
                    <a:lumMod val="50000"/>
                  </a:schemeClr>
                </a:solidFill>
              </a:rPr>
              <a:t>run) climates</a:t>
            </a:r>
            <a:endParaRPr lang="hr-HR" sz="2000" dirty="0">
              <a:solidFill>
                <a:schemeClr val="accent1">
                  <a:lumMod val="50000"/>
                </a:schemeClr>
              </a:solidFill>
            </a:endParaRPr>
          </a:p>
        </p:txBody>
      </p:sp>
      <p:sp>
        <p:nvSpPr>
          <p:cNvPr id="12" name="TextBox 11"/>
          <p:cNvSpPr txBox="1"/>
          <p:nvPr/>
        </p:nvSpPr>
        <p:spPr>
          <a:xfrm>
            <a:off x="1074057" y="4325257"/>
            <a:ext cx="4412343" cy="646331"/>
          </a:xfrm>
          <a:prstGeom prst="rect">
            <a:avLst/>
          </a:prstGeom>
          <a:noFill/>
        </p:spPr>
        <p:txBody>
          <a:bodyPr wrap="square" rtlCol="0">
            <a:spAutoFit/>
          </a:bodyPr>
          <a:lstStyle/>
          <a:p>
            <a:pPr algn="ctr"/>
            <a:r>
              <a:rPr lang="hr-HR" i="1" dirty="0" smtClean="0"/>
              <a:t>Month of prelevance of meteotsunami favorable conditions – EVAL run</a:t>
            </a:r>
            <a:endParaRPr lang="hr-HR" i="1" dirty="0"/>
          </a:p>
        </p:txBody>
      </p:sp>
      <p:sp>
        <p:nvSpPr>
          <p:cNvPr id="13" name="TextBox 12"/>
          <p:cNvSpPr txBox="1"/>
          <p:nvPr/>
        </p:nvSpPr>
        <p:spPr>
          <a:xfrm>
            <a:off x="6258859" y="4296229"/>
            <a:ext cx="4293027" cy="923330"/>
          </a:xfrm>
          <a:prstGeom prst="rect">
            <a:avLst/>
          </a:prstGeom>
          <a:noFill/>
        </p:spPr>
        <p:txBody>
          <a:bodyPr wrap="square" rtlCol="0">
            <a:spAutoFit/>
          </a:bodyPr>
          <a:lstStyle/>
          <a:p>
            <a:pPr algn="ctr"/>
            <a:r>
              <a:rPr lang="hr-HR" i="1" dirty="0" smtClean="0"/>
              <a:t>Maximum of meteotsunami index – EVAL run</a:t>
            </a:r>
            <a:endParaRPr lang="hr-HR" i="1" dirty="0" smtClean="0"/>
          </a:p>
          <a:p>
            <a:endParaRPr lang="hr-HR" dirty="0"/>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Meteotsunami index – past, present and future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827314" y="1365107"/>
            <a:ext cx="10281341" cy="707886"/>
          </a:xfrm>
          <a:prstGeom prst="rect">
            <a:avLst/>
          </a:prstGeom>
          <a:noFill/>
        </p:spPr>
        <p:txBody>
          <a:bodyPr wrap="square" rtlCol="0">
            <a:spAutoFit/>
          </a:bodyPr>
          <a:lstStyle/>
          <a:p>
            <a:r>
              <a:rPr lang="hr-HR" sz="2000" dirty="0" smtClean="0">
                <a:solidFill>
                  <a:schemeClr val="accent1">
                    <a:lumMod val="50000"/>
                  </a:schemeClr>
                </a:solidFill>
              </a:rPr>
              <a:t>Initial analysis indicate that tsunamigenic synoptic conditions might be stronger in future, especially for RCP85 run. </a:t>
            </a:r>
            <a:endParaRPr lang="hr-HR" sz="2000" dirty="0">
              <a:solidFill>
                <a:schemeClr val="accent1">
                  <a:lumMod val="50000"/>
                </a:schemeClr>
              </a:solidFill>
            </a:endParaRPr>
          </a:p>
        </p:txBody>
      </p:sp>
      <p:pic>
        <p:nvPicPr>
          <p:cNvPr id="17" name="Picture 16" descr="seasonal_distribution_rcp85.tif"/>
          <p:cNvPicPr>
            <a:picLocks noChangeAspect="1"/>
          </p:cNvPicPr>
          <p:nvPr/>
        </p:nvPicPr>
        <p:blipFill>
          <a:blip r:embed="rId3" cstate="print"/>
          <a:stretch>
            <a:fillRect/>
          </a:stretch>
        </p:blipFill>
        <p:spPr>
          <a:xfrm>
            <a:off x="181405" y="2636464"/>
            <a:ext cx="5334000" cy="40005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9220" y="2859317"/>
            <a:ext cx="4599679" cy="3497942"/>
          </a:xfrm>
          <a:prstGeom prst="rect">
            <a:avLst/>
          </a:prstGeom>
        </p:spPr>
      </p:pic>
      <p:sp>
        <p:nvSpPr>
          <p:cNvPr id="19" name="TextBox 18"/>
          <p:cNvSpPr txBox="1"/>
          <p:nvPr/>
        </p:nvSpPr>
        <p:spPr>
          <a:xfrm>
            <a:off x="5573198" y="2239292"/>
            <a:ext cx="4659382" cy="707886"/>
          </a:xfrm>
          <a:prstGeom prst="rect">
            <a:avLst/>
          </a:prstGeom>
          <a:solidFill>
            <a:schemeClr val="bg1"/>
          </a:solidFill>
          <a:ln>
            <a:solidFill>
              <a:schemeClr val="tx2"/>
            </a:solidFill>
          </a:ln>
        </p:spPr>
        <p:txBody>
          <a:bodyPr wrap="square" rtlCol="0">
            <a:spAutoFit/>
          </a:bodyPr>
          <a:lstStyle/>
          <a:p>
            <a:pPr algn="ctr"/>
            <a:r>
              <a:rPr lang="hr-HR" sz="2000" dirty="0" smtClean="0">
                <a:solidFill>
                  <a:srgbClr val="C00000"/>
                </a:solidFill>
              </a:rPr>
              <a:t>Evolution of </a:t>
            </a:r>
            <a:r>
              <a:rPr lang="hr-HR" sz="2000" dirty="0" smtClean="0">
                <a:solidFill>
                  <a:srgbClr val="C00000"/>
                </a:solidFill>
              </a:rPr>
              <a:t>yearly 90 percentile  of meteotsunami </a:t>
            </a:r>
            <a:r>
              <a:rPr lang="hr-HR" sz="2000" dirty="0" smtClean="0">
                <a:solidFill>
                  <a:srgbClr val="C00000"/>
                </a:solidFill>
              </a:rPr>
              <a:t>index for Ciutadella (RCP85)</a:t>
            </a:r>
            <a:endParaRPr lang="en-US" sz="2000" dirty="0">
              <a:solidFill>
                <a:srgbClr val="C00000"/>
              </a:solidFill>
            </a:endParaRPr>
          </a:p>
        </p:txBody>
      </p:sp>
      <p:sp>
        <p:nvSpPr>
          <p:cNvPr id="10" name="TextBox 9"/>
          <p:cNvSpPr txBox="1"/>
          <p:nvPr/>
        </p:nvSpPr>
        <p:spPr>
          <a:xfrm>
            <a:off x="567190" y="2314478"/>
            <a:ext cx="4572032" cy="646331"/>
          </a:xfrm>
          <a:prstGeom prst="rect">
            <a:avLst/>
          </a:prstGeom>
          <a:solidFill>
            <a:schemeClr val="bg1"/>
          </a:solidFill>
          <a:ln>
            <a:solidFill>
              <a:schemeClr val="tx2">
                <a:lumMod val="50000"/>
              </a:schemeClr>
            </a:solidFill>
          </a:ln>
        </p:spPr>
        <p:txBody>
          <a:bodyPr wrap="square" rtlCol="0">
            <a:spAutoFit/>
          </a:bodyPr>
          <a:lstStyle/>
          <a:p>
            <a:pPr algn="ctr"/>
            <a:r>
              <a:rPr lang="en-GB" dirty="0" smtClean="0">
                <a:solidFill>
                  <a:srgbClr val="002060"/>
                </a:solidFill>
              </a:rPr>
              <a:t>Per month distribution of </a:t>
            </a:r>
            <a:r>
              <a:rPr lang="en-GB" dirty="0" err="1" smtClean="0">
                <a:solidFill>
                  <a:srgbClr val="002060"/>
                </a:solidFill>
              </a:rPr>
              <a:t>meteotsunamigenic</a:t>
            </a:r>
            <a:r>
              <a:rPr lang="en-GB" dirty="0" smtClean="0">
                <a:solidFill>
                  <a:srgbClr val="002060"/>
                </a:solidFill>
              </a:rPr>
              <a:t> </a:t>
            </a:r>
            <a:r>
              <a:rPr lang="en-GB" dirty="0" smtClean="0">
                <a:solidFill>
                  <a:srgbClr val="002060"/>
                </a:solidFill>
              </a:rPr>
              <a:t>indices</a:t>
            </a:r>
            <a:r>
              <a:rPr lang="hr-HR" dirty="0" smtClean="0">
                <a:solidFill>
                  <a:srgbClr val="002060"/>
                </a:solidFill>
              </a:rPr>
              <a:t> – RCP85</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research topics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05324" y="1324822"/>
            <a:ext cx="5426243" cy="2862322"/>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Three main topics have been pursued: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Analysis and numerical </a:t>
            </a:r>
            <a:r>
              <a:rPr lang="en-US" kern="0" dirty="0" err="1" smtClean="0">
                <a:solidFill>
                  <a:schemeClr val="accent1">
                    <a:lumMod val="50000"/>
                  </a:schemeClr>
                </a:solidFill>
              </a:rPr>
              <a:t>modelling</a:t>
            </a:r>
            <a:r>
              <a:rPr lang="en-US" kern="0" dirty="0" smtClean="0">
                <a:solidFill>
                  <a:schemeClr val="accent1">
                    <a:lumMod val="50000"/>
                  </a:schemeClr>
                </a:solidFill>
              </a:rPr>
              <a:t> of the 2014 multi</a:t>
            </a:r>
            <a:r>
              <a:rPr lang="hr-HR" kern="0" dirty="0" smtClean="0">
                <a:solidFill>
                  <a:schemeClr val="accent1">
                    <a:lumMod val="50000"/>
                  </a:schemeClr>
                </a:solidFill>
              </a:rPr>
              <a:t>-</a:t>
            </a:r>
            <a:r>
              <a:rPr lang="en-US" kern="0" dirty="0" smtClean="0">
                <a:solidFill>
                  <a:schemeClr val="accent1">
                    <a:lumMod val="50000"/>
                  </a:schemeClr>
                </a:solidFill>
              </a:rPr>
              <a:t>meteotsunami Mediterranean and the Black Seas event</a:t>
            </a:r>
            <a:endParaRPr lang="en-US" kern="0" dirty="0" smtClean="0">
              <a:solidFill>
                <a:schemeClr val="accent1">
                  <a:lumMod val="50000"/>
                </a:schemeClr>
              </a:solidFill>
            </a:endParaRP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Construction of a meteotsunami index – quantitative link between synoptic variables and height of sea level oscillations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Initial assessment of high-frequency oscillations at global scale </a:t>
            </a:r>
            <a:endParaRPr lang="en-US" kern="0" dirty="0" smtClean="0">
              <a:solidFill>
                <a:schemeClr val="accent1">
                  <a:lumMod val="50000"/>
                </a:schemeClr>
              </a:solidFill>
            </a:endParaRPr>
          </a:p>
          <a:p>
            <a:pPr marL="342900" marR="0" lvl="0" indent="-34290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p:txBody>
      </p:sp>
      <p:pic>
        <p:nvPicPr>
          <p:cNvPr id="7" name="Picture 6"/>
          <p:cNvPicPr>
            <a:picLocks noChangeAspect="1"/>
          </p:cNvPicPr>
          <p:nvPr/>
        </p:nvPicPr>
        <p:blipFill>
          <a:blip r:embed="rId3" cstate="print"/>
          <a:stretch>
            <a:fillRect/>
          </a:stretch>
        </p:blipFill>
        <p:spPr>
          <a:xfrm>
            <a:off x="6488264" y="1369992"/>
            <a:ext cx="4401583" cy="3167613"/>
          </a:xfrm>
          <a:prstGeom prst="rect">
            <a:avLst/>
          </a:prstGeom>
        </p:spPr>
      </p:pic>
      <p:pic>
        <p:nvPicPr>
          <p:cNvPr id="8" name="Picture 7"/>
          <p:cNvPicPr>
            <a:picLocks noChangeAspect="1"/>
          </p:cNvPicPr>
          <p:nvPr/>
        </p:nvPicPr>
        <p:blipFill>
          <a:blip r:embed="rId4" cstate="print"/>
          <a:stretch>
            <a:fillRect/>
          </a:stretch>
        </p:blipFill>
        <p:spPr>
          <a:xfrm>
            <a:off x="790895" y="3958391"/>
            <a:ext cx="4885805" cy="2429602"/>
          </a:xfrm>
          <a:prstGeom prst="rect">
            <a:avLst/>
          </a:prstGeom>
        </p:spPr>
      </p:pic>
      <p:sp>
        <p:nvSpPr>
          <p:cNvPr id="10" name="TextBox 9"/>
          <p:cNvSpPr txBox="1"/>
          <p:nvPr/>
        </p:nvSpPr>
        <p:spPr>
          <a:xfrm>
            <a:off x="6172200" y="4764505"/>
            <a:ext cx="5113421" cy="646331"/>
          </a:xfrm>
          <a:prstGeom prst="rect">
            <a:avLst/>
          </a:prstGeom>
          <a:solidFill>
            <a:schemeClr val="bg1"/>
          </a:solidFill>
          <a:ln>
            <a:solidFill>
              <a:schemeClr val="accent1"/>
            </a:solidFill>
          </a:ln>
        </p:spPr>
        <p:txBody>
          <a:bodyPr wrap="square" rtlCol="0">
            <a:spAutoFit/>
          </a:bodyPr>
          <a:lstStyle/>
          <a:p>
            <a:r>
              <a:rPr lang="en-US" dirty="0" smtClean="0">
                <a:solidFill>
                  <a:schemeClr val="accent1">
                    <a:lumMod val="50000"/>
                  </a:schemeClr>
                </a:solidFill>
              </a:rPr>
              <a:t>Six papers have been published, four are in preparation, and there are ideas for a few more ...</a:t>
            </a:r>
            <a:endParaRPr lang="en-US" dirty="0">
              <a:solidFill>
                <a:schemeClr val="accent1">
                  <a:lumMod val="50000"/>
                </a:schemeClr>
              </a:solidFill>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High-frequency sea level oscillations – global study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p:cNvPicPr>
            <a:picLocks noChangeAspect="1"/>
          </p:cNvPicPr>
          <p:nvPr/>
        </p:nvPicPr>
        <p:blipFill>
          <a:blip r:embed="rId3" cstate="print"/>
          <a:srcRect/>
          <a:stretch>
            <a:fillRect/>
          </a:stretch>
        </p:blipFill>
        <p:spPr bwMode="auto">
          <a:xfrm>
            <a:off x="2724602" y="2518226"/>
            <a:ext cx="7831891" cy="3302001"/>
          </a:xfrm>
          <a:prstGeom prst="rect">
            <a:avLst/>
          </a:prstGeom>
          <a:noFill/>
          <a:ln w="9525">
            <a:noFill/>
            <a:miter lim="800000"/>
            <a:headEnd/>
            <a:tailEnd/>
          </a:ln>
        </p:spPr>
      </p:pic>
      <p:sp>
        <p:nvSpPr>
          <p:cNvPr id="7" name="Subtitle 2"/>
          <p:cNvSpPr>
            <a:spLocks/>
          </p:cNvSpPr>
          <p:nvPr/>
        </p:nvSpPr>
        <p:spPr bwMode="auto">
          <a:xfrm>
            <a:off x="1204687" y="1408614"/>
            <a:ext cx="1058718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marL="180975" indent="-180975" algn="l" eaLnBrk="1" hangingPunct="1">
              <a:lnSpc>
                <a:spcPct val="85000"/>
              </a:lnSpc>
              <a:spcBef>
                <a:spcPct val="0"/>
              </a:spcBef>
              <a:spcAft>
                <a:spcPts val="600"/>
              </a:spcAft>
              <a:buFont typeface="Arial" pitchFamily="34" charset="0"/>
              <a:buChar char="•"/>
              <a:defRPr/>
            </a:pPr>
            <a:r>
              <a:rPr lang="hr-HR" altLang="sr-Latn-RS" sz="2000" dirty="0" smtClean="0">
                <a:solidFill>
                  <a:srgbClr val="000066"/>
                </a:solidFill>
                <a:latin typeface="Calibri" panose="020F0502020204030204" pitchFamily="34" charset="0"/>
              </a:rPr>
              <a:t>What is a global distribution of </a:t>
            </a:r>
            <a:r>
              <a:rPr lang="hr-HR" altLang="sr-Latn-RS" sz="2000" b="1" dirty="0" smtClean="0">
                <a:solidFill>
                  <a:schemeClr val="accent1">
                    <a:lumMod val="50000"/>
                  </a:schemeClr>
                </a:solidFill>
                <a:latin typeface="Calibri" panose="020F0502020204030204" pitchFamily="34" charset="0"/>
              </a:rPr>
              <a:t>nonseismic </a:t>
            </a:r>
            <a:r>
              <a:rPr lang="hr-HR" altLang="sr-Latn-RS" sz="2000" b="1" dirty="0" smtClean="0">
                <a:solidFill>
                  <a:schemeClr val="accent1">
                    <a:lumMod val="50000"/>
                  </a:schemeClr>
                </a:solidFill>
                <a:latin typeface="Calibri" panose="020F0502020204030204" pitchFamily="34" charset="0"/>
              </a:rPr>
              <a:t>sea level oscillations at tsunami timescales (NSLOTT)? </a:t>
            </a:r>
            <a:endParaRPr lang="hr-HR" altLang="sr-Latn-RS" sz="2000" b="1" dirty="0" smtClean="0">
              <a:solidFill>
                <a:schemeClr val="accent1">
                  <a:lumMod val="50000"/>
                </a:schemeClr>
              </a:solidFill>
              <a:latin typeface="Calibri" panose="020F0502020204030204" pitchFamily="34" charset="0"/>
            </a:endParaRPr>
          </a:p>
          <a:p>
            <a:pPr marL="180975" indent="-180975" algn="l" eaLnBrk="1" hangingPunct="1">
              <a:lnSpc>
                <a:spcPct val="85000"/>
              </a:lnSpc>
              <a:spcBef>
                <a:spcPct val="0"/>
              </a:spcBef>
              <a:spcAft>
                <a:spcPts val="1200"/>
              </a:spcAft>
              <a:buFont typeface="Arial" pitchFamily="34" charset="0"/>
              <a:buChar char="•"/>
              <a:defRPr/>
            </a:pPr>
            <a:r>
              <a:rPr lang="hr-HR" altLang="sr-Latn-RS" sz="2000" b="1" dirty="0" smtClean="0">
                <a:solidFill>
                  <a:schemeClr val="accent1">
                    <a:lumMod val="50000"/>
                  </a:schemeClr>
                </a:solidFill>
                <a:latin typeface="Calibri" panose="020F0502020204030204" pitchFamily="34" charset="0"/>
              </a:rPr>
              <a:t>What is NSLOTT contribution to overall sea level extremes? </a:t>
            </a:r>
            <a:r>
              <a:rPr lang="hr-HR" altLang="sr-Latn-RS" sz="2000" b="1" dirty="0" smtClean="0">
                <a:solidFill>
                  <a:schemeClr val="accent1">
                    <a:lumMod val="50000"/>
                  </a:schemeClr>
                </a:solidFill>
                <a:latin typeface="Calibri" panose="020F0502020204030204" pitchFamily="34" charset="0"/>
              </a:rPr>
              <a:t>Do synoptic </a:t>
            </a:r>
            <a:r>
              <a:rPr lang="hr-HR" altLang="sr-Latn-RS" sz="2000" b="1" dirty="0" smtClean="0">
                <a:solidFill>
                  <a:schemeClr val="accent1">
                    <a:lumMod val="50000"/>
                  </a:schemeClr>
                </a:solidFill>
                <a:latin typeface="Calibri" panose="020F0502020204030204" pitchFamily="34" charset="0"/>
              </a:rPr>
              <a:t>conditions </a:t>
            </a:r>
            <a:r>
              <a:rPr lang="hr-HR" altLang="sr-Latn-RS" sz="2000" b="1" dirty="0" smtClean="0">
                <a:solidFill>
                  <a:schemeClr val="accent1">
                    <a:lumMod val="50000"/>
                  </a:schemeClr>
                </a:solidFill>
                <a:latin typeface="Calibri" panose="020F0502020204030204" pitchFamily="34" charset="0"/>
              </a:rPr>
              <a:t>driving strongest NSLOTT events resemble tsunamigenic synoptic patterns</a:t>
            </a:r>
            <a:r>
              <a:rPr lang="hr-HR" altLang="sr-Latn-RS" sz="2000" b="1" dirty="0" smtClean="0">
                <a:solidFill>
                  <a:schemeClr val="accent1">
                    <a:lumMod val="50000"/>
                  </a:schemeClr>
                </a:solidFill>
                <a:latin typeface="Calibri" panose="020F0502020204030204" pitchFamily="34" charset="0"/>
              </a:rPr>
              <a:t>?</a:t>
            </a:r>
            <a:endParaRPr lang="hr-HR" altLang="sr-Latn-RS" sz="2000" b="1" dirty="0">
              <a:solidFill>
                <a:schemeClr val="accent1">
                  <a:lumMod val="50000"/>
                </a:schemeClr>
              </a:solidFill>
              <a:latin typeface="Calibri" panose="020F0502020204030204" pitchFamily="34" charset="0"/>
            </a:endParaRPr>
          </a:p>
        </p:txBody>
      </p:sp>
      <p:sp>
        <p:nvSpPr>
          <p:cNvPr id="8" name="TextBox 7"/>
          <p:cNvSpPr txBox="1"/>
          <p:nvPr/>
        </p:nvSpPr>
        <p:spPr>
          <a:xfrm>
            <a:off x="2801258" y="5420536"/>
            <a:ext cx="7605486" cy="646331"/>
          </a:xfrm>
          <a:prstGeom prst="rect">
            <a:avLst/>
          </a:prstGeom>
          <a:solidFill>
            <a:schemeClr val="bg1"/>
          </a:solidFill>
          <a:ln>
            <a:solidFill>
              <a:schemeClr val="tx2">
                <a:lumMod val="50000"/>
              </a:schemeClr>
            </a:solidFill>
          </a:ln>
        </p:spPr>
        <p:txBody>
          <a:bodyPr wrap="square" rtlCol="0">
            <a:spAutoFit/>
          </a:bodyPr>
          <a:lstStyle/>
          <a:p>
            <a:pPr algn="ctr"/>
            <a:r>
              <a:rPr lang="hr-HR" dirty="0" smtClean="0">
                <a:solidFill>
                  <a:srgbClr val="002060"/>
                </a:solidFill>
              </a:rPr>
              <a:t>1-min sea level data from a huge number of tide gauge downloaded from the IOC website</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High-frequency sea level oscillations – global study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bad_stations_figure.jpg"/>
          <p:cNvPicPr>
            <a:picLocks noChangeAspect="1"/>
          </p:cNvPicPr>
          <p:nvPr/>
        </p:nvPicPr>
        <p:blipFill>
          <a:blip r:embed="rId3" cstate="print"/>
          <a:stretch>
            <a:fillRect/>
          </a:stretch>
        </p:blipFill>
        <p:spPr>
          <a:xfrm>
            <a:off x="1490028" y="1593513"/>
            <a:ext cx="3357745" cy="4716379"/>
          </a:xfrm>
          <a:prstGeom prst="rect">
            <a:avLst/>
          </a:prstGeom>
        </p:spPr>
      </p:pic>
      <p:sp>
        <p:nvSpPr>
          <p:cNvPr id="7" name="Subtitle 2"/>
          <p:cNvSpPr>
            <a:spLocks/>
          </p:cNvSpPr>
          <p:nvPr/>
        </p:nvSpPr>
        <p:spPr bwMode="auto">
          <a:xfrm>
            <a:off x="5123543" y="1423128"/>
            <a:ext cx="6603999"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marL="180975" indent="-180975" algn="l" eaLnBrk="1" hangingPunct="1">
              <a:lnSpc>
                <a:spcPct val="85000"/>
              </a:lnSpc>
              <a:spcBef>
                <a:spcPct val="0"/>
              </a:spcBef>
              <a:spcAft>
                <a:spcPts val="600"/>
              </a:spcAft>
              <a:buFont typeface="Arial" pitchFamily="34" charset="0"/>
              <a:buChar char="•"/>
              <a:defRPr/>
            </a:pPr>
            <a:r>
              <a:rPr lang="en-US" sz="2000" b="1" dirty="0" smtClean="0">
                <a:solidFill>
                  <a:schemeClr val="accent1">
                    <a:lumMod val="50000"/>
                  </a:schemeClr>
                </a:solidFill>
                <a:latin typeface="+mn-lt"/>
              </a:rPr>
              <a:t>Data origin:</a:t>
            </a:r>
            <a:r>
              <a:rPr lang="en-US" sz="2000" dirty="0" smtClean="0">
                <a:solidFill>
                  <a:schemeClr val="accent1">
                    <a:lumMod val="50000"/>
                  </a:schemeClr>
                </a:solidFill>
                <a:latin typeface="+mn-lt"/>
              </a:rPr>
              <a:t> Intergovernmental Oceanographic Commission (IOC) Sea Level Station Monitoring Facility website (</a:t>
            </a:r>
            <a:r>
              <a:rPr lang="en-US" sz="2000" dirty="0" smtClean="0">
                <a:solidFill>
                  <a:schemeClr val="accent1">
                    <a:lumMod val="50000"/>
                  </a:schemeClr>
                </a:solidFill>
                <a:latin typeface="+mn-lt"/>
                <a:hlinkClick r:id="rId4"/>
              </a:rPr>
              <a:t>http://www.ioc-sealevelmonitoring.org</a:t>
            </a:r>
            <a:r>
              <a:rPr lang="en-US" sz="2000" dirty="0" smtClean="0">
                <a:solidFill>
                  <a:schemeClr val="accent1">
                    <a:lumMod val="50000"/>
                  </a:schemeClr>
                </a:solidFill>
                <a:latin typeface="+mn-lt"/>
              </a:rPr>
              <a:t>.) </a:t>
            </a:r>
          </a:p>
          <a:p>
            <a:pPr marL="180975" indent="-180975" algn="l" eaLnBrk="1" hangingPunct="1">
              <a:lnSpc>
                <a:spcPct val="85000"/>
              </a:lnSpc>
              <a:spcBef>
                <a:spcPct val="0"/>
              </a:spcBef>
              <a:spcAft>
                <a:spcPts val="600"/>
              </a:spcAft>
              <a:buFont typeface="Arial" pitchFamily="34" charset="0"/>
              <a:buChar char="•"/>
              <a:defRPr/>
            </a:pPr>
            <a:endParaRPr lang="en-US" sz="2000" dirty="0" smtClean="0">
              <a:solidFill>
                <a:schemeClr val="accent1">
                  <a:lumMod val="50000"/>
                </a:schemeClr>
              </a:solidFill>
              <a:latin typeface="+mn-lt"/>
            </a:endParaRPr>
          </a:p>
          <a:p>
            <a:pPr marL="180975" indent="-180975" algn="l" eaLnBrk="1" hangingPunct="1">
              <a:lnSpc>
                <a:spcPct val="85000"/>
              </a:lnSpc>
              <a:spcBef>
                <a:spcPct val="0"/>
              </a:spcBef>
              <a:spcAft>
                <a:spcPts val="600"/>
              </a:spcAft>
              <a:buFont typeface="Arial" pitchFamily="34" charset="0"/>
              <a:buChar char="•"/>
              <a:defRPr/>
            </a:pPr>
            <a:r>
              <a:rPr lang="en-US" sz="2000" b="1" dirty="0" smtClean="0">
                <a:solidFill>
                  <a:schemeClr val="accent1">
                    <a:lumMod val="50000"/>
                  </a:schemeClr>
                </a:solidFill>
                <a:latin typeface="+mn-lt"/>
              </a:rPr>
              <a:t>Conditions for selecting stations: </a:t>
            </a:r>
          </a:p>
          <a:p>
            <a:pPr marL="923925" lvl="1" indent="-180975" algn="l" eaLnBrk="1" hangingPunct="1">
              <a:lnSpc>
                <a:spcPct val="85000"/>
              </a:lnSpc>
              <a:spcBef>
                <a:spcPct val="0"/>
              </a:spcBef>
              <a:spcAft>
                <a:spcPts val="600"/>
              </a:spcAft>
              <a:buFont typeface="Arial" pitchFamily="34" charset="0"/>
              <a:buChar char="•"/>
              <a:defRPr/>
            </a:pPr>
            <a:r>
              <a:rPr lang="en-US" sz="2000" dirty="0" smtClean="0">
                <a:solidFill>
                  <a:schemeClr val="accent1">
                    <a:lumMod val="50000"/>
                  </a:schemeClr>
                </a:solidFill>
                <a:latin typeface="+mn-lt"/>
              </a:rPr>
              <a:t>At least 12 months of data</a:t>
            </a:r>
          </a:p>
          <a:p>
            <a:pPr marL="923925" lvl="1" indent="-180975" algn="l" eaLnBrk="1" hangingPunct="1">
              <a:lnSpc>
                <a:spcPct val="85000"/>
              </a:lnSpc>
              <a:spcBef>
                <a:spcPct val="0"/>
              </a:spcBef>
              <a:spcAft>
                <a:spcPts val="600"/>
              </a:spcAft>
              <a:buFont typeface="Arial" pitchFamily="34" charset="0"/>
              <a:buChar char="•"/>
              <a:defRPr/>
            </a:pPr>
            <a:r>
              <a:rPr lang="en-US" sz="2000" dirty="0" smtClean="0">
                <a:solidFill>
                  <a:schemeClr val="accent1">
                    <a:lumMod val="50000"/>
                  </a:schemeClr>
                </a:solidFill>
                <a:latin typeface="+mn-lt"/>
              </a:rPr>
              <a:t>Less than 10% of gaps</a:t>
            </a:r>
          </a:p>
          <a:p>
            <a:pPr marL="923925" lvl="1" indent="-180975" algn="l" eaLnBrk="1" hangingPunct="1">
              <a:lnSpc>
                <a:spcPct val="85000"/>
              </a:lnSpc>
              <a:spcBef>
                <a:spcPct val="0"/>
              </a:spcBef>
              <a:spcAft>
                <a:spcPts val="600"/>
              </a:spcAft>
              <a:buFont typeface="Arial" pitchFamily="34" charset="0"/>
              <a:buChar char="•"/>
              <a:defRPr/>
            </a:pPr>
            <a:r>
              <a:rPr lang="en-US" sz="2000" dirty="0" smtClean="0">
                <a:solidFill>
                  <a:schemeClr val="accent1">
                    <a:lumMod val="50000"/>
                  </a:schemeClr>
                </a:solidFill>
                <a:latin typeface="+mn-lt"/>
              </a:rPr>
              <a:t>Qualitative data (data that can be repaired!)</a:t>
            </a:r>
          </a:p>
          <a:p>
            <a:pPr marL="923925" lvl="1" indent="-180975" algn="l" eaLnBrk="1" hangingPunct="1">
              <a:lnSpc>
                <a:spcPct val="85000"/>
              </a:lnSpc>
              <a:spcBef>
                <a:spcPct val="0"/>
              </a:spcBef>
              <a:spcAft>
                <a:spcPts val="600"/>
              </a:spcAft>
              <a:buFont typeface="Arial" pitchFamily="34" charset="0"/>
              <a:buChar char="•"/>
              <a:defRPr/>
            </a:pPr>
            <a:endParaRPr lang="en-US" sz="2000" dirty="0" smtClean="0">
              <a:solidFill>
                <a:schemeClr val="accent1">
                  <a:lumMod val="50000"/>
                </a:schemeClr>
              </a:solidFill>
              <a:latin typeface="+mn-lt"/>
            </a:endParaRPr>
          </a:p>
          <a:p>
            <a:pPr marL="180975" indent="-180975" algn="l" eaLnBrk="1" hangingPunct="1">
              <a:lnSpc>
                <a:spcPct val="85000"/>
              </a:lnSpc>
              <a:spcBef>
                <a:spcPct val="0"/>
              </a:spcBef>
              <a:spcAft>
                <a:spcPts val="600"/>
              </a:spcAft>
              <a:buFont typeface="Arial" pitchFamily="34" charset="0"/>
              <a:buChar char="•"/>
              <a:defRPr/>
            </a:pPr>
            <a:r>
              <a:rPr lang="en-US" sz="2000" b="1" dirty="0" smtClean="0">
                <a:solidFill>
                  <a:schemeClr val="accent1">
                    <a:lumMod val="50000"/>
                  </a:schemeClr>
                </a:solidFill>
                <a:latin typeface="+mn-lt"/>
              </a:rPr>
              <a:t>Quality control: </a:t>
            </a:r>
          </a:p>
          <a:p>
            <a:pPr marL="923925" lvl="1" indent="-180975" algn="l" eaLnBrk="1" hangingPunct="1">
              <a:lnSpc>
                <a:spcPct val="85000"/>
              </a:lnSpc>
              <a:spcBef>
                <a:spcPct val="0"/>
              </a:spcBef>
              <a:spcAft>
                <a:spcPts val="600"/>
              </a:spcAft>
              <a:buFont typeface="Arial" pitchFamily="34" charset="0"/>
              <a:buChar char="•"/>
              <a:defRPr/>
            </a:pPr>
            <a:r>
              <a:rPr lang="en-US" sz="2000" dirty="0" smtClean="0">
                <a:solidFill>
                  <a:schemeClr val="accent1">
                    <a:lumMod val="50000"/>
                  </a:schemeClr>
                </a:solidFill>
                <a:latin typeface="+mn-lt"/>
              </a:rPr>
              <a:t>Automatic </a:t>
            </a:r>
            <a:r>
              <a:rPr lang="en-US" sz="2000" dirty="0" err="1" smtClean="0">
                <a:solidFill>
                  <a:schemeClr val="accent1">
                    <a:lumMod val="50000"/>
                  </a:schemeClr>
                </a:solidFill>
                <a:latin typeface="+mn-lt"/>
              </a:rPr>
              <a:t>despiking</a:t>
            </a:r>
            <a:endParaRPr lang="en-US" sz="2000" dirty="0" smtClean="0">
              <a:solidFill>
                <a:schemeClr val="accent1">
                  <a:lumMod val="50000"/>
                </a:schemeClr>
              </a:solidFill>
              <a:latin typeface="+mn-lt"/>
            </a:endParaRPr>
          </a:p>
          <a:p>
            <a:pPr marL="923925" lvl="1" indent="-180975" algn="l" eaLnBrk="1" hangingPunct="1">
              <a:lnSpc>
                <a:spcPct val="85000"/>
              </a:lnSpc>
              <a:spcBef>
                <a:spcPct val="0"/>
              </a:spcBef>
              <a:spcAft>
                <a:spcPts val="600"/>
              </a:spcAft>
              <a:buFont typeface="Arial" pitchFamily="34" charset="0"/>
              <a:buChar char="•"/>
              <a:defRPr/>
            </a:pPr>
            <a:r>
              <a:rPr lang="en-US" sz="2000" dirty="0" smtClean="0">
                <a:solidFill>
                  <a:schemeClr val="accent1">
                    <a:lumMod val="50000"/>
                  </a:schemeClr>
                </a:solidFill>
                <a:latin typeface="+mn-lt"/>
              </a:rPr>
              <a:t>Manual control for spikes, shifts, changes in tidal range and other changes</a:t>
            </a:r>
          </a:p>
          <a:p>
            <a:pPr marL="923925" lvl="1" indent="-180975" algn="l" eaLnBrk="1" hangingPunct="1">
              <a:lnSpc>
                <a:spcPct val="85000"/>
              </a:lnSpc>
              <a:spcBef>
                <a:spcPct val="0"/>
              </a:spcBef>
              <a:spcAft>
                <a:spcPts val="600"/>
              </a:spcAft>
              <a:buFont typeface="Arial" pitchFamily="34" charset="0"/>
              <a:buChar char="•"/>
              <a:defRPr/>
            </a:pPr>
            <a:r>
              <a:rPr lang="en-US" sz="2000" dirty="0" smtClean="0">
                <a:solidFill>
                  <a:schemeClr val="accent1">
                    <a:lumMod val="50000"/>
                  </a:schemeClr>
                </a:solidFill>
                <a:latin typeface="+mn-lt"/>
              </a:rPr>
              <a:t>Data related to tsunamis omitted </a:t>
            </a:r>
          </a:p>
        </p:txBody>
      </p:sp>
      <p:sp>
        <p:nvSpPr>
          <p:cNvPr id="8" name="TextBox 7"/>
          <p:cNvSpPr txBox="1"/>
          <p:nvPr/>
        </p:nvSpPr>
        <p:spPr>
          <a:xfrm>
            <a:off x="1858961" y="1327506"/>
            <a:ext cx="2785611" cy="369332"/>
          </a:xfrm>
          <a:prstGeom prst="rect">
            <a:avLst/>
          </a:prstGeom>
          <a:solidFill>
            <a:schemeClr val="bg1"/>
          </a:solidFill>
          <a:ln>
            <a:solidFill>
              <a:schemeClr val="tx2">
                <a:lumMod val="50000"/>
              </a:schemeClr>
            </a:solidFill>
          </a:ln>
        </p:spPr>
        <p:txBody>
          <a:bodyPr wrap="square" rtlCol="0">
            <a:spAutoFit/>
          </a:bodyPr>
          <a:lstStyle/>
          <a:p>
            <a:pPr algn="ctr"/>
            <a:r>
              <a:rPr lang="hr-HR" dirty="0" smtClean="0">
                <a:solidFill>
                  <a:srgbClr val="002060"/>
                </a:solidFill>
              </a:rPr>
              <a:t>A lot of low quality data</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High-frequency sea level oscillations – global study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variance_ranges_figure_stations.jpg"/>
          <p:cNvPicPr>
            <a:picLocks noChangeAspect="1"/>
          </p:cNvPicPr>
          <p:nvPr/>
        </p:nvPicPr>
        <p:blipFill>
          <a:blip r:embed="rId3" cstate="print"/>
          <a:stretch>
            <a:fillRect/>
          </a:stretch>
        </p:blipFill>
        <p:spPr>
          <a:xfrm>
            <a:off x="1832187" y="1608107"/>
            <a:ext cx="8372082" cy="4415318"/>
          </a:xfrm>
          <a:prstGeom prst="rect">
            <a:avLst/>
          </a:prstGeom>
        </p:spPr>
      </p:pic>
      <p:sp>
        <p:nvSpPr>
          <p:cNvPr id="24" name="TextBox 23"/>
          <p:cNvSpPr txBox="1"/>
          <p:nvPr/>
        </p:nvSpPr>
        <p:spPr>
          <a:xfrm>
            <a:off x="1858961" y="1327506"/>
            <a:ext cx="8359096" cy="400110"/>
          </a:xfrm>
          <a:prstGeom prst="rect">
            <a:avLst/>
          </a:prstGeom>
          <a:solidFill>
            <a:schemeClr val="bg1"/>
          </a:solidFill>
          <a:ln>
            <a:solidFill>
              <a:schemeClr val="tx2">
                <a:lumMod val="50000"/>
              </a:schemeClr>
            </a:solidFill>
          </a:ln>
        </p:spPr>
        <p:txBody>
          <a:bodyPr wrap="square" rtlCol="0">
            <a:spAutoFit/>
          </a:bodyPr>
          <a:lstStyle/>
          <a:p>
            <a:pPr algn="ctr"/>
            <a:r>
              <a:rPr lang="hr-HR" sz="2000" dirty="0" smtClean="0">
                <a:solidFill>
                  <a:srgbClr val="002060"/>
                </a:solidFill>
              </a:rPr>
              <a:t>High-frequency oscillations contribute significantly to sea level extremes! </a:t>
            </a:r>
            <a:endParaRPr lang="en-GB" sz="2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High-frequency sea level oscillations – global study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fig2_science_b.jpg"/>
          <p:cNvPicPr>
            <a:picLocks noChangeAspect="1"/>
          </p:cNvPicPr>
          <p:nvPr/>
        </p:nvPicPr>
        <p:blipFill>
          <a:blip r:embed="rId3" cstate="print"/>
          <a:stretch>
            <a:fillRect/>
          </a:stretch>
        </p:blipFill>
        <p:spPr>
          <a:xfrm>
            <a:off x="681228" y="1439672"/>
            <a:ext cx="6616598" cy="3858042"/>
          </a:xfrm>
          <a:prstGeom prst="rect">
            <a:avLst/>
          </a:prstGeom>
        </p:spPr>
      </p:pic>
      <p:sp>
        <p:nvSpPr>
          <p:cNvPr id="5" name="Subtitle 2"/>
          <p:cNvSpPr>
            <a:spLocks/>
          </p:cNvSpPr>
          <p:nvPr/>
        </p:nvSpPr>
        <p:spPr bwMode="auto">
          <a:xfrm>
            <a:off x="7634513" y="1462542"/>
            <a:ext cx="4119335" cy="3431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marL="180975" indent="-180975" algn="l" eaLnBrk="1" hangingPunct="1">
              <a:lnSpc>
                <a:spcPct val="85000"/>
              </a:lnSpc>
              <a:spcBef>
                <a:spcPct val="0"/>
              </a:spcBef>
              <a:spcAft>
                <a:spcPts val="1200"/>
              </a:spcAft>
              <a:buFont typeface="Arial" pitchFamily="34" charset="0"/>
              <a:buChar char="•"/>
              <a:defRPr/>
            </a:pPr>
            <a:r>
              <a:rPr lang="hr-HR" altLang="sr-Latn-RS" sz="2000" dirty="0" smtClean="0">
                <a:solidFill>
                  <a:schemeClr val="accent1">
                    <a:lumMod val="50000"/>
                  </a:schemeClr>
                </a:solidFill>
                <a:latin typeface="Calibri" panose="020F0502020204030204" pitchFamily="34" charset="0"/>
              </a:rPr>
              <a:t>There is significant correlation between zonal NSLOTT variance and range, and zonal winds at 500-hPa</a:t>
            </a:r>
          </a:p>
          <a:p>
            <a:pPr marL="180975" indent="-180975" algn="l" eaLnBrk="1" hangingPunct="1">
              <a:lnSpc>
                <a:spcPct val="85000"/>
              </a:lnSpc>
              <a:spcBef>
                <a:spcPct val="0"/>
              </a:spcBef>
              <a:spcAft>
                <a:spcPts val="1200"/>
              </a:spcAft>
              <a:buFont typeface="Arial" pitchFamily="34" charset="0"/>
              <a:buChar char="•"/>
              <a:defRPr/>
            </a:pPr>
            <a:r>
              <a:rPr lang="hr-HR" altLang="sr-Latn-RS" sz="2000" dirty="0" smtClean="0">
                <a:solidFill>
                  <a:schemeClr val="accent1">
                    <a:lumMod val="50000"/>
                  </a:schemeClr>
                </a:solidFill>
                <a:latin typeface="Calibri" panose="020F0502020204030204" pitchFamily="34" charset="0"/>
              </a:rPr>
              <a:t>That implies a predominant atmospheric mechanism responsible for the NSLOTT, already found in the meteotsunami studies and called </a:t>
            </a:r>
            <a:r>
              <a:rPr lang="hr-HR" altLang="sr-Latn-RS" sz="2000" b="1" u="sng" dirty="0" smtClean="0">
                <a:solidFill>
                  <a:schemeClr val="accent1">
                    <a:lumMod val="50000"/>
                  </a:schemeClr>
                </a:solidFill>
                <a:latin typeface="Calibri" panose="020F0502020204030204" pitchFamily="34" charset="0"/>
              </a:rPr>
              <a:t>wave-ducting</a:t>
            </a:r>
            <a:r>
              <a:rPr lang="hr-HR" altLang="sr-Latn-RS" sz="2000" dirty="0" smtClean="0">
                <a:solidFill>
                  <a:schemeClr val="accent1">
                    <a:lumMod val="50000"/>
                  </a:schemeClr>
                </a:solidFill>
                <a:latin typeface="Calibri" panose="020F0502020204030204" pitchFamily="34" charset="0"/>
              </a:rPr>
              <a:t>!</a:t>
            </a:r>
          </a:p>
          <a:p>
            <a:pPr marL="180975" indent="-180975" algn="l" eaLnBrk="1" hangingPunct="1">
              <a:lnSpc>
                <a:spcPct val="85000"/>
              </a:lnSpc>
              <a:spcBef>
                <a:spcPct val="0"/>
              </a:spcBef>
              <a:spcAft>
                <a:spcPts val="1200"/>
              </a:spcAft>
              <a:buFont typeface="Arial" pitchFamily="34" charset="0"/>
              <a:buChar char="•"/>
              <a:defRPr/>
            </a:pPr>
            <a:endParaRPr lang="hr-HR" altLang="sr-Latn-RS" sz="2000" dirty="0" smtClean="0">
              <a:solidFill>
                <a:schemeClr val="accent1">
                  <a:lumMod val="50000"/>
                </a:schemeClr>
              </a:solidFill>
              <a:latin typeface="Calibri" panose="020F0502020204030204" pitchFamily="34" charset="0"/>
            </a:endParaRPr>
          </a:p>
          <a:p>
            <a:pPr marL="180975" indent="-180975" algn="l" eaLnBrk="1" hangingPunct="1">
              <a:lnSpc>
                <a:spcPct val="85000"/>
              </a:lnSpc>
              <a:spcBef>
                <a:spcPct val="0"/>
              </a:spcBef>
              <a:spcAft>
                <a:spcPts val="1200"/>
              </a:spcAft>
              <a:buFont typeface="Arial" pitchFamily="34" charset="0"/>
              <a:buChar char="•"/>
              <a:defRPr/>
            </a:pPr>
            <a:r>
              <a:rPr lang="hr-HR" altLang="sr-Latn-RS" sz="2000" dirty="0" smtClean="0">
                <a:solidFill>
                  <a:schemeClr val="accent1">
                    <a:lumMod val="50000"/>
                  </a:schemeClr>
                </a:solidFill>
                <a:latin typeface="Calibri" panose="020F0502020204030204" pitchFamily="34" charset="0"/>
              </a:rPr>
              <a:t>IOC data opens an </a:t>
            </a:r>
            <a:r>
              <a:rPr lang="hr-HR" altLang="sr-Latn-RS" sz="2000" smtClean="0">
                <a:solidFill>
                  <a:schemeClr val="accent1">
                    <a:lumMod val="50000"/>
                  </a:schemeClr>
                </a:solidFill>
                <a:latin typeface="Calibri" panose="020F0502020204030204" pitchFamily="34" charset="0"/>
              </a:rPr>
              <a:t>opportunity for more global studies... </a:t>
            </a:r>
            <a:endParaRPr lang="hr-HR" altLang="sr-Latn-RS" sz="2000" dirty="0">
              <a:solidFill>
                <a:schemeClr val="accent1">
                  <a:lumMod val="50000"/>
                </a:schemeClr>
              </a:solidFill>
              <a:latin typeface="Calibri" panose="020F0502020204030204" pitchFamily="34" charset="0"/>
            </a:endParaRPr>
          </a:p>
        </p:txBody>
      </p:sp>
      <p:sp>
        <p:nvSpPr>
          <p:cNvPr id="6" name="Rectangle 5"/>
          <p:cNvSpPr/>
          <p:nvPr/>
        </p:nvSpPr>
        <p:spPr>
          <a:xfrm>
            <a:off x="1097189" y="5528582"/>
            <a:ext cx="6048375" cy="800732"/>
          </a:xfrm>
          <a:prstGeom prst="rect">
            <a:avLst/>
          </a:prstGeom>
        </p:spPr>
        <p:txBody>
          <a:bodyPr>
            <a:spAutoFit/>
          </a:bodyPr>
          <a:lstStyle/>
          <a:p>
            <a:pPr algn="ctr">
              <a:lnSpc>
                <a:spcPct val="85000"/>
              </a:lnSpc>
              <a:spcAft>
                <a:spcPts val="0"/>
              </a:spcAft>
              <a:defRPr/>
            </a:pPr>
            <a:r>
              <a:rPr lang="hr-HR" i="1" dirty="0">
                <a:solidFill>
                  <a:schemeClr val="accent1">
                    <a:lumMod val="50000"/>
                  </a:schemeClr>
                </a:solidFill>
                <a:latin typeface="Calibri" panose="020F0502020204030204" pitchFamily="34" charset="0"/>
              </a:rPr>
              <a:t>M</a:t>
            </a:r>
            <a:r>
              <a:rPr lang="en-US" i="1" dirty="0" err="1">
                <a:solidFill>
                  <a:schemeClr val="accent1">
                    <a:lumMod val="50000"/>
                  </a:schemeClr>
                </a:solidFill>
                <a:latin typeface="Calibri" panose="020F0502020204030204" pitchFamily="34" charset="0"/>
              </a:rPr>
              <a:t>ean</a:t>
            </a:r>
            <a:r>
              <a:rPr lang="en-US" i="1" dirty="0">
                <a:solidFill>
                  <a:schemeClr val="accent1">
                    <a:lumMod val="50000"/>
                  </a:schemeClr>
                </a:solidFill>
                <a:latin typeface="Calibri" panose="020F0502020204030204" pitchFamily="34" charset="0"/>
              </a:rPr>
              <a:t> wind speeds at 500-hPa level</a:t>
            </a:r>
            <a:r>
              <a:rPr lang="hr-HR" i="1" dirty="0">
                <a:solidFill>
                  <a:schemeClr val="accent1">
                    <a:lumMod val="50000"/>
                  </a:schemeClr>
                </a:solidFill>
                <a:latin typeface="Calibri" panose="020F0502020204030204" pitchFamily="34" charset="0"/>
              </a:rPr>
              <a:t>, and</a:t>
            </a:r>
            <a:r>
              <a:rPr lang="en-US" i="1" dirty="0">
                <a:solidFill>
                  <a:schemeClr val="accent1">
                    <a:lumMod val="50000"/>
                  </a:schemeClr>
                </a:solidFill>
                <a:latin typeface="Calibri" panose="020F0502020204030204" pitchFamily="34" charset="0"/>
              </a:rPr>
              <a:t> NSLOTT variances and maximum ranges </a:t>
            </a:r>
            <a:r>
              <a:rPr lang="hr-HR" i="1" dirty="0">
                <a:solidFill>
                  <a:schemeClr val="accent1">
                    <a:lumMod val="50000"/>
                  </a:schemeClr>
                </a:solidFill>
                <a:latin typeface="Calibri" panose="020F0502020204030204" pitchFamily="34" charset="0"/>
              </a:rPr>
              <a:t>(t</a:t>
            </a:r>
            <a:r>
              <a:rPr lang="en-US" i="1" dirty="0">
                <a:solidFill>
                  <a:schemeClr val="accent1">
                    <a:lumMod val="50000"/>
                  </a:schemeClr>
                </a:solidFill>
                <a:latin typeface="Calibri" panose="020F0502020204030204" pitchFamily="34" charset="0"/>
              </a:rPr>
              <a:t>he size of a circle is proportional to the number of tide gauge stations in the respective zonal belt</a:t>
            </a:r>
            <a:r>
              <a:rPr lang="hr-HR" i="1" dirty="0">
                <a:solidFill>
                  <a:schemeClr val="accent1">
                    <a:lumMod val="50000"/>
                  </a:schemeClr>
                </a:solidFill>
                <a:latin typeface="Calibri" panose="020F0502020204030204" pitchFamily="34" charset="0"/>
              </a:rPr>
              <a:t>)</a:t>
            </a: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Publications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48343" y="1401088"/>
            <a:ext cx="11611428" cy="5078313"/>
          </a:xfrm>
          <a:prstGeom prst="rect">
            <a:avLst/>
          </a:prstGeom>
          <a:noFill/>
        </p:spPr>
        <p:txBody>
          <a:bodyPr wrap="square" rtlCol="0">
            <a:spAutoFit/>
          </a:bodyPr>
          <a:lstStyle/>
          <a:p>
            <a:pPr algn="just" fontAlgn="base"/>
            <a:r>
              <a:rPr lang="hr-HR" b="0" i="0" u="none" strike="noStrike" dirty="0" smtClean="0">
                <a:solidFill>
                  <a:schemeClr val="accent1">
                    <a:lumMod val="50000"/>
                  </a:schemeClr>
                </a:solidFill>
                <a:effectLst/>
              </a:rPr>
              <a:t>Šepić, J., Rabinovich, A. B., Sytov, V., 2017. </a:t>
            </a:r>
            <a:r>
              <a:rPr lang="hr-HR" b="0" i="0" u="none" strike="noStrike" dirty="0" smtClean="0">
                <a:solidFill>
                  <a:schemeClr val="accent1">
                    <a:lumMod val="50000"/>
                  </a:schemeClr>
                </a:solidFill>
                <a:effectLst/>
              </a:rPr>
              <a:t> Odessa tsunami of 27 June 2014: Observations and numerical modelling.  Pure and Applied Geophysics. </a:t>
            </a:r>
            <a:endParaRPr lang="hr-HR" b="0" i="0" u="none" strike="noStrike" dirty="0" smtClean="0">
              <a:solidFill>
                <a:schemeClr val="accent1">
                  <a:lumMod val="50000"/>
                </a:schemeClr>
              </a:solidFill>
              <a:effectLst/>
            </a:endParaRPr>
          </a:p>
          <a:p>
            <a:pPr algn="just" fontAlgn="base"/>
            <a:endParaRPr lang="hr-HR" b="0" i="0" u="none" strike="noStrike" dirty="0" smtClean="0">
              <a:solidFill>
                <a:schemeClr val="accent1">
                  <a:lumMod val="50000"/>
                </a:schemeClr>
              </a:solidFill>
              <a:effectLst/>
            </a:endParaRPr>
          </a:p>
          <a:p>
            <a:pPr algn="just" fontAlgn="base"/>
            <a:r>
              <a:rPr lang="hr-HR" b="0" i="0" u="none" strike="noStrike" dirty="0" smtClean="0">
                <a:solidFill>
                  <a:schemeClr val="accent1">
                    <a:lumMod val="50000"/>
                  </a:schemeClr>
                </a:solidFill>
                <a:effectLst/>
              </a:rPr>
              <a:t>Vilibić, I., Šepić, J., Pasarić, M., Orlić, M., 2017. </a:t>
            </a:r>
            <a:r>
              <a:rPr lang="hr-HR" b="0" i="0" u="none" strike="noStrike" dirty="0" smtClean="0">
                <a:solidFill>
                  <a:schemeClr val="accent1">
                    <a:lumMod val="50000"/>
                  </a:schemeClr>
                </a:solidFill>
                <a:effectLst/>
              </a:rPr>
              <a:t>The Adriatic Sea: a long standing laboratory for sea level studies. Pure and Applied Geophysics, 174, 3765-3811. </a:t>
            </a:r>
            <a:endParaRPr lang="hr-HR" b="0" i="0" u="none" strike="noStrike" dirty="0" smtClean="0">
              <a:solidFill>
                <a:schemeClr val="accent1">
                  <a:lumMod val="50000"/>
                </a:schemeClr>
              </a:solidFill>
              <a:effectLst/>
            </a:endParaRPr>
          </a:p>
          <a:p>
            <a:pPr algn="just" fontAlgn="base"/>
            <a:endParaRPr lang="hr-HR" b="0" i="0" u="none" strike="noStrike" dirty="0" smtClean="0">
              <a:solidFill>
                <a:schemeClr val="accent1">
                  <a:lumMod val="50000"/>
                </a:schemeClr>
              </a:solidFill>
              <a:effectLst/>
            </a:endParaRPr>
          </a:p>
          <a:p>
            <a:pPr algn="just" fontAlgn="base"/>
            <a:r>
              <a:rPr lang="en-US" b="0" i="0" u="none" strike="noStrike" dirty="0" err="1" smtClean="0">
                <a:solidFill>
                  <a:schemeClr val="accent1">
                    <a:lumMod val="50000"/>
                  </a:schemeClr>
                </a:solidFill>
                <a:effectLst/>
              </a:rPr>
              <a:t>Vilibić</a:t>
            </a:r>
            <a:r>
              <a:rPr lang="en-US" b="0" i="0" u="none" strike="noStrike" dirty="0" smtClean="0">
                <a:solidFill>
                  <a:schemeClr val="accent1">
                    <a:lumMod val="50000"/>
                  </a:schemeClr>
                </a:solidFill>
                <a:effectLst/>
              </a:rPr>
              <a:t>, I., </a:t>
            </a:r>
            <a:r>
              <a:rPr lang="en-US" b="0" i="0" u="none" strike="noStrike" dirty="0" err="1" smtClean="0">
                <a:solidFill>
                  <a:schemeClr val="accent1">
                    <a:lumMod val="50000"/>
                  </a:schemeClr>
                </a:solidFill>
                <a:effectLst/>
              </a:rPr>
              <a:t>Šepić</a:t>
            </a:r>
            <a:r>
              <a:rPr lang="en-US" b="0" i="0" u="none" strike="noStrike" dirty="0" smtClean="0">
                <a:solidFill>
                  <a:schemeClr val="accent1">
                    <a:lumMod val="50000"/>
                  </a:schemeClr>
                </a:solidFill>
                <a:effectLst/>
              </a:rPr>
              <a:t>, J., 2017. Global mapping of </a:t>
            </a:r>
            <a:r>
              <a:rPr lang="en-US" b="0" i="0" u="none" strike="noStrike" dirty="0" err="1" smtClean="0">
                <a:solidFill>
                  <a:schemeClr val="accent1">
                    <a:lumMod val="50000"/>
                  </a:schemeClr>
                </a:solidFill>
                <a:effectLst/>
              </a:rPr>
              <a:t>nonseismic</a:t>
            </a:r>
            <a:r>
              <a:rPr lang="en-US" b="0" i="0" u="none" strike="noStrike" dirty="0" smtClean="0">
                <a:solidFill>
                  <a:schemeClr val="accent1">
                    <a:lumMod val="50000"/>
                  </a:schemeClr>
                </a:solidFill>
                <a:effectLst/>
              </a:rPr>
              <a:t> sea level oscillations at tsunami timescales. Scientific Reports, 40818, doi:10.1038/srep40818</a:t>
            </a:r>
            <a:endParaRPr lang="hr-HR" b="0" i="0" u="none" strike="noStrike" dirty="0" smtClean="0">
              <a:solidFill>
                <a:schemeClr val="accent1">
                  <a:lumMod val="50000"/>
                </a:schemeClr>
              </a:solidFill>
              <a:effectLst/>
            </a:endParaRPr>
          </a:p>
          <a:p>
            <a:pPr algn="just" fontAlgn="base"/>
            <a:endParaRPr lang="en-US" b="0" i="0" u="none" strike="noStrike" dirty="0" smtClean="0">
              <a:solidFill>
                <a:schemeClr val="accent1">
                  <a:lumMod val="50000"/>
                </a:schemeClr>
              </a:solidFill>
              <a:effectLst/>
              <a:hlinkClick r:id="rId3"/>
            </a:endParaRPr>
          </a:p>
          <a:p>
            <a:pPr algn="just" fontAlgn="base"/>
            <a:r>
              <a:rPr lang="en-US" b="0" i="0" u="none" strike="noStrike" dirty="0" err="1" smtClean="0">
                <a:solidFill>
                  <a:schemeClr val="accent1">
                    <a:lumMod val="50000"/>
                  </a:schemeClr>
                </a:solidFill>
                <a:effectLst/>
              </a:rPr>
              <a:t>Vilibić</a:t>
            </a:r>
            <a:r>
              <a:rPr lang="en-US" b="0" i="0" u="none" strike="noStrike" dirty="0" smtClean="0">
                <a:solidFill>
                  <a:schemeClr val="accent1">
                    <a:lumMod val="50000"/>
                  </a:schemeClr>
                </a:solidFill>
                <a:effectLst/>
              </a:rPr>
              <a:t>, I., </a:t>
            </a:r>
            <a:r>
              <a:rPr lang="en-US" b="0" i="0" u="none" strike="noStrike" dirty="0" err="1" smtClean="0">
                <a:solidFill>
                  <a:schemeClr val="accent1">
                    <a:lumMod val="50000"/>
                  </a:schemeClr>
                </a:solidFill>
                <a:effectLst/>
              </a:rPr>
              <a:t>Šepić</a:t>
            </a:r>
            <a:r>
              <a:rPr lang="en-US" b="0" i="0" u="none" strike="noStrike" dirty="0" smtClean="0">
                <a:solidFill>
                  <a:schemeClr val="accent1">
                    <a:lumMod val="50000"/>
                  </a:schemeClr>
                </a:solidFill>
                <a:effectLst/>
              </a:rPr>
              <a:t>, J., </a:t>
            </a:r>
            <a:r>
              <a:rPr lang="en-US" b="0" i="0" u="none" strike="noStrike" dirty="0" err="1" smtClean="0">
                <a:solidFill>
                  <a:schemeClr val="accent1">
                    <a:lumMod val="50000"/>
                  </a:schemeClr>
                </a:solidFill>
                <a:effectLst/>
              </a:rPr>
              <a:t>Rabinovich</a:t>
            </a:r>
            <a:r>
              <a:rPr lang="en-US" b="0" i="0" u="none" strike="noStrike" dirty="0" smtClean="0">
                <a:solidFill>
                  <a:schemeClr val="accent1">
                    <a:lumMod val="50000"/>
                  </a:schemeClr>
                </a:solidFill>
                <a:effectLst/>
              </a:rPr>
              <a:t>, A. B., Monserrat, S., 2016. Modern Approaches in Meteotsunami Research and Early Warning. Frontiers in Marine Sciences, http://dx.doi.org/10.3389/fmars.2016.00057</a:t>
            </a:r>
            <a:endParaRPr lang="hr-HR" b="0" i="0" u="none" strike="noStrike" dirty="0" smtClean="0">
              <a:solidFill>
                <a:schemeClr val="accent1">
                  <a:lumMod val="50000"/>
                </a:schemeClr>
              </a:solidFill>
              <a:effectLst/>
            </a:endParaRPr>
          </a:p>
          <a:p>
            <a:pPr algn="just" fontAlgn="base"/>
            <a:endParaRPr lang="en-US" b="0" i="0" u="none" strike="noStrike" dirty="0" smtClean="0">
              <a:solidFill>
                <a:schemeClr val="accent1">
                  <a:lumMod val="50000"/>
                </a:schemeClr>
              </a:solidFill>
              <a:effectLst/>
              <a:hlinkClick r:id="rId4"/>
            </a:endParaRPr>
          </a:p>
          <a:p>
            <a:pPr algn="just" fontAlgn="base"/>
            <a:r>
              <a:rPr lang="en-US" b="0" i="0" u="none" strike="noStrike" dirty="0" err="1" smtClean="0">
                <a:solidFill>
                  <a:schemeClr val="accent1">
                    <a:lumMod val="50000"/>
                  </a:schemeClr>
                </a:solidFill>
                <a:effectLst/>
              </a:rPr>
              <a:t>Šepić</a:t>
            </a:r>
            <a:r>
              <a:rPr lang="en-US" b="0" i="0" u="none" strike="noStrike" dirty="0" smtClean="0">
                <a:solidFill>
                  <a:schemeClr val="accent1">
                    <a:lumMod val="50000"/>
                  </a:schemeClr>
                </a:solidFill>
                <a:effectLst/>
              </a:rPr>
              <a:t>, J., </a:t>
            </a:r>
            <a:r>
              <a:rPr lang="en-US" b="0" i="0" u="none" strike="noStrike" dirty="0" err="1" smtClean="0">
                <a:solidFill>
                  <a:schemeClr val="accent1">
                    <a:lumMod val="50000"/>
                  </a:schemeClr>
                </a:solidFill>
                <a:effectLst/>
              </a:rPr>
              <a:t>Vilibić</a:t>
            </a:r>
            <a:r>
              <a:rPr lang="en-US" b="0" i="0" u="none" strike="noStrike" dirty="0" smtClean="0">
                <a:solidFill>
                  <a:schemeClr val="accent1">
                    <a:lumMod val="50000"/>
                  </a:schemeClr>
                </a:solidFill>
                <a:effectLst/>
              </a:rPr>
              <a:t>, I., Monserrat, S., 2016. Quantifying the probability of meteotsunami occurrence from synoptic atmospheric patterns. Geophysical Research Letters, </a:t>
            </a:r>
            <a:r>
              <a:rPr lang="en-US" b="0" i="0" u="none" strike="noStrike" dirty="0" err="1" smtClean="0">
                <a:solidFill>
                  <a:schemeClr val="accent1">
                    <a:lumMod val="50000"/>
                  </a:schemeClr>
                </a:solidFill>
                <a:effectLst/>
              </a:rPr>
              <a:t>doi</a:t>
            </a:r>
            <a:r>
              <a:rPr lang="en-US" b="0" i="0" u="none" strike="noStrike" dirty="0" smtClean="0">
                <a:solidFill>
                  <a:schemeClr val="accent1">
                    <a:lumMod val="50000"/>
                  </a:schemeClr>
                </a:solidFill>
                <a:effectLst/>
              </a:rPr>
              <a:t>: 10.1002/2016GL070754</a:t>
            </a:r>
            <a:endParaRPr lang="hr-HR" b="0" i="0" u="none" strike="noStrike" dirty="0" smtClean="0">
              <a:solidFill>
                <a:schemeClr val="accent1">
                  <a:lumMod val="50000"/>
                </a:schemeClr>
              </a:solidFill>
              <a:effectLst/>
            </a:endParaRPr>
          </a:p>
          <a:p>
            <a:pPr algn="just" fontAlgn="base"/>
            <a:endParaRPr lang="en-US" b="0" i="0" u="none" strike="noStrike" dirty="0" smtClean="0">
              <a:solidFill>
                <a:schemeClr val="accent1">
                  <a:lumMod val="50000"/>
                </a:schemeClr>
              </a:solidFill>
              <a:effectLst/>
              <a:hlinkClick r:id="rId5"/>
            </a:endParaRPr>
          </a:p>
          <a:p>
            <a:pPr algn="just" fontAlgn="base"/>
            <a:r>
              <a:rPr lang="en-US" b="0" i="0" u="none" strike="noStrike" dirty="0" err="1" smtClean="0">
                <a:solidFill>
                  <a:schemeClr val="accent1">
                    <a:lumMod val="50000"/>
                  </a:schemeClr>
                </a:solidFill>
                <a:effectLst/>
              </a:rPr>
              <a:t>Šepić</a:t>
            </a:r>
            <a:r>
              <a:rPr lang="en-US" b="0" i="0" u="none" strike="noStrike" dirty="0" smtClean="0">
                <a:solidFill>
                  <a:schemeClr val="accent1">
                    <a:lumMod val="50000"/>
                  </a:schemeClr>
                </a:solidFill>
                <a:effectLst/>
              </a:rPr>
              <a:t>, J., </a:t>
            </a:r>
            <a:r>
              <a:rPr lang="en-US" b="0" i="0" u="none" strike="noStrike" dirty="0" err="1" smtClean="0">
                <a:solidFill>
                  <a:schemeClr val="accent1">
                    <a:lumMod val="50000"/>
                  </a:schemeClr>
                </a:solidFill>
                <a:effectLst/>
              </a:rPr>
              <a:t>Međugorac</a:t>
            </a:r>
            <a:r>
              <a:rPr lang="en-US" b="0" i="0" u="none" strike="noStrike" dirty="0" smtClean="0">
                <a:solidFill>
                  <a:schemeClr val="accent1">
                    <a:lumMod val="50000"/>
                  </a:schemeClr>
                </a:solidFill>
                <a:effectLst/>
              </a:rPr>
              <a:t>, I., </a:t>
            </a:r>
            <a:r>
              <a:rPr lang="en-US" b="0" i="0" u="none" strike="noStrike" dirty="0" err="1" smtClean="0">
                <a:solidFill>
                  <a:schemeClr val="accent1">
                    <a:lumMod val="50000"/>
                  </a:schemeClr>
                </a:solidFill>
                <a:effectLst/>
              </a:rPr>
              <a:t>Janeković</a:t>
            </a:r>
            <a:r>
              <a:rPr lang="en-US" b="0" i="0" u="none" strike="noStrike" dirty="0" smtClean="0">
                <a:solidFill>
                  <a:schemeClr val="accent1">
                    <a:lumMod val="50000"/>
                  </a:schemeClr>
                </a:solidFill>
                <a:effectLst/>
              </a:rPr>
              <a:t>, I., </a:t>
            </a:r>
            <a:r>
              <a:rPr lang="en-US" b="0" i="0" u="none" strike="noStrike" dirty="0" err="1" smtClean="0">
                <a:solidFill>
                  <a:schemeClr val="accent1">
                    <a:lumMod val="50000"/>
                  </a:schemeClr>
                </a:solidFill>
                <a:effectLst/>
              </a:rPr>
              <a:t>Dunić</a:t>
            </a:r>
            <a:r>
              <a:rPr lang="en-US" b="0" i="0" u="none" strike="noStrike" dirty="0" smtClean="0">
                <a:solidFill>
                  <a:schemeClr val="accent1">
                    <a:lumMod val="50000"/>
                  </a:schemeClr>
                </a:solidFill>
                <a:effectLst/>
              </a:rPr>
              <a:t>, N., </a:t>
            </a:r>
            <a:r>
              <a:rPr lang="en-US" b="0" i="0" u="none" strike="noStrike" dirty="0" err="1" smtClean="0">
                <a:solidFill>
                  <a:schemeClr val="accent1">
                    <a:lumMod val="50000"/>
                  </a:schemeClr>
                </a:solidFill>
                <a:effectLst/>
              </a:rPr>
              <a:t>Vilibić</a:t>
            </a:r>
            <a:r>
              <a:rPr lang="en-US" b="0" i="0" u="none" strike="noStrike" dirty="0" smtClean="0">
                <a:solidFill>
                  <a:schemeClr val="accent1">
                    <a:lumMod val="50000"/>
                  </a:schemeClr>
                </a:solidFill>
                <a:effectLst/>
              </a:rPr>
              <a:t>, I., 2016. Multi-meteotsunami event in the Adriatic Sea generated by atmospheric disturbances of 25-26 June 2014. Pure and Applied Geophysics, </a:t>
            </a:r>
            <a:r>
              <a:rPr lang="en-US" b="0" i="0" u="none" strike="noStrike" dirty="0" err="1" smtClean="0">
                <a:solidFill>
                  <a:schemeClr val="accent1">
                    <a:lumMod val="50000"/>
                  </a:schemeClr>
                </a:solidFill>
                <a:effectLst/>
              </a:rPr>
              <a:t>doi</a:t>
            </a:r>
            <a:r>
              <a:rPr lang="en-US" b="0" i="0" u="none" strike="noStrike" dirty="0" smtClean="0">
                <a:solidFill>
                  <a:schemeClr val="accent1">
                    <a:lumMod val="50000"/>
                  </a:schemeClr>
                </a:solidFill>
                <a:effectLst/>
              </a:rPr>
              <a:t>: 10.1007/s00024-016-1249-4</a:t>
            </a:r>
            <a:endParaRPr lang="en-US" b="0" i="0" u="none" strike="noStrike" dirty="0" smtClean="0">
              <a:solidFill>
                <a:schemeClr val="accent1">
                  <a:lumMod val="50000"/>
                </a:schemeClr>
              </a:solidFill>
              <a:effectLst/>
              <a:hlinkClick r:id="rId6"/>
            </a:endParaRPr>
          </a:p>
          <a:p>
            <a:endParaRPr lang="en-US" dirty="0">
              <a:solidFill>
                <a:schemeClr val="accent1">
                  <a:lumMod val="50000"/>
                </a:schemeClr>
              </a:solidFill>
            </a:endParaRPr>
          </a:p>
        </p:txBody>
      </p:sp>
    </p:spTree>
    <p:extLst>
      <p:ext uri="{BB962C8B-B14F-4D97-AF65-F5344CB8AC3E}">
        <p14:creationId xmlns:p14="http://schemas.microsoft.com/office/powerpoint/2010/main" xmlns="" val="2889973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2408"/>
            <a:ext cx="9144000" cy="2387600"/>
          </a:xfrm>
        </p:spPr>
        <p:txBody>
          <a:bodyPr/>
          <a:lstStyle/>
          <a:p>
            <a:r>
              <a:rPr lang="hr-H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Thank you for your attention! </a:t>
            </a:r>
            <a:endParaRPr lang="en-US" sz="3200" b="1" cap="non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10" descr="MESSI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5450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June 2014 events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Figure02.jpg"/>
          <p:cNvPicPr>
            <a:picLocks noChangeAspect="1"/>
          </p:cNvPicPr>
          <p:nvPr/>
        </p:nvPicPr>
        <p:blipFill>
          <a:blip r:embed="rId3" cstate="print"/>
          <a:stretch>
            <a:fillRect/>
          </a:stretch>
        </p:blipFill>
        <p:spPr>
          <a:xfrm>
            <a:off x="432253" y="1366707"/>
            <a:ext cx="6389651" cy="4680274"/>
          </a:xfrm>
          <a:prstGeom prst="rect">
            <a:avLst/>
          </a:prstGeom>
        </p:spPr>
      </p:pic>
      <p:sp>
        <p:nvSpPr>
          <p:cNvPr id="7" name="TextBox 6"/>
          <p:cNvSpPr txBox="1"/>
          <p:nvPr/>
        </p:nvSpPr>
        <p:spPr>
          <a:xfrm>
            <a:off x="7014408" y="1372949"/>
            <a:ext cx="4776539" cy="3139321"/>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During 23 – 27 June 2014, </a:t>
            </a:r>
            <a:r>
              <a:rPr lang="en-US" kern="0" dirty="0" smtClean="0">
                <a:solidFill>
                  <a:schemeClr val="accent1">
                    <a:lumMod val="50000"/>
                  </a:schemeClr>
                </a:solidFill>
              </a:rPr>
              <a:t>four locations in the Mediterranean were hit by meteotsunami waves. </a:t>
            </a:r>
            <a:endParaRPr lang="en-US"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kern="0" dirty="0" err="1" smtClean="0">
                <a:solidFill>
                  <a:schemeClr val="accent1">
                    <a:lumMod val="50000"/>
                  </a:schemeClr>
                </a:solidFill>
              </a:rPr>
              <a:t>Ciutadella</a:t>
            </a:r>
            <a:r>
              <a:rPr lang="en-US" kern="0" dirty="0" smtClean="0">
                <a:solidFill>
                  <a:schemeClr val="accent1">
                    <a:lumMod val="50000"/>
                  </a:schemeClr>
                </a:solidFill>
              </a:rPr>
              <a:t>, 23/24 June - 1 m high waves </a:t>
            </a: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Middle Adriatic, 25-26 June - up to 3 m high waves</a:t>
            </a:r>
          </a:p>
          <a:p>
            <a:pPr marR="0" lvl="0" defTabSz="914400" eaLnBrk="1" fontAlgn="auto" latinLnBrk="0" hangingPunct="1">
              <a:lnSpc>
                <a:spcPct val="100000"/>
              </a:lnSpc>
              <a:spcBef>
                <a:spcPts val="0"/>
              </a:spcBef>
              <a:spcAft>
                <a:spcPts val="0"/>
              </a:spcAft>
              <a:buClrTx/>
              <a:buSzTx/>
              <a:tabLst/>
              <a:defRPr/>
            </a:pPr>
            <a:r>
              <a:rPr lang="en-US" kern="0" dirty="0" err="1" smtClean="0">
                <a:solidFill>
                  <a:schemeClr val="accent1">
                    <a:lumMod val="50000"/>
                  </a:schemeClr>
                </a:solidFill>
              </a:rPr>
              <a:t>Mazara</a:t>
            </a:r>
            <a:r>
              <a:rPr lang="en-US" kern="0" dirty="0" smtClean="0">
                <a:solidFill>
                  <a:schemeClr val="accent1">
                    <a:lumMod val="50000"/>
                  </a:schemeClr>
                </a:solidFill>
              </a:rPr>
              <a:t> del </a:t>
            </a:r>
            <a:r>
              <a:rPr lang="en-US" kern="0" dirty="0" err="1" smtClean="0">
                <a:solidFill>
                  <a:schemeClr val="accent1">
                    <a:lumMod val="50000"/>
                  </a:schemeClr>
                </a:solidFill>
              </a:rPr>
              <a:t>Vallo</a:t>
            </a:r>
            <a:r>
              <a:rPr lang="en-US" kern="0" dirty="0" smtClean="0">
                <a:solidFill>
                  <a:schemeClr val="accent1">
                    <a:lumMod val="50000"/>
                  </a:schemeClr>
                </a:solidFill>
              </a:rPr>
              <a:t> (Sicily), 25 June – 1.5 m high waves </a:t>
            </a:r>
          </a:p>
          <a:p>
            <a:pPr marR="0" lvl="0" defTabSz="914400" eaLnBrk="1" fontAlgn="auto" latinLnBrk="0" hangingPunct="1">
              <a:lnSpc>
                <a:spcPct val="100000"/>
              </a:lnSpc>
              <a:spcBef>
                <a:spcPts val="0"/>
              </a:spcBef>
              <a:spcAft>
                <a:spcPts val="0"/>
              </a:spcAft>
              <a:buClrTx/>
              <a:buSzTx/>
              <a:tabLst/>
              <a:defRPr/>
            </a:pPr>
            <a:r>
              <a:rPr lang="en-US" kern="0" dirty="0" err="1" smtClean="0">
                <a:solidFill>
                  <a:schemeClr val="accent1">
                    <a:lumMod val="50000"/>
                  </a:schemeClr>
                </a:solidFill>
              </a:rPr>
              <a:t>Odsessa</a:t>
            </a:r>
            <a:r>
              <a:rPr lang="en-US" kern="0" dirty="0" smtClean="0">
                <a:solidFill>
                  <a:schemeClr val="accent1">
                    <a:lumMod val="50000"/>
                  </a:schemeClr>
                </a:solidFill>
              </a:rPr>
              <a:t> (Ukraine), 27 June  – 2 m high waves </a:t>
            </a:r>
          </a:p>
          <a:p>
            <a:pPr marL="342900" marR="0" lvl="0" indent="-34290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June 2014 events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7110661" y="1288728"/>
            <a:ext cx="4716381" cy="4801314"/>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All of the June 2014 events were meteotsunamis. </a:t>
            </a:r>
          </a:p>
          <a:p>
            <a:pPr marR="0" lvl="0" defTabSz="914400" eaLnBrk="1" fontAlgn="auto" latinLnBrk="0" hangingPunct="1">
              <a:lnSpc>
                <a:spcPct val="100000"/>
              </a:lnSpc>
              <a:spcBef>
                <a:spcPts val="0"/>
              </a:spcBef>
              <a:spcAft>
                <a:spcPts val="0"/>
              </a:spcAft>
              <a:buClrTx/>
              <a:buSzTx/>
              <a:tabLst/>
              <a:defRPr/>
            </a:pPr>
            <a:endParaRPr lang="en-US" b="1"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Synoptic setting to all events was common:</a:t>
            </a:r>
          </a:p>
          <a:p>
            <a:pPr marR="0" lvl="0" defTabSz="914400" eaLnBrk="1" fontAlgn="auto" latinLnBrk="0" hangingPunct="1">
              <a:lnSpc>
                <a:spcPct val="100000"/>
              </a:lnSpc>
              <a:spcBef>
                <a:spcPts val="0"/>
              </a:spcBef>
              <a:spcAft>
                <a:spcPts val="0"/>
              </a:spcAft>
              <a:buClrTx/>
              <a:buSzTx/>
              <a:buFont typeface="Arial" pitchFamily="34" charset="0"/>
              <a:buChar char="•"/>
              <a:tabLst/>
              <a:defRPr/>
            </a:pPr>
            <a:r>
              <a:rPr lang="en-US" b="1" kern="0" dirty="0" smtClean="0">
                <a:solidFill>
                  <a:schemeClr val="accent1">
                    <a:lumMod val="50000"/>
                  </a:schemeClr>
                </a:solidFill>
              </a:rPr>
              <a:t> </a:t>
            </a:r>
            <a:r>
              <a:rPr lang="en-US" dirty="0" smtClean="0">
                <a:solidFill>
                  <a:schemeClr val="accent1">
                    <a:lumMod val="50000"/>
                  </a:schemeClr>
                </a:solidFill>
              </a:rPr>
              <a:t>low mean sea level pressure </a:t>
            </a:r>
          </a:p>
          <a:p>
            <a:pPr>
              <a:buFont typeface="Arial" pitchFamily="34" charset="0"/>
              <a:buChar char="•"/>
            </a:pPr>
            <a:r>
              <a:rPr lang="en-US" dirty="0" smtClean="0">
                <a:solidFill>
                  <a:schemeClr val="accent1">
                    <a:lumMod val="50000"/>
                  </a:schemeClr>
                </a:solidFill>
              </a:rPr>
              <a:t> inflow of warm African air at ~850 </a:t>
            </a:r>
            <a:r>
              <a:rPr lang="en-US" dirty="0" err="1" smtClean="0">
                <a:solidFill>
                  <a:schemeClr val="accent1">
                    <a:lumMod val="50000"/>
                  </a:schemeClr>
                </a:solidFill>
              </a:rPr>
              <a:t>hPa</a:t>
            </a:r>
            <a:endParaRPr lang="en-US" dirty="0" smtClean="0">
              <a:solidFill>
                <a:schemeClr val="accent1">
                  <a:lumMod val="50000"/>
                </a:schemeClr>
              </a:solidFill>
            </a:endParaRPr>
          </a:p>
          <a:p>
            <a:pPr>
              <a:buFont typeface="Arial" pitchFamily="34" charset="0"/>
              <a:buChar char="•"/>
            </a:pPr>
            <a:r>
              <a:rPr lang="en-US" dirty="0" smtClean="0">
                <a:solidFill>
                  <a:schemeClr val="accent1">
                    <a:lumMod val="50000"/>
                  </a:schemeClr>
                </a:solidFill>
              </a:rPr>
              <a:t> strong south westerly to westerly mid-</a:t>
            </a:r>
            <a:r>
              <a:rPr lang="en-US" dirty="0" err="1" smtClean="0">
                <a:solidFill>
                  <a:schemeClr val="accent1">
                    <a:lumMod val="50000"/>
                  </a:schemeClr>
                </a:solidFill>
              </a:rPr>
              <a:t>tropospheric</a:t>
            </a:r>
            <a:r>
              <a:rPr lang="en-US" dirty="0" smtClean="0">
                <a:solidFill>
                  <a:schemeClr val="accent1">
                    <a:lumMod val="50000"/>
                  </a:schemeClr>
                </a:solidFill>
              </a:rPr>
              <a:t> winds at ~500 </a:t>
            </a:r>
            <a:r>
              <a:rPr lang="en-US" dirty="0" err="1" smtClean="0">
                <a:solidFill>
                  <a:schemeClr val="accent1">
                    <a:lumMod val="50000"/>
                  </a:schemeClr>
                </a:solidFill>
              </a:rPr>
              <a:t>hPa</a:t>
            </a:r>
            <a:endParaRPr lang="en-US" dirty="0" smtClean="0">
              <a:solidFill>
                <a:schemeClr val="accent1">
                  <a:lumMod val="50000"/>
                </a:schemeClr>
              </a:solidFill>
            </a:endParaRPr>
          </a:p>
          <a:p>
            <a:pPr>
              <a:buFont typeface="Arial" pitchFamily="34" charset="0"/>
              <a:buChar char="•"/>
            </a:pPr>
            <a:r>
              <a:rPr lang="en-US" dirty="0" smtClean="0">
                <a:solidFill>
                  <a:schemeClr val="accent1">
                    <a:lumMod val="50000"/>
                  </a:schemeClr>
                </a:solidFill>
              </a:rPr>
              <a:t> unstable mid-</a:t>
            </a:r>
            <a:r>
              <a:rPr lang="en-US" dirty="0" err="1" smtClean="0">
                <a:solidFill>
                  <a:schemeClr val="accent1">
                    <a:lumMod val="50000"/>
                  </a:schemeClr>
                </a:solidFill>
              </a:rPr>
              <a:t>tropospheric</a:t>
            </a:r>
            <a:r>
              <a:rPr lang="en-US" dirty="0" smtClean="0">
                <a:solidFill>
                  <a:schemeClr val="accent1">
                    <a:lumMod val="50000"/>
                  </a:schemeClr>
                </a:solidFill>
              </a:rPr>
              <a:t> layers</a:t>
            </a:r>
          </a:p>
          <a:p>
            <a:pPr>
              <a:buFont typeface="Arial" pitchFamily="34" charset="0"/>
              <a:buChar char="•"/>
            </a:pPr>
            <a:endParaRPr lang="en-US" dirty="0" smtClean="0">
              <a:solidFill>
                <a:schemeClr val="accent1">
                  <a:lumMod val="50000"/>
                </a:schemeClr>
              </a:solidFill>
            </a:endParaRPr>
          </a:p>
          <a:p>
            <a:r>
              <a:rPr lang="en-US" b="1" dirty="0" smtClean="0">
                <a:solidFill>
                  <a:schemeClr val="accent1">
                    <a:lumMod val="50000"/>
                  </a:schemeClr>
                </a:solidFill>
              </a:rPr>
              <a:t>These conditions </a:t>
            </a:r>
            <a:r>
              <a:rPr lang="en-US" b="1" dirty="0" err="1" smtClean="0">
                <a:solidFill>
                  <a:schemeClr val="accent1">
                    <a:lumMod val="50000"/>
                  </a:schemeClr>
                </a:solidFill>
              </a:rPr>
              <a:t>favour</a:t>
            </a:r>
            <a:r>
              <a:rPr lang="en-US" b="1" dirty="0" smtClean="0">
                <a:solidFill>
                  <a:schemeClr val="accent1">
                    <a:lumMod val="50000"/>
                  </a:schemeClr>
                </a:solidFill>
              </a:rPr>
              <a:t> generation and trapping of atmospheric gravity waves (a known source of meteotsunamis).</a:t>
            </a:r>
          </a:p>
          <a:p>
            <a:pPr>
              <a:buFont typeface="Arial" pitchFamily="34" charset="0"/>
              <a:buChar char="•"/>
            </a:pPr>
            <a:endParaRPr lang="en-US"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endParaRPr lang="en-US" b="1"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	</a:t>
            </a:r>
            <a:endParaRPr lang="en-US" kern="0" dirty="0" smtClean="0">
              <a:solidFill>
                <a:schemeClr val="accent1">
                  <a:lumMod val="50000"/>
                </a:schemeClr>
              </a:solidFill>
            </a:endParaRPr>
          </a:p>
          <a:p>
            <a:pPr marL="342900" marR="0" lvl="0" indent="-34290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p:txBody>
      </p:sp>
      <p:pic>
        <p:nvPicPr>
          <p:cNvPr id="6" name="Picture 5" descr="Synoptics_four_events_tg_v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5950" y="1327220"/>
            <a:ext cx="6700334" cy="477857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12820" y="6148137"/>
            <a:ext cx="2364878" cy="338554"/>
          </a:xfrm>
          <a:prstGeom prst="rect">
            <a:avLst/>
          </a:prstGeom>
          <a:noFill/>
        </p:spPr>
        <p:txBody>
          <a:bodyPr wrap="none" rtlCol="0">
            <a:spAutoFit/>
          </a:bodyPr>
          <a:lstStyle/>
          <a:p>
            <a:r>
              <a:rPr lang="hr-HR" sz="1600" dirty="0" smtClean="0">
                <a:solidFill>
                  <a:schemeClr val="accent1">
                    <a:lumMod val="75000"/>
                  </a:schemeClr>
                </a:solidFill>
              </a:rPr>
              <a:t>(Šepić et al., 2015, SciRep)</a:t>
            </a:r>
            <a:endParaRPr lang="hr-HR" sz="1600" dirty="0">
              <a:solidFill>
                <a:schemeClr val="accent1">
                  <a:lumMod val="75000"/>
                </a:schemeClr>
              </a:solidFill>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Middle Adriatic June 2014 event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igure_2014_bays_a.jpg"/>
          <p:cNvPicPr>
            <a:picLocks noChangeAspect="1"/>
          </p:cNvPicPr>
          <p:nvPr/>
        </p:nvPicPr>
        <p:blipFill>
          <a:blip r:embed="rId3" cstate="print"/>
          <a:stretch>
            <a:fillRect/>
          </a:stretch>
        </p:blipFill>
        <p:spPr>
          <a:xfrm>
            <a:off x="311677" y="2321999"/>
            <a:ext cx="5373596" cy="3400269"/>
          </a:xfrm>
          <a:prstGeom prst="rect">
            <a:avLst/>
          </a:prstGeom>
        </p:spPr>
      </p:pic>
      <p:pic>
        <p:nvPicPr>
          <p:cNvPr id="12" name="Picture 11" descr="figure_2014_bays_b.jpg"/>
          <p:cNvPicPr>
            <a:picLocks noChangeAspect="1"/>
          </p:cNvPicPr>
          <p:nvPr/>
        </p:nvPicPr>
        <p:blipFill>
          <a:blip r:embed="rId4" cstate="print"/>
          <a:stretch>
            <a:fillRect/>
          </a:stretch>
        </p:blipFill>
        <p:spPr>
          <a:xfrm>
            <a:off x="5815608" y="2281191"/>
            <a:ext cx="5085564" cy="3439623"/>
          </a:xfrm>
          <a:prstGeom prst="rect">
            <a:avLst/>
          </a:prstGeom>
        </p:spPr>
      </p:pic>
      <p:sp>
        <p:nvSpPr>
          <p:cNvPr id="13" name="TextBox 12"/>
          <p:cNvSpPr txBox="1"/>
          <p:nvPr/>
        </p:nvSpPr>
        <p:spPr>
          <a:xfrm>
            <a:off x="493295" y="1395663"/>
            <a:ext cx="10274969" cy="646331"/>
          </a:xfrm>
          <a:prstGeom prst="rect">
            <a:avLst/>
          </a:prstGeom>
          <a:noFill/>
        </p:spPr>
        <p:txBody>
          <a:bodyPr wrap="square" rtlCol="0">
            <a:spAutoFit/>
          </a:bodyPr>
          <a:lstStyle/>
          <a:p>
            <a:r>
              <a:rPr lang="en-US" dirty="0" smtClean="0">
                <a:solidFill>
                  <a:srgbClr val="000066"/>
                </a:solidFill>
                <a:latin typeface="Calibri" pitchFamily="34" charset="0"/>
              </a:rPr>
              <a:t>Adriatic bays and </a:t>
            </a:r>
            <a:r>
              <a:rPr lang="en-US" dirty="0" err="1" smtClean="0">
                <a:solidFill>
                  <a:srgbClr val="000066"/>
                </a:solidFill>
                <a:latin typeface="Calibri" pitchFamily="34" charset="0"/>
              </a:rPr>
              <a:t>harbours</a:t>
            </a:r>
            <a:r>
              <a:rPr lang="en-US" dirty="0" smtClean="0">
                <a:solidFill>
                  <a:srgbClr val="000066"/>
                </a:solidFill>
                <a:latin typeface="Calibri" pitchFamily="34" charset="0"/>
              </a:rPr>
              <a:t> were hit by at least four different individual meteotsunami events (Vela Luka, Rijeka </a:t>
            </a:r>
            <a:r>
              <a:rPr lang="en-US" dirty="0" err="1" smtClean="0">
                <a:solidFill>
                  <a:srgbClr val="000066"/>
                </a:solidFill>
                <a:latin typeface="Calibri" pitchFamily="34" charset="0"/>
              </a:rPr>
              <a:t>dubrovačka</a:t>
            </a:r>
            <a:r>
              <a:rPr lang="en-US" dirty="0" smtClean="0">
                <a:solidFill>
                  <a:srgbClr val="000066"/>
                </a:solidFill>
                <a:latin typeface="Calibri" pitchFamily="34" charset="0"/>
              </a:rPr>
              <a:t>, </a:t>
            </a:r>
            <a:r>
              <a:rPr lang="en-US" dirty="0" err="1" smtClean="0">
                <a:solidFill>
                  <a:srgbClr val="000066"/>
                </a:solidFill>
                <a:latin typeface="Calibri" pitchFamily="34" charset="0"/>
              </a:rPr>
              <a:t>Stari</a:t>
            </a:r>
            <a:r>
              <a:rPr lang="en-US" dirty="0" smtClean="0">
                <a:solidFill>
                  <a:srgbClr val="000066"/>
                </a:solidFill>
                <a:latin typeface="Calibri" pitchFamily="34" charset="0"/>
              </a:rPr>
              <a:t> Grad &amp; </a:t>
            </a:r>
            <a:r>
              <a:rPr lang="en-US" dirty="0" err="1" smtClean="0">
                <a:solidFill>
                  <a:srgbClr val="000066"/>
                </a:solidFill>
                <a:latin typeface="Calibri" pitchFamily="34" charset="0"/>
              </a:rPr>
              <a:t>Vrboska</a:t>
            </a:r>
            <a:r>
              <a:rPr lang="en-US" dirty="0" smtClean="0">
                <a:solidFill>
                  <a:srgbClr val="000066"/>
                </a:solidFill>
                <a:latin typeface="Calibri" pitchFamily="34" charset="0"/>
              </a:rPr>
              <a:t>, </a:t>
            </a:r>
            <a:r>
              <a:rPr lang="en-US" dirty="0" err="1" smtClean="0">
                <a:solidFill>
                  <a:srgbClr val="000066"/>
                </a:solidFill>
                <a:latin typeface="Calibri" pitchFamily="34" charset="0"/>
              </a:rPr>
              <a:t>Ston</a:t>
            </a:r>
            <a:r>
              <a:rPr lang="en-US" dirty="0" smtClean="0">
                <a:solidFill>
                  <a:srgbClr val="000066"/>
                </a:solidFill>
                <a:latin typeface="Calibri" pitchFamily="34" charset="0"/>
              </a:rPr>
              <a:t> &amp; </a:t>
            </a:r>
            <a:r>
              <a:rPr lang="en-US" dirty="0" err="1" smtClean="0">
                <a:solidFill>
                  <a:srgbClr val="000066"/>
                </a:solidFill>
                <a:latin typeface="Calibri" pitchFamily="34" charset="0"/>
              </a:rPr>
              <a:t>Viganj</a:t>
            </a:r>
            <a:r>
              <a:rPr lang="en-US" dirty="0" smtClean="0">
                <a:solidFill>
                  <a:srgbClr val="000066"/>
                </a:solidFill>
                <a:latin typeface="Calibri" pitchFamily="34" charset="0"/>
              </a:rPr>
              <a:t>)</a:t>
            </a:r>
            <a:r>
              <a:rPr lang="hr-HR" dirty="0" smtClean="0">
                <a:solidFill>
                  <a:srgbClr val="000066"/>
                </a:solidFill>
                <a:latin typeface="Calibri" pitchFamily="34" charset="0"/>
              </a:rPr>
              <a:t> on 25 and 26 June 2014. </a:t>
            </a:r>
            <a:endParaRPr lang="hr-HR" dirty="0"/>
          </a:p>
        </p:txBody>
      </p:sp>
      <p:sp>
        <p:nvSpPr>
          <p:cNvPr id="14" name="TextBox 13"/>
          <p:cNvSpPr txBox="1"/>
          <p:nvPr/>
        </p:nvSpPr>
        <p:spPr>
          <a:xfrm>
            <a:off x="324852" y="5823285"/>
            <a:ext cx="2624373" cy="338554"/>
          </a:xfrm>
          <a:prstGeom prst="rect">
            <a:avLst/>
          </a:prstGeom>
          <a:noFill/>
        </p:spPr>
        <p:txBody>
          <a:bodyPr wrap="none" rtlCol="0">
            <a:spAutoFit/>
          </a:bodyPr>
          <a:lstStyle/>
          <a:p>
            <a:r>
              <a:rPr lang="hr-HR" sz="1600" dirty="0" smtClean="0">
                <a:solidFill>
                  <a:schemeClr val="accent1">
                    <a:lumMod val="75000"/>
                  </a:schemeClr>
                </a:solidFill>
              </a:rPr>
              <a:t>(Šepić et al., 2016, PAGEOPH)</a:t>
            </a:r>
            <a:endParaRPr lang="hr-HR" sz="1600" dirty="0">
              <a:solidFill>
                <a:schemeClr val="accent1">
                  <a:lumMod val="75000"/>
                </a:schemeClr>
              </a:solidFill>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Middle Adriatic June 2014 event – a few facts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186698" y="1518233"/>
            <a:ext cx="5665786" cy="923330"/>
          </a:xfrm>
          <a:prstGeom prst="rect">
            <a:avLst/>
          </a:prstGeom>
          <a:noFill/>
          <a:ln w="19050">
            <a:solidFill>
              <a:schemeClr val="accent1">
                <a:lumMod val="50000"/>
              </a:schemeClr>
            </a:solidFill>
          </a:ln>
        </p:spPr>
        <p:txBody>
          <a:bodyPr wrap="square" rtlCol="0">
            <a:spAutoFit/>
          </a:bodyPr>
          <a:lstStyle/>
          <a:p>
            <a:pPr algn="just"/>
            <a:r>
              <a:rPr lang="en-US" dirty="0" smtClean="0">
                <a:solidFill>
                  <a:srgbClr val="000066"/>
                </a:solidFill>
              </a:rPr>
              <a:t>A high number of pronounced air pressure disturbances propagated through the atmosphere during 25-26 June 2014, coincident with meteotsunami events. </a:t>
            </a:r>
            <a:endParaRPr lang="en-US" dirty="0">
              <a:solidFill>
                <a:srgbClr val="000066"/>
              </a:solidFill>
            </a:endParaRPr>
          </a:p>
        </p:txBody>
      </p:sp>
      <p:sp>
        <p:nvSpPr>
          <p:cNvPr id="8" name="TextBox 7"/>
          <p:cNvSpPr txBox="1"/>
          <p:nvPr/>
        </p:nvSpPr>
        <p:spPr>
          <a:xfrm>
            <a:off x="5222794" y="3092300"/>
            <a:ext cx="5653753" cy="369332"/>
          </a:xfrm>
          <a:prstGeom prst="rect">
            <a:avLst/>
          </a:prstGeom>
          <a:solidFill>
            <a:schemeClr val="bg1"/>
          </a:solidFill>
          <a:ln w="19050">
            <a:solidFill>
              <a:schemeClr val="accent1">
                <a:lumMod val="50000"/>
              </a:schemeClr>
            </a:solidFill>
          </a:ln>
        </p:spPr>
        <p:txBody>
          <a:bodyPr wrap="square" rtlCol="0">
            <a:spAutoFit/>
          </a:bodyPr>
          <a:lstStyle/>
          <a:p>
            <a:pPr algn="just"/>
            <a:r>
              <a:rPr lang="en-US" dirty="0" smtClean="0">
                <a:solidFill>
                  <a:srgbClr val="000066"/>
                </a:solidFill>
              </a:rPr>
              <a:t>At some stations oscillations were highly energetic! </a:t>
            </a:r>
            <a:endParaRPr lang="en-US" dirty="0">
              <a:solidFill>
                <a:srgbClr val="000066"/>
              </a:solidFill>
            </a:endParaRPr>
          </a:p>
        </p:txBody>
      </p:sp>
      <p:pic>
        <p:nvPicPr>
          <p:cNvPr id="10" name="Picture 9" descr="Figure7_air_pressure.jpg"/>
          <p:cNvPicPr>
            <a:picLocks noChangeAspect="1"/>
          </p:cNvPicPr>
          <p:nvPr/>
        </p:nvPicPr>
        <p:blipFill>
          <a:blip r:embed="rId3" cstate="print"/>
          <a:stretch>
            <a:fillRect/>
          </a:stretch>
        </p:blipFill>
        <p:spPr>
          <a:xfrm>
            <a:off x="1213858" y="1506383"/>
            <a:ext cx="3806484" cy="4552539"/>
          </a:xfrm>
          <a:prstGeom prst="rect">
            <a:avLst/>
          </a:prstGeom>
        </p:spPr>
      </p:pic>
      <p:pic>
        <p:nvPicPr>
          <p:cNvPr id="14" name="Picture 13" descr="Figure7_wavelet_air_pressure.jpg"/>
          <p:cNvPicPr>
            <a:picLocks noChangeAspect="1"/>
          </p:cNvPicPr>
          <p:nvPr/>
        </p:nvPicPr>
        <p:blipFill>
          <a:blip r:embed="rId4" cstate="print"/>
          <a:stretch>
            <a:fillRect/>
          </a:stretch>
        </p:blipFill>
        <p:spPr>
          <a:xfrm>
            <a:off x="5836223" y="3657510"/>
            <a:ext cx="4437888" cy="1892808"/>
          </a:xfrm>
          <a:prstGeom prst="rect">
            <a:avLst/>
          </a:prstGeom>
        </p:spPr>
      </p:pic>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Middle Adriatic June 2014 event – a few facts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2536613" y="1325728"/>
            <a:ext cx="5211683" cy="369332"/>
          </a:xfrm>
          <a:prstGeom prst="rect">
            <a:avLst/>
          </a:prstGeom>
          <a:solidFill>
            <a:schemeClr val="bg1"/>
          </a:solidFill>
          <a:ln w="19050">
            <a:solidFill>
              <a:schemeClr val="accent1">
                <a:lumMod val="50000"/>
              </a:schemeClr>
            </a:solidFill>
          </a:ln>
        </p:spPr>
        <p:txBody>
          <a:bodyPr wrap="none" rtlCol="0">
            <a:spAutoFit/>
          </a:bodyPr>
          <a:lstStyle/>
          <a:p>
            <a:r>
              <a:rPr lang="hr-HR" b="1" dirty="0" smtClean="0">
                <a:solidFill>
                  <a:srgbClr val="000066"/>
                </a:solidFill>
              </a:rPr>
              <a:t>Air pressure rates of change, 25-26 June 2014</a:t>
            </a:r>
            <a:endParaRPr lang="hr-HR" b="1" dirty="0">
              <a:solidFill>
                <a:srgbClr val="000066"/>
              </a:solidFill>
            </a:endParaRPr>
          </a:p>
        </p:txBody>
      </p:sp>
      <p:sp>
        <p:nvSpPr>
          <p:cNvPr id="12" name="TextBox 11"/>
          <p:cNvSpPr txBox="1"/>
          <p:nvPr/>
        </p:nvSpPr>
        <p:spPr>
          <a:xfrm>
            <a:off x="8284495" y="1745745"/>
            <a:ext cx="3121442" cy="2246769"/>
          </a:xfrm>
          <a:prstGeom prst="rect">
            <a:avLst/>
          </a:prstGeom>
          <a:noFill/>
        </p:spPr>
        <p:txBody>
          <a:bodyPr wrap="square" rtlCol="0">
            <a:spAutoFit/>
          </a:bodyPr>
          <a:lstStyle/>
          <a:p>
            <a:pPr marL="0" lvl="1"/>
            <a:r>
              <a:rPr lang="en-US" sz="2000" dirty="0" smtClean="0">
                <a:solidFill>
                  <a:srgbClr val="000066"/>
                </a:solidFill>
                <a:latin typeface="Calibri" pitchFamily="34" charset="0"/>
              </a:rPr>
              <a:t>Air pressure disturbances were of</a:t>
            </a:r>
            <a:r>
              <a:rPr lang="en-US" sz="2000" b="1" dirty="0" smtClean="0">
                <a:solidFill>
                  <a:srgbClr val="000066"/>
                </a:solidFill>
                <a:latin typeface="Calibri" pitchFamily="34" charset="0"/>
              </a:rPr>
              <a:t> extremely limited propagation and cross propagation dimensions</a:t>
            </a:r>
            <a:r>
              <a:rPr lang="en-US" sz="2000" dirty="0" smtClean="0">
                <a:solidFill>
                  <a:srgbClr val="000066"/>
                </a:solidFill>
                <a:latin typeface="Calibri" pitchFamily="34" charset="0"/>
              </a:rPr>
              <a:t>, and have appeared in </a:t>
            </a:r>
            <a:r>
              <a:rPr lang="en-US" sz="2000" b="1" dirty="0" smtClean="0">
                <a:solidFill>
                  <a:srgbClr val="000066"/>
                </a:solidFill>
                <a:latin typeface="Calibri" pitchFamily="34" charset="0"/>
              </a:rPr>
              <a:t>a great number.</a:t>
            </a:r>
            <a:endParaRPr lang="en-US" sz="2000" dirty="0" smtClean="0">
              <a:solidFill>
                <a:srgbClr val="000066"/>
              </a:solidFill>
              <a:latin typeface="Calibri" pitchFamily="34" charset="0"/>
            </a:endParaRPr>
          </a:p>
          <a:p>
            <a:endParaRPr lang="en-US" sz="2000" dirty="0"/>
          </a:p>
        </p:txBody>
      </p:sp>
      <p:pic>
        <p:nvPicPr>
          <p:cNvPr id="13" name="Picture 12" descr="Figure8_ap_disturbances.jpg"/>
          <p:cNvPicPr>
            <a:picLocks noChangeAspect="1"/>
          </p:cNvPicPr>
          <p:nvPr/>
        </p:nvPicPr>
        <p:blipFill>
          <a:blip r:embed="rId3" cstate="print"/>
          <a:stretch>
            <a:fillRect/>
          </a:stretch>
        </p:blipFill>
        <p:spPr>
          <a:xfrm>
            <a:off x="1763085" y="1745745"/>
            <a:ext cx="6377394" cy="4074828"/>
          </a:xfrm>
          <a:prstGeom prst="rect">
            <a:avLst/>
          </a:prstGeom>
        </p:spPr>
      </p:pic>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Middle Adriatic June 2014 event – a few facts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Figure14_sensitivity_tests.jpg"/>
          <p:cNvPicPr>
            <a:picLocks noChangeAspect="1"/>
          </p:cNvPicPr>
          <p:nvPr/>
        </p:nvPicPr>
        <p:blipFill>
          <a:blip r:embed="rId3" cstate="print"/>
          <a:stretch>
            <a:fillRect/>
          </a:stretch>
        </p:blipFill>
        <p:spPr>
          <a:xfrm>
            <a:off x="1263314" y="1537971"/>
            <a:ext cx="5534527" cy="5163340"/>
          </a:xfrm>
          <a:prstGeom prst="rect">
            <a:avLst/>
          </a:prstGeom>
        </p:spPr>
      </p:pic>
      <p:sp>
        <p:nvSpPr>
          <p:cNvPr id="8" name="TextBox 7"/>
          <p:cNvSpPr txBox="1"/>
          <p:nvPr/>
        </p:nvSpPr>
        <p:spPr>
          <a:xfrm>
            <a:off x="1442464" y="1373855"/>
            <a:ext cx="2664296" cy="369332"/>
          </a:xfrm>
          <a:prstGeom prst="rect">
            <a:avLst/>
          </a:prstGeom>
          <a:solidFill>
            <a:schemeClr val="bg1"/>
          </a:solidFill>
          <a:ln w="19050">
            <a:solidFill>
              <a:schemeClr val="accent1">
                <a:lumMod val="50000"/>
              </a:schemeClr>
            </a:solidFill>
          </a:ln>
        </p:spPr>
        <p:txBody>
          <a:bodyPr wrap="square" rtlCol="0">
            <a:spAutoFit/>
          </a:bodyPr>
          <a:lstStyle/>
          <a:p>
            <a:r>
              <a:rPr lang="hr-HR" b="1" dirty="0" smtClean="0">
                <a:solidFill>
                  <a:srgbClr val="000066"/>
                </a:solidFill>
              </a:rPr>
              <a:t>Maximum wave height</a:t>
            </a:r>
          </a:p>
        </p:txBody>
      </p:sp>
      <p:sp>
        <p:nvSpPr>
          <p:cNvPr id="10" name="TextBox 9"/>
          <p:cNvSpPr txBox="1"/>
          <p:nvPr/>
        </p:nvSpPr>
        <p:spPr>
          <a:xfrm>
            <a:off x="4178768" y="1373855"/>
            <a:ext cx="2664296" cy="369332"/>
          </a:xfrm>
          <a:prstGeom prst="rect">
            <a:avLst/>
          </a:prstGeom>
          <a:solidFill>
            <a:schemeClr val="bg1"/>
          </a:solidFill>
          <a:ln w="19050">
            <a:solidFill>
              <a:schemeClr val="accent1">
                <a:lumMod val="50000"/>
              </a:schemeClr>
            </a:solidFill>
          </a:ln>
        </p:spPr>
        <p:txBody>
          <a:bodyPr wrap="square" rtlCol="0">
            <a:spAutoFit/>
          </a:bodyPr>
          <a:lstStyle/>
          <a:p>
            <a:pPr algn="ctr"/>
            <a:r>
              <a:rPr lang="hr-HR" b="1" dirty="0" smtClean="0">
                <a:solidFill>
                  <a:srgbClr val="000066"/>
                </a:solidFill>
              </a:rPr>
              <a:t>Proudman length</a:t>
            </a:r>
          </a:p>
        </p:txBody>
      </p:sp>
      <p:sp>
        <p:nvSpPr>
          <p:cNvPr id="14" name="Subtitle 2"/>
          <p:cNvSpPr>
            <a:spLocks/>
          </p:cNvSpPr>
          <p:nvPr/>
        </p:nvSpPr>
        <p:spPr bwMode="auto">
          <a:xfrm>
            <a:off x="7095910" y="1636915"/>
            <a:ext cx="3828764" cy="2585323"/>
          </a:xfrm>
          <a:prstGeom prst="rect">
            <a:avLst/>
          </a:prstGeom>
          <a:solidFill>
            <a:schemeClr val="bg1"/>
          </a:solidFill>
          <a:ln w="9525">
            <a:solidFill>
              <a:schemeClr val="accent1">
                <a:lumMod val="50000"/>
              </a:schemeClr>
            </a:solidFill>
            <a:miter lim="800000"/>
            <a:headEnd/>
            <a:tailEnd/>
          </a:ln>
        </p:spPr>
        <p:txBody>
          <a:bodyPr wrap="square" lIns="144000" rIns="45720">
            <a:spAutoFit/>
          </a:bodyPr>
          <a:lstStyle/>
          <a:p>
            <a:pPr>
              <a:lnSpc>
                <a:spcPct val="90000"/>
              </a:lnSpc>
              <a:buClr>
                <a:schemeClr val="accent1"/>
              </a:buClr>
              <a:buSzPct val="68000"/>
              <a:buFont typeface="Arial" pitchFamily="34" charset="0"/>
              <a:buChar char="•"/>
            </a:pPr>
            <a:r>
              <a:rPr lang="en-US" sz="2000" dirty="0" smtClean="0">
                <a:solidFill>
                  <a:srgbClr val="000066"/>
                </a:solidFill>
                <a:latin typeface="Calibri" pitchFamily="34" charset="0"/>
              </a:rPr>
              <a:t> Idealized experiments reveal that sea response is strongly sensitive on air pressure disturbance speed and direction </a:t>
            </a:r>
          </a:p>
          <a:p>
            <a:pPr>
              <a:lnSpc>
                <a:spcPct val="90000"/>
              </a:lnSpc>
              <a:buClr>
                <a:schemeClr val="accent1"/>
              </a:buClr>
              <a:buSzPct val="68000"/>
              <a:buFont typeface="Arial" pitchFamily="34" charset="0"/>
              <a:buChar char="•"/>
            </a:pPr>
            <a:endParaRPr lang="en-US" sz="2000" dirty="0" smtClean="0">
              <a:solidFill>
                <a:srgbClr val="000066"/>
              </a:solidFill>
              <a:latin typeface="Calibri" pitchFamily="34" charset="0"/>
            </a:endParaRPr>
          </a:p>
          <a:p>
            <a:pPr>
              <a:lnSpc>
                <a:spcPct val="90000"/>
              </a:lnSpc>
              <a:buClr>
                <a:schemeClr val="accent1"/>
              </a:buClr>
              <a:buSzPct val="68000"/>
              <a:buFont typeface="Arial" pitchFamily="34" charset="0"/>
              <a:buChar char="•"/>
            </a:pPr>
            <a:r>
              <a:rPr lang="en-US" sz="2000" dirty="0" smtClean="0">
                <a:solidFill>
                  <a:srgbClr val="000066"/>
                </a:solidFill>
                <a:latin typeface="Calibri" pitchFamily="34" charset="0"/>
              </a:rPr>
              <a:t> Depending on a hit location, different processes play a role in a final wave amplification</a:t>
            </a:r>
          </a:p>
          <a:p>
            <a:pPr>
              <a:lnSpc>
                <a:spcPct val="90000"/>
              </a:lnSpc>
              <a:buClr>
                <a:schemeClr val="accent1"/>
              </a:buClr>
              <a:buSzPct val="68000"/>
              <a:buFont typeface="Arial" pitchFamily="34" charset="0"/>
              <a:buChar char="•"/>
            </a:pPr>
            <a:endParaRPr lang="en-US" sz="2000" dirty="0">
              <a:solidFill>
                <a:srgbClr val="000066"/>
              </a:solidFill>
              <a:latin typeface="Calibri" pitchFamily="34" charset="0"/>
            </a:endParaRP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The Middle Adriatic June 2014 event – a few facts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igure_14_sensitivity.jpg"/>
          <p:cNvPicPr>
            <a:picLocks noChangeAspect="1"/>
          </p:cNvPicPr>
          <p:nvPr/>
        </p:nvPicPr>
        <p:blipFill>
          <a:blip r:embed="rId3" cstate="print"/>
          <a:stretch>
            <a:fillRect/>
          </a:stretch>
        </p:blipFill>
        <p:spPr>
          <a:xfrm>
            <a:off x="1371602" y="2154637"/>
            <a:ext cx="3077074" cy="4548237"/>
          </a:xfrm>
          <a:prstGeom prst="rect">
            <a:avLst/>
          </a:prstGeom>
        </p:spPr>
      </p:pic>
      <p:sp>
        <p:nvSpPr>
          <p:cNvPr id="12" name="Subtitle 2"/>
          <p:cNvSpPr>
            <a:spLocks/>
          </p:cNvSpPr>
          <p:nvPr/>
        </p:nvSpPr>
        <p:spPr bwMode="auto">
          <a:xfrm>
            <a:off x="1358970" y="1519340"/>
            <a:ext cx="9950714" cy="923330"/>
          </a:xfrm>
          <a:prstGeom prst="rect">
            <a:avLst/>
          </a:prstGeom>
          <a:noFill/>
          <a:ln w="9525">
            <a:noFill/>
            <a:miter lim="800000"/>
            <a:headEnd/>
            <a:tailEnd/>
          </a:ln>
        </p:spPr>
        <p:txBody>
          <a:bodyPr wrap="square" lIns="144000" rIns="45720">
            <a:spAutoFit/>
          </a:bodyPr>
          <a:lstStyle/>
          <a:p>
            <a:pPr>
              <a:lnSpc>
                <a:spcPct val="90000"/>
              </a:lnSpc>
              <a:buClr>
                <a:schemeClr val="accent1"/>
              </a:buClr>
              <a:buSzPct val="68000"/>
            </a:pPr>
            <a:r>
              <a:rPr lang="en-US" sz="2000" dirty="0" smtClean="0">
                <a:solidFill>
                  <a:srgbClr val="000066"/>
                </a:solidFill>
                <a:latin typeface="Calibri" pitchFamily="34" charset="0"/>
              </a:rPr>
              <a:t>Small changes in air pressure forcing </a:t>
            </a:r>
            <a:r>
              <a:rPr lang="hr-HR" sz="2000" dirty="0" smtClean="0">
                <a:solidFill>
                  <a:srgbClr val="000066"/>
                </a:solidFill>
                <a:latin typeface="Calibri" pitchFamily="34" charset="0"/>
              </a:rPr>
              <a:t>result</a:t>
            </a:r>
            <a:r>
              <a:rPr lang="en-US" sz="2000" dirty="0" smtClean="0">
                <a:solidFill>
                  <a:srgbClr val="000066"/>
                </a:solidFill>
                <a:latin typeface="Calibri" pitchFamily="34" charset="0"/>
              </a:rPr>
              <a:t> </a:t>
            </a:r>
            <a:r>
              <a:rPr lang="en-US" sz="2000" dirty="0" smtClean="0">
                <a:solidFill>
                  <a:srgbClr val="000066"/>
                </a:solidFill>
                <a:latin typeface="Calibri" pitchFamily="34" charset="0"/>
              </a:rPr>
              <a:t>in several times </a:t>
            </a:r>
            <a:r>
              <a:rPr lang="hr-HR" sz="2000" dirty="0" smtClean="0">
                <a:solidFill>
                  <a:srgbClr val="000066"/>
                </a:solidFill>
                <a:latin typeface="Calibri" pitchFamily="34" charset="0"/>
              </a:rPr>
              <a:t>higher </a:t>
            </a:r>
            <a:r>
              <a:rPr lang="en-US" sz="2000" dirty="0" smtClean="0">
                <a:solidFill>
                  <a:srgbClr val="000066"/>
                </a:solidFill>
                <a:latin typeface="Calibri" pitchFamily="34" charset="0"/>
              </a:rPr>
              <a:t>wave </a:t>
            </a:r>
            <a:r>
              <a:rPr lang="en-US" sz="2000" dirty="0" smtClean="0">
                <a:solidFill>
                  <a:srgbClr val="000066"/>
                </a:solidFill>
                <a:latin typeface="Calibri" pitchFamily="34" charset="0"/>
              </a:rPr>
              <a:t>heights </a:t>
            </a:r>
            <a:r>
              <a:rPr lang="en-US" sz="2000" dirty="0" smtClean="0">
                <a:solidFill>
                  <a:srgbClr val="000066"/>
                </a:solidFill>
                <a:latin typeface="Calibri" pitchFamily="34" charset="0"/>
                <a:sym typeface="Wingdings" pitchFamily="2" charset="2"/>
              </a:rPr>
              <a:t> </a:t>
            </a:r>
            <a:r>
              <a:rPr lang="hr-HR" sz="2000" dirty="0" smtClean="0">
                <a:solidFill>
                  <a:srgbClr val="000066"/>
                </a:solidFill>
                <a:latin typeface="Calibri" pitchFamily="34" charset="0"/>
                <a:sym typeface="Wingdings" pitchFamily="2" charset="2"/>
              </a:rPr>
              <a:t>sea response is </a:t>
            </a:r>
            <a:r>
              <a:rPr lang="en-US" sz="2000" dirty="0" smtClean="0">
                <a:solidFill>
                  <a:srgbClr val="000066"/>
                </a:solidFill>
                <a:latin typeface="Calibri" pitchFamily="34" charset="0"/>
                <a:sym typeface="Wingdings" pitchFamily="2" charset="2"/>
              </a:rPr>
              <a:t>extremely </a:t>
            </a:r>
            <a:r>
              <a:rPr lang="en-US" sz="2000" dirty="0" smtClean="0">
                <a:solidFill>
                  <a:srgbClr val="000066"/>
                </a:solidFill>
                <a:latin typeface="Calibri" pitchFamily="34" charset="0"/>
                <a:sym typeface="Wingdings" pitchFamily="2" charset="2"/>
              </a:rPr>
              <a:t>sensitive to the finest details of forcing</a:t>
            </a:r>
            <a:endParaRPr lang="en-US" sz="2000" dirty="0" smtClean="0">
              <a:solidFill>
                <a:srgbClr val="000066"/>
              </a:solidFill>
              <a:latin typeface="Calibri" pitchFamily="34" charset="0"/>
            </a:endParaRPr>
          </a:p>
          <a:p>
            <a:pPr>
              <a:lnSpc>
                <a:spcPct val="90000"/>
              </a:lnSpc>
              <a:buClr>
                <a:schemeClr val="accent1"/>
              </a:buClr>
              <a:buSzPct val="68000"/>
              <a:buFont typeface="Wingdings 3" pitchFamily="18" charset="2"/>
              <a:buChar char=""/>
            </a:pPr>
            <a:endParaRPr lang="en-US" sz="2000" dirty="0">
              <a:solidFill>
                <a:srgbClr val="000066"/>
              </a:solidFill>
              <a:latin typeface="Calibri" pitchFamily="34" charset="0"/>
            </a:endParaRPr>
          </a:p>
        </p:txBody>
      </p:sp>
      <p:pic>
        <p:nvPicPr>
          <p:cNvPr id="13" name="Picture 12" descr="Figure7_wavelet_air_pressure.jpg"/>
          <p:cNvPicPr>
            <a:picLocks noChangeAspect="1"/>
          </p:cNvPicPr>
          <p:nvPr/>
        </p:nvPicPr>
        <p:blipFill>
          <a:blip r:embed="rId4" cstate="print"/>
          <a:stretch>
            <a:fillRect/>
          </a:stretch>
        </p:blipFill>
        <p:spPr>
          <a:xfrm>
            <a:off x="5102834" y="3654958"/>
            <a:ext cx="3312368" cy="2562606"/>
          </a:xfrm>
          <a:prstGeom prst="rect">
            <a:avLst/>
          </a:prstGeom>
        </p:spPr>
      </p:pic>
      <p:sp>
        <p:nvSpPr>
          <p:cNvPr id="15" name="TextBox 14"/>
          <p:cNvSpPr txBox="1"/>
          <p:nvPr/>
        </p:nvSpPr>
        <p:spPr>
          <a:xfrm>
            <a:off x="4599514" y="2250453"/>
            <a:ext cx="5724128" cy="1200329"/>
          </a:xfrm>
          <a:prstGeom prst="rect">
            <a:avLst/>
          </a:prstGeom>
          <a:solidFill>
            <a:schemeClr val="bg1"/>
          </a:solidFill>
          <a:ln w="19050">
            <a:solidFill>
              <a:schemeClr val="accent1">
                <a:lumMod val="50000"/>
              </a:schemeClr>
            </a:solidFill>
          </a:ln>
        </p:spPr>
        <p:txBody>
          <a:bodyPr wrap="square" rtlCol="0">
            <a:spAutoFit/>
          </a:bodyPr>
          <a:lstStyle/>
          <a:p>
            <a:r>
              <a:rPr lang="en-US" dirty="0" smtClean="0"/>
              <a:t>Forcing numerical model with air pressure time series measured at ~20 km distanced air pressure stations resulted in maximum </a:t>
            </a:r>
            <a:r>
              <a:rPr lang="en-US" dirty="0" err="1" smtClean="0"/>
              <a:t>modelled</a:t>
            </a:r>
            <a:r>
              <a:rPr lang="en-US" dirty="0" smtClean="0"/>
              <a:t> wave-height change of up to ~70 %!</a:t>
            </a:r>
            <a:endParaRPr lang="en-US" dirty="0"/>
          </a:p>
        </p:txBody>
      </p:sp>
      <p:sp>
        <p:nvSpPr>
          <p:cNvPr id="16" name="TextBox 15"/>
          <p:cNvSpPr txBox="1"/>
          <p:nvPr/>
        </p:nvSpPr>
        <p:spPr>
          <a:xfrm>
            <a:off x="1863026" y="2176124"/>
            <a:ext cx="1028295" cy="338554"/>
          </a:xfrm>
          <a:prstGeom prst="rect">
            <a:avLst/>
          </a:prstGeom>
          <a:solidFill>
            <a:schemeClr val="bg1"/>
          </a:solidFill>
          <a:ln w="19050">
            <a:solidFill>
              <a:schemeClr val="accent1">
                <a:lumMod val="50000"/>
              </a:schemeClr>
            </a:solidFill>
          </a:ln>
        </p:spPr>
        <p:txBody>
          <a:bodyPr wrap="none" rtlCol="0">
            <a:spAutoFit/>
          </a:bodyPr>
          <a:lstStyle/>
          <a:p>
            <a:r>
              <a:rPr lang="hr-HR" sz="1600" b="1" dirty="0" smtClean="0">
                <a:solidFill>
                  <a:srgbClr val="000066"/>
                </a:solidFill>
                <a:latin typeface="+mj-lt"/>
              </a:rPr>
              <a:t>VL forcing</a:t>
            </a:r>
          </a:p>
        </p:txBody>
      </p:sp>
      <p:sp>
        <p:nvSpPr>
          <p:cNvPr id="17" name="TextBox 16"/>
          <p:cNvSpPr txBox="1"/>
          <p:nvPr/>
        </p:nvSpPr>
        <p:spPr>
          <a:xfrm>
            <a:off x="3247513" y="2166832"/>
            <a:ext cx="1009635" cy="338554"/>
          </a:xfrm>
          <a:prstGeom prst="rect">
            <a:avLst/>
          </a:prstGeom>
          <a:solidFill>
            <a:schemeClr val="bg1"/>
          </a:solidFill>
          <a:ln w="19050">
            <a:solidFill>
              <a:schemeClr val="accent1">
                <a:lumMod val="50000"/>
              </a:schemeClr>
            </a:solidFill>
          </a:ln>
        </p:spPr>
        <p:txBody>
          <a:bodyPr wrap="none" rtlCol="0">
            <a:spAutoFit/>
          </a:bodyPr>
          <a:lstStyle/>
          <a:p>
            <a:pPr algn="ctr"/>
            <a:r>
              <a:rPr lang="hr-HR" sz="1600" b="1" dirty="0" smtClean="0">
                <a:solidFill>
                  <a:srgbClr val="000066"/>
                </a:solidFill>
                <a:latin typeface="+mj-lt"/>
              </a:rPr>
              <a:t>Vr forcing</a:t>
            </a:r>
          </a:p>
        </p:txBody>
      </p:sp>
    </p:spTree>
    <p:extLst>
      <p:ext uri="{BB962C8B-B14F-4D97-AF65-F5344CB8AC3E}">
        <p14:creationId xmlns:p14="http://schemas.microsoft.com/office/powerpoint/2010/main" xmlns="" val="406125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1548</Words>
  <Application>Microsoft Office PowerPoint</Application>
  <PresentationFormat>Custom</PresentationFormat>
  <Paragraphs>146</Paragraphs>
  <Slides>25</Slides>
  <Notes>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Overview of MESSI project scientific results </vt:lpstr>
      <vt:lpstr>MESSI research topics </vt:lpstr>
      <vt:lpstr>The June 2014 events </vt:lpstr>
      <vt:lpstr>The June 2014 events </vt:lpstr>
      <vt:lpstr>The Middle Adriatic June 2014 event </vt:lpstr>
      <vt:lpstr>The Middle Adriatic June 2014 event – a few facts</vt:lpstr>
      <vt:lpstr>The Middle Adriatic June 2014 event – a few facts</vt:lpstr>
      <vt:lpstr>The Middle Adriatic June 2014 event – a few facts</vt:lpstr>
      <vt:lpstr>The Middle Adriatic June 2014 event – a few facts</vt:lpstr>
      <vt:lpstr>The Odessa June 2014 event</vt:lpstr>
      <vt:lpstr>The Odessa June 2014 event</vt:lpstr>
      <vt:lpstr>Meteotsunami index – a link between synoptics and meteotsunamis </vt:lpstr>
      <vt:lpstr>Meteotsunami index – a link between synoptics and meteotsunamis </vt:lpstr>
      <vt:lpstr>Meteotsunami index – a link between synoptics and meteotsunamis </vt:lpstr>
      <vt:lpstr>Meteotsunami index – a link between synoptics and meteotsunamis </vt:lpstr>
      <vt:lpstr>Meteotsunami index – a link between synoptics and meteotsunamis </vt:lpstr>
      <vt:lpstr>Meteotsunami index – a link between synoptics and meteotsunamis </vt:lpstr>
      <vt:lpstr>Meteotsunami index – past, present and future </vt:lpstr>
      <vt:lpstr>Meteotsunami index – past, present and future </vt:lpstr>
      <vt:lpstr>High-frequency sea level oscillations – global study </vt:lpstr>
      <vt:lpstr>High-frequency sea level oscillations – global study </vt:lpstr>
      <vt:lpstr>High-frequency sea level oscillations – global study </vt:lpstr>
      <vt:lpstr>High-frequency sea level oscillations – global study </vt:lpstr>
      <vt:lpstr>Publications</vt:lpstr>
      <vt:lpstr>Thank you for your attention!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MESSI project scientific results </dc:title>
  <dc:creator>Windows User</dc:creator>
  <cp:lastModifiedBy>user</cp:lastModifiedBy>
  <cp:revision>21</cp:revision>
  <dcterms:created xsi:type="dcterms:W3CDTF">2017-12-11T13:13:31Z</dcterms:created>
  <dcterms:modified xsi:type="dcterms:W3CDTF">2017-12-11T21:53:17Z</dcterms:modified>
</cp:coreProperties>
</file>