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8"/>
  </p:notesMasterIdLst>
  <p:sldIdLst>
    <p:sldId id="261" r:id="rId2"/>
    <p:sldId id="262" r:id="rId3"/>
    <p:sldId id="332" r:id="rId4"/>
    <p:sldId id="379" r:id="rId5"/>
    <p:sldId id="380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263" r:id="rId69"/>
    <p:sldId id="333" r:id="rId70"/>
    <p:sldId id="426" r:id="rId71"/>
    <p:sldId id="429" r:id="rId72"/>
    <p:sldId id="334" r:id="rId73"/>
    <p:sldId id="427" r:id="rId74"/>
    <p:sldId id="428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81" r:id="rId83"/>
    <p:sldId id="382" r:id="rId84"/>
    <p:sldId id="383" r:id="rId85"/>
    <p:sldId id="384" r:id="rId86"/>
    <p:sldId id="385" r:id="rId87"/>
    <p:sldId id="386" r:id="rId88"/>
    <p:sldId id="387" r:id="rId89"/>
    <p:sldId id="388" r:id="rId90"/>
    <p:sldId id="389" r:id="rId91"/>
    <p:sldId id="390" r:id="rId92"/>
    <p:sldId id="391" r:id="rId93"/>
    <p:sldId id="392" r:id="rId94"/>
    <p:sldId id="393" r:id="rId95"/>
    <p:sldId id="394" r:id="rId96"/>
    <p:sldId id="395" r:id="rId97"/>
    <p:sldId id="396" r:id="rId98"/>
    <p:sldId id="397" r:id="rId99"/>
    <p:sldId id="398" r:id="rId100"/>
    <p:sldId id="430" r:id="rId101"/>
    <p:sldId id="431" r:id="rId102"/>
    <p:sldId id="432" r:id="rId103"/>
    <p:sldId id="433" r:id="rId104"/>
    <p:sldId id="442" r:id="rId105"/>
    <p:sldId id="434" r:id="rId106"/>
    <p:sldId id="443" r:id="rId107"/>
    <p:sldId id="435" r:id="rId108"/>
    <p:sldId id="436" r:id="rId109"/>
    <p:sldId id="437" r:id="rId110"/>
    <p:sldId id="438" r:id="rId111"/>
    <p:sldId id="439" r:id="rId112"/>
    <p:sldId id="440" r:id="rId113"/>
    <p:sldId id="441" r:id="rId114"/>
    <p:sldId id="399" r:id="rId115"/>
    <p:sldId id="400" r:id="rId116"/>
    <p:sldId id="401" r:id="rId117"/>
    <p:sldId id="402" r:id="rId118"/>
    <p:sldId id="403" r:id="rId119"/>
    <p:sldId id="404" r:id="rId120"/>
    <p:sldId id="405" r:id="rId121"/>
    <p:sldId id="406" r:id="rId122"/>
    <p:sldId id="407" r:id="rId123"/>
    <p:sldId id="408" r:id="rId124"/>
    <p:sldId id="409" r:id="rId125"/>
    <p:sldId id="410" r:id="rId126"/>
    <p:sldId id="411" r:id="rId127"/>
    <p:sldId id="412" r:id="rId128"/>
    <p:sldId id="413" r:id="rId129"/>
    <p:sldId id="414" r:id="rId130"/>
    <p:sldId id="415" r:id="rId131"/>
    <p:sldId id="416" r:id="rId132"/>
    <p:sldId id="417" r:id="rId133"/>
    <p:sldId id="418" r:id="rId134"/>
    <p:sldId id="419" r:id="rId135"/>
    <p:sldId id="420" r:id="rId136"/>
    <p:sldId id="421" r:id="rId137"/>
    <p:sldId id="422" r:id="rId138"/>
    <p:sldId id="423" r:id="rId139"/>
    <p:sldId id="424" r:id="rId140"/>
    <p:sldId id="425" r:id="rId141"/>
    <p:sldId id="342" r:id="rId142"/>
    <p:sldId id="343" r:id="rId143"/>
    <p:sldId id="344" r:id="rId144"/>
    <p:sldId id="345" r:id="rId145"/>
    <p:sldId id="444" r:id="rId146"/>
    <p:sldId id="347" r:id="rId147"/>
    <p:sldId id="349" r:id="rId148"/>
    <p:sldId id="350" r:id="rId149"/>
    <p:sldId id="351" r:id="rId150"/>
    <p:sldId id="352" r:id="rId151"/>
    <p:sldId id="353" r:id="rId152"/>
    <p:sldId id="354" r:id="rId153"/>
    <p:sldId id="355" r:id="rId154"/>
    <p:sldId id="356" r:id="rId155"/>
    <p:sldId id="357" r:id="rId156"/>
    <p:sldId id="358" r:id="rId157"/>
    <p:sldId id="359" r:id="rId158"/>
    <p:sldId id="360" r:id="rId159"/>
    <p:sldId id="361" r:id="rId160"/>
    <p:sldId id="362" r:id="rId161"/>
    <p:sldId id="363" r:id="rId162"/>
    <p:sldId id="364" r:id="rId163"/>
    <p:sldId id="365" r:id="rId164"/>
    <p:sldId id="366" r:id="rId165"/>
    <p:sldId id="367" r:id="rId166"/>
    <p:sldId id="368" r:id="rId167"/>
    <p:sldId id="369" r:id="rId168"/>
    <p:sldId id="370" r:id="rId169"/>
    <p:sldId id="371" r:id="rId170"/>
    <p:sldId id="372" r:id="rId171"/>
    <p:sldId id="373" r:id="rId172"/>
    <p:sldId id="374" r:id="rId173"/>
    <p:sldId id="376" r:id="rId174"/>
    <p:sldId id="377" r:id="rId175"/>
    <p:sldId id="378" r:id="rId176"/>
    <p:sldId id="346" r:id="rId1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55D"/>
    <a:srgbClr val="053F9D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6312" autoAdjust="0"/>
  </p:normalViewPr>
  <p:slideViewPr>
    <p:cSldViewPr snapToGrid="0" snapToObjects="1">
      <p:cViewPr>
        <p:scale>
          <a:sx n="94" d="100"/>
          <a:sy n="94" d="100"/>
        </p:scale>
        <p:origin x="-1608" y="-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presProps" Target="presProps.xml"/><Relationship Id="rId181" Type="http://schemas.openxmlformats.org/officeDocument/2006/relationships/viewProps" Target="viewProps.xml"/><Relationship Id="rId182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notesMaster" Target="notesMasters/notesMaster1.xml"/><Relationship Id="rId179" Type="http://schemas.openxmlformats.org/officeDocument/2006/relationships/printerSettings" Target="printerSettings/printerSettings1.bin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8C7F0C-7CBD-CC46-971C-1A79AD307134}" type="doc">
      <dgm:prSet loTypeId="urn:microsoft.com/office/officeart/2008/layout/VerticalCurvedList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B9C9D048-7DFC-3840-AB12-EE958A2BAEA5}">
      <dgm:prSet/>
      <dgm:spPr/>
      <dgm:t>
        <a:bodyPr/>
        <a:lstStyle/>
        <a:p>
          <a:r>
            <a:rPr lang="x-none" b="1" smtClean="0">
              <a:cs typeface="ＭＳ Ｐゴシック" charset="0"/>
            </a:rPr>
            <a:t>Semantičko otrkivanje između domena</a:t>
          </a:r>
          <a:endParaRPr lang="en-US" b="1" dirty="0">
            <a:cs typeface="ＭＳ Ｐゴシック" charset="0"/>
          </a:endParaRPr>
        </a:p>
      </dgm:t>
    </dgm:pt>
    <dgm:pt modelId="{6EA1DBEE-6E13-9546-808E-3FEC6C0142FA}" type="parTrans" cxnId="{9FBBACFE-E206-5A45-9B88-5192EC687D58}">
      <dgm:prSet/>
      <dgm:spPr/>
      <dgm:t>
        <a:bodyPr/>
        <a:lstStyle/>
        <a:p>
          <a:endParaRPr lang="en-GB" b="1"/>
        </a:p>
      </dgm:t>
    </dgm:pt>
    <dgm:pt modelId="{04E2BE43-4190-CF4E-A1A1-9DAF53342FF3}" type="sibTrans" cxnId="{9FBBACFE-E206-5A45-9B88-5192EC687D58}">
      <dgm:prSet/>
      <dgm:spPr/>
      <dgm:t>
        <a:bodyPr/>
        <a:lstStyle/>
        <a:p>
          <a:endParaRPr lang="en-GB" b="1"/>
        </a:p>
      </dgm:t>
    </dgm:pt>
    <dgm:pt modelId="{6A427949-889B-CE4F-BED5-40FBE67243E0}">
      <dgm:prSet/>
      <dgm:spPr/>
      <dgm:t>
        <a:bodyPr/>
        <a:lstStyle/>
        <a:p>
          <a:r>
            <a:rPr lang="x-none" b="1" smtClean="0">
              <a:cs typeface="ＭＳ Ｐゴシック" charset="0"/>
            </a:rPr>
            <a:t>Dinamičko prikazivanje podataka</a:t>
          </a:r>
          <a:endParaRPr lang="en-US" b="1" dirty="0" smtClean="0">
            <a:cs typeface="ＭＳ Ｐゴシック" charset="0"/>
          </a:endParaRPr>
        </a:p>
      </dgm:t>
    </dgm:pt>
    <dgm:pt modelId="{5F7A30FD-8C54-C548-9FB8-603F58DD88A5}" type="parTrans" cxnId="{E4CAB490-D506-994B-86DA-1BB847A87CB3}">
      <dgm:prSet/>
      <dgm:spPr/>
      <dgm:t>
        <a:bodyPr/>
        <a:lstStyle/>
        <a:p>
          <a:endParaRPr lang="en-GB" b="1"/>
        </a:p>
      </dgm:t>
    </dgm:pt>
    <dgm:pt modelId="{F1B7A233-A91E-864C-98D8-F9D66E3AB47F}" type="sibTrans" cxnId="{E4CAB490-D506-994B-86DA-1BB847A87CB3}">
      <dgm:prSet/>
      <dgm:spPr/>
      <dgm:t>
        <a:bodyPr/>
        <a:lstStyle/>
        <a:p>
          <a:endParaRPr lang="en-GB" b="1"/>
        </a:p>
      </dgm:t>
    </dgm:pt>
    <dgm:pt modelId="{3B022EE6-A184-4DBF-AF23-01BE29D7C09B}">
      <dgm:prSet/>
      <dgm:spPr/>
      <dgm:t>
        <a:bodyPr/>
        <a:lstStyle/>
        <a:p>
          <a:r>
            <a:rPr lang="x-none" b="1" smtClean="0">
              <a:cs typeface="ＭＳ Ｐゴシック" charset="0"/>
            </a:rPr>
            <a:t>Praćenje rezultata (prvo dostupni podaci)</a:t>
          </a:r>
          <a:endParaRPr lang="en-US" b="1" dirty="0">
            <a:cs typeface="ＭＳ Ｐゴシック" charset="0"/>
          </a:endParaRPr>
        </a:p>
      </dgm:t>
    </dgm:pt>
    <dgm:pt modelId="{9EEED424-7383-430D-B8EC-53000849E756}" type="parTrans" cxnId="{C922F68A-FF75-4787-989A-47581A5D6F95}">
      <dgm:prSet/>
      <dgm:spPr/>
      <dgm:t>
        <a:bodyPr/>
        <a:lstStyle/>
        <a:p>
          <a:endParaRPr lang="en-US"/>
        </a:p>
      </dgm:t>
    </dgm:pt>
    <dgm:pt modelId="{17EB3165-87DB-4E88-BF8D-A6EAAEB4F2AB}" type="sibTrans" cxnId="{C922F68A-FF75-4787-989A-47581A5D6F95}">
      <dgm:prSet/>
      <dgm:spPr/>
      <dgm:t>
        <a:bodyPr/>
        <a:lstStyle/>
        <a:p>
          <a:endParaRPr lang="en-US"/>
        </a:p>
      </dgm:t>
    </dgm:pt>
    <dgm:pt modelId="{4018F41B-4CBE-4491-8ED2-DD0BB3472C4D}">
      <dgm:prSet/>
      <dgm:spPr/>
      <dgm:t>
        <a:bodyPr/>
        <a:lstStyle/>
        <a:p>
          <a:r>
            <a:rPr lang="x-none" b="1" dirty="0" smtClean="0">
              <a:cs typeface="ＭＳ Ｐゴシック" charset="0"/>
            </a:rPr>
            <a:t>Proširivanje</a:t>
          </a:r>
          <a:endParaRPr lang="en-US" b="1" dirty="0" smtClean="0">
            <a:cs typeface="ＭＳ Ｐゴシック" charset="0"/>
          </a:endParaRPr>
        </a:p>
      </dgm:t>
    </dgm:pt>
    <dgm:pt modelId="{B877A0AE-CDEE-44F1-AB44-B775B216A951}" type="parTrans" cxnId="{68E5E13C-5623-403C-B24A-3A55B7F8C11C}">
      <dgm:prSet/>
      <dgm:spPr/>
      <dgm:t>
        <a:bodyPr/>
        <a:lstStyle/>
        <a:p>
          <a:endParaRPr lang="en-US"/>
        </a:p>
      </dgm:t>
    </dgm:pt>
    <dgm:pt modelId="{E35432AA-3789-407A-835D-54C92D220E48}" type="sibTrans" cxnId="{68E5E13C-5623-403C-B24A-3A55B7F8C11C}">
      <dgm:prSet/>
      <dgm:spPr/>
      <dgm:t>
        <a:bodyPr/>
        <a:lstStyle/>
        <a:p>
          <a:endParaRPr lang="en-US"/>
        </a:p>
      </dgm:t>
    </dgm:pt>
    <dgm:pt modelId="{80C88E29-E26E-D742-8150-0B16A70E809F}">
      <dgm:prSet/>
      <dgm:spPr/>
      <dgm:t>
        <a:bodyPr/>
        <a:lstStyle/>
        <a:p>
          <a:r>
            <a:rPr lang="x-none" b="1" smtClean="0">
              <a:cs typeface="ＭＳ Ｐゴシック" charset="0"/>
            </a:rPr>
            <a:t>Usklađen pristup podacima</a:t>
          </a:r>
          <a:endParaRPr lang="en-US" b="1" dirty="0" smtClean="0">
            <a:cs typeface="ＭＳ Ｐゴシック" charset="0"/>
          </a:endParaRPr>
        </a:p>
      </dgm:t>
    </dgm:pt>
    <dgm:pt modelId="{02210B81-6E12-174E-B6C9-52706C319E9F}" type="sibTrans" cxnId="{2108A469-ACF3-C940-AF85-1FC06AA902AB}">
      <dgm:prSet/>
      <dgm:spPr/>
      <dgm:t>
        <a:bodyPr/>
        <a:lstStyle/>
        <a:p>
          <a:endParaRPr lang="en-GB" b="1"/>
        </a:p>
      </dgm:t>
    </dgm:pt>
    <dgm:pt modelId="{78BD8F9C-3138-F045-91EF-E8FDC07F2B9B}" type="parTrans" cxnId="{2108A469-ACF3-C940-AF85-1FC06AA902AB}">
      <dgm:prSet/>
      <dgm:spPr/>
      <dgm:t>
        <a:bodyPr/>
        <a:lstStyle/>
        <a:p>
          <a:endParaRPr lang="en-GB" b="1"/>
        </a:p>
      </dgm:t>
    </dgm:pt>
    <dgm:pt modelId="{C3FFA0F3-905C-8E4C-B97B-989273CE81F0}" type="pres">
      <dgm:prSet presAssocID="{4B8C7F0C-7CBD-CC46-971C-1A79AD30713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55B69D8-3EC0-5943-8FFD-133F5E982109}" type="pres">
      <dgm:prSet presAssocID="{4B8C7F0C-7CBD-CC46-971C-1A79AD307134}" presName="Name1" presStyleCnt="0"/>
      <dgm:spPr/>
      <dgm:t>
        <a:bodyPr/>
        <a:lstStyle/>
        <a:p>
          <a:endParaRPr lang="en-US"/>
        </a:p>
      </dgm:t>
    </dgm:pt>
    <dgm:pt modelId="{1485F0FA-09FE-C840-AFB7-3055D6793133}" type="pres">
      <dgm:prSet presAssocID="{4B8C7F0C-7CBD-CC46-971C-1A79AD307134}" presName="cycle" presStyleCnt="0"/>
      <dgm:spPr/>
      <dgm:t>
        <a:bodyPr/>
        <a:lstStyle/>
        <a:p>
          <a:endParaRPr lang="en-US"/>
        </a:p>
      </dgm:t>
    </dgm:pt>
    <dgm:pt modelId="{101BF04C-2349-6244-BC0C-AE890F2521A2}" type="pres">
      <dgm:prSet presAssocID="{4B8C7F0C-7CBD-CC46-971C-1A79AD307134}" presName="srcNode" presStyleLbl="node1" presStyleIdx="0" presStyleCnt="5"/>
      <dgm:spPr/>
      <dgm:t>
        <a:bodyPr/>
        <a:lstStyle/>
        <a:p>
          <a:endParaRPr lang="en-US"/>
        </a:p>
      </dgm:t>
    </dgm:pt>
    <dgm:pt modelId="{7A141F89-2473-6049-88AB-8A3D9AFCE375}" type="pres">
      <dgm:prSet presAssocID="{4B8C7F0C-7CBD-CC46-971C-1A79AD307134}" presName="conn" presStyleLbl="parChTrans1D2" presStyleIdx="0" presStyleCnt="1"/>
      <dgm:spPr/>
      <dgm:t>
        <a:bodyPr/>
        <a:lstStyle/>
        <a:p>
          <a:endParaRPr lang="en-US"/>
        </a:p>
      </dgm:t>
    </dgm:pt>
    <dgm:pt modelId="{07B917AF-6EE0-0446-AFCD-A331A985362E}" type="pres">
      <dgm:prSet presAssocID="{4B8C7F0C-7CBD-CC46-971C-1A79AD307134}" presName="extraNode" presStyleLbl="node1" presStyleIdx="0" presStyleCnt="5"/>
      <dgm:spPr/>
      <dgm:t>
        <a:bodyPr/>
        <a:lstStyle/>
        <a:p>
          <a:endParaRPr lang="en-US"/>
        </a:p>
      </dgm:t>
    </dgm:pt>
    <dgm:pt modelId="{1A0E805F-4088-8C43-BEA7-41629F231554}" type="pres">
      <dgm:prSet presAssocID="{4B8C7F0C-7CBD-CC46-971C-1A79AD307134}" presName="dstNode" presStyleLbl="node1" presStyleIdx="0" presStyleCnt="5"/>
      <dgm:spPr/>
      <dgm:t>
        <a:bodyPr/>
        <a:lstStyle/>
        <a:p>
          <a:endParaRPr lang="en-US"/>
        </a:p>
      </dgm:t>
    </dgm:pt>
    <dgm:pt modelId="{48D73BB2-7E3A-3942-8FAF-EA7B5CD9937A}" type="pres">
      <dgm:prSet presAssocID="{B9C9D048-7DFC-3840-AB12-EE958A2BAEA5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C9278EC-3F4B-7947-9FAF-26BF3D6325BA}" type="pres">
      <dgm:prSet presAssocID="{B9C9D048-7DFC-3840-AB12-EE958A2BAEA5}" presName="accent_1" presStyleCnt="0"/>
      <dgm:spPr/>
      <dgm:t>
        <a:bodyPr/>
        <a:lstStyle/>
        <a:p>
          <a:endParaRPr lang="en-US"/>
        </a:p>
      </dgm:t>
    </dgm:pt>
    <dgm:pt modelId="{10BBCE67-B0EF-4544-8577-B54315C765DA}" type="pres">
      <dgm:prSet presAssocID="{B9C9D048-7DFC-3840-AB12-EE958A2BAEA5}" presName="accentRepeatNode" presStyleLbl="solidFgAcc1" presStyleIdx="0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841EE92-90B2-41FA-B0E2-B9DDDC513AE9}" type="pres">
      <dgm:prSet presAssocID="{3B022EE6-A184-4DBF-AF23-01BE29D7C09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CBD1D-7613-4898-9CF4-6868FA7FBB97}" type="pres">
      <dgm:prSet presAssocID="{3B022EE6-A184-4DBF-AF23-01BE29D7C09B}" presName="accent_2" presStyleCnt="0"/>
      <dgm:spPr/>
    </dgm:pt>
    <dgm:pt modelId="{378EE31D-DD6C-402A-BACE-750FF1D20B7F}" type="pres">
      <dgm:prSet presAssocID="{3B022EE6-A184-4DBF-AF23-01BE29D7C09B}" presName="accentRepeatNode" presStyleLbl="solidFgAcc1" presStyleIdx="1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B2803F7-87BF-4DB1-8874-DCDBAEA676C4}" type="pres">
      <dgm:prSet presAssocID="{6A427949-889B-CE4F-BED5-40FBE67243E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954B0-7C3E-48E3-A272-98D28CF6B3D2}" type="pres">
      <dgm:prSet presAssocID="{6A427949-889B-CE4F-BED5-40FBE67243E0}" presName="accent_3" presStyleCnt="0"/>
      <dgm:spPr/>
    </dgm:pt>
    <dgm:pt modelId="{5FEBE571-B8BD-BC43-B812-4E2ED91C19C9}" type="pres">
      <dgm:prSet presAssocID="{6A427949-889B-CE4F-BED5-40FBE67243E0}" presName="accentRepeatNode" presStyleLbl="solidFgAcc1" presStyleIdx="2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3D2C6EC-B5E6-403C-9798-4702834A6F16}" type="pres">
      <dgm:prSet presAssocID="{80C88E29-E26E-D742-8150-0B16A70E809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0347CD-9CEB-450B-B0DE-84EC6E020E7F}" type="pres">
      <dgm:prSet presAssocID="{80C88E29-E26E-D742-8150-0B16A70E809F}" presName="accent_4" presStyleCnt="0"/>
      <dgm:spPr/>
    </dgm:pt>
    <dgm:pt modelId="{ABBD996F-A5D3-BB4F-ABD9-12780EB1E858}" type="pres">
      <dgm:prSet presAssocID="{80C88E29-E26E-D742-8150-0B16A70E809F}" presName="accentRepeatNode" presStyleLbl="solidFgAcc1" presStyleIdx="3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DD4889B-34B6-4482-822B-98B573C15885}" type="pres">
      <dgm:prSet presAssocID="{4018F41B-4CBE-4491-8ED2-DD0BB3472C4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CA6166-4D06-45FC-AE73-9C5C77B1B4D9}" type="pres">
      <dgm:prSet presAssocID="{4018F41B-4CBE-4491-8ED2-DD0BB3472C4D}" presName="accent_5" presStyleCnt="0"/>
      <dgm:spPr/>
    </dgm:pt>
    <dgm:pt modelId="{1DC0DDA6-B6E1-4263-A360-ECE384F8F3B7}" type="pres">
      <dgm:prSet presAssocID="{4018F41B-4CBE-4491-8ED2-DD0BB3472C4D}" presName="accentRepeatNode" presStyleLbl="solidFgAcc1" presStyleIdx="4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A1B9BD9B-AEFB-488C-800D-F8381898394D}" type="presOf" srcId="{6A427949-889B-CE4F-BED5-40FBE67243E0}" destId="{8B2803F7-87BF-4DB1-8874-DCDBAEA676C4}" srcOrd="0" destOrd="0" presId="urn:microsoft.com/office/officeart/2008/layout/VerticalCurvedList"/>
    <dgm:cxn modelId="{DB7AABC1-F45D-4F5B-8F74-E4F936126367}" type="presOf" srcId="{3B022EE6-A184-4DBF-AF23-01BE29D7C09B}" destId="{9841EE92-90B2-41FA-B0E2-B9DDDC513AE9}" srcOrd="0" destOrd="0" presId="urn:microsoft.com/office/officeart/2008/layout/VerticalCurvedList"/>
    <dgm:cxn modelId="{7223073D-2CA4-4778-8D12-0BB4BB00373D}" type="presOf" srcId="{4018F41B-4CBE-4491-8ED2-DD0BB3472C4D}" destId="{CDD4889B-34B6-4482-822B-98B573C15885}" srcOrd="0" destOrd="0" presId="urn:microsoft.com/office/officeart/2008/layout/VerticalCurvedList"/>
    <dgm:cxn modelId="{2BB215C5-5004-4DD8-BF75-74BAA4E3155C}" type="presOf" srcId="{4B8C7F0C-7CBD-CC46-971C-1A79AD307134}" destId="{C3FFA0F3-905C-8E4C-B97B-989273CE81F0}" srcOrd="0" destOrd="0" presId="urn:microsoft.com/office/officeart/2008/layout/VerticalCurvedList"/>
    <dgm:cxn modelId="{4076E74F-CB5C-48C0-AEB4-EC9D4BE66DF4}" type="presOf" srcId="{80C88E29-E26E-D742-8150-0B16A70E809F}" destId="{A3D2C6EC-B5E6-403C-9798-4702834A6F16}" srcOrd="0" destOrd="0" presId="urn:microsoft.com/office/officeart/2008/layout/VerticalCurvedList"/>
    <dgm:cxn modelId="{E4CAB490-D506-994B-86DA-1BB847A87CB3}" srcId="{4B8C7F0C-7CBD-CC46-971C-1A79AD307134}" destId="{6A427949-889B-CE4F-BED5-40FBE67243E0}" srcOrd="2" destOrd="0" parTransId="{5F7A30FD-8C54-C548-9FB8-603F58DD88A5}" sibTransId="{F1B7A233-A91E-864C-98D8-F9D66E3AB47F}"/>
    <dgm:cxn modelId="{2108A469-ACF3-C940-AF85-1FC06AA902AB}" srcId="{4B8C7F0C-7CBD-CC46-971C-1A79AD307134}" destId="{80C88E29-E26E-D742-8150-0B16A70E809F}" srcOrd="3" destOrd="0" parTransId="{78BD8F9C-3138-F045-91EF-E8FDC07F2B9B}" sibTransId="{02210B81-6E12-174E-B6C9-52706C319E9F}"/>
    <dgm:cxn modelId="{F761879E-67BF-463C-8FA2-16FC3951014C}" type="presOf" srcId="{04E2BE43-4190-CF4E-A1A1-9DAF53342FF3}" destId="{7A141F89-2473-6049-88AB-8A3D9AFCE375}" srcOrd="0" destOrd="0" presId="urn:microsoft.com/office/officeart/2008/layout/VerticalCurvedList"/>
    <dgm:cxn modelId="{C922F68A-FF75-4787-989A-47581A5D6F95}" srcId="{4B8C7F0C-7CBD-CC46-971C-1A79AD307134}" destId="{3B022EE6-A184-4DBF-AF23-01BE29D7C09B}" srcOrd="1" destOrd="0" parTransId="{9EEED424-7383-430D-B8EC-53000849E756}" sibTransId="{17EB3165-87DB-4E88-BF8D-A6EAAEB4F2AB}"/>
    <dgm:cxn modelId="{9FBBACFE-E206-5A45-9B88-5192EC687D58}" srcId="{4B8C7F0C-7CBD-CC46-971C-1A79AD307134}" destId="{B9C9D048-7DFC-3840-AB12-EE958A2BAEA5}" srcOrd="0" destOrd="0" parTransId="{6EA1DBEE-6E13-9546-808E-3FEC6C0142FA}" sibTransId="{04E2BE43-4190-CF4E-A1A1-9DAF53342FF3}"/>
    <dgm:cxn modelId="{32CB67AB-565D-4157-8B35-6882AD7FA94C}" type="presOf" srcId="{B9C9D048-7DFC-3840-AB12-EE958A2BAEA5}" destId="{48D73BB2-7E3A-3942-8FAF-EA7B5CD9937A}" srcOrd="0" destOrd="0" presId="urn:microsoft.com/office/officeart/2008/layout/VerticalCurvedList"/>
    <dgm:cxn modelId="{68E5E13C-5623-403C-B24A-3A55B7F8C11C}" srcId="{4B8C7F0C-7CBD-CC46-971C-1A79AD307134}" destId="{4018F41B-4CBE-4491-8ED2-DD0BB3472C4D}" srcOrd="4" destOrd="0" parTransId="{B877A0AE-CDEE-44F1-AB44-B775B216A951}" sibTransId="{E35432AA-3789-407A-835D-54C92D220E48}"/>
    <dgm:cxn modelId="{71D6546A-52B1-4FD7-ADC2-F0A80CDFF7AD}" type="presParOf" srcId="{C3FFA0F3-905C-8E4C-B97B-989273CE81F0}" destId="{E55B69D8-3EC0-5943-8FFD-133F5E982109}" srcOrd="0" destOrd="0" presId="urn:microsoft.com/office/officeart/2008/layout/VerticalCurvedList"/>
    <dgm:cxn modelId="{6C19C85C-DA76-48B7-B6D0-35910D2E1854}" type="presParOf" srcId="{E55B69D8-3EC0-5943-8FFD-133F5E982109}" destId="{1485F0FA-09FE-C840-AFB7-3055D6793133}" srcOrd="0" destOrd="0" presId="urn:microsoft.com/office/officeart/2008/layout/VerticalCurvedList"/>
    <dgm:cxn modelId="{5AEDCF04-73AA-4B4C-8C5E-5FE9173EE056}" type="presParOf" srcId="{1485F0FA-09FE-C840-AFB7-3055D6793133}" destId="{101BF04C-2349-6244-BC0C-AE890F2521A2}" srcOrd="0" destOrd="0" presId="urn:microsoft.com/office/officeart/2008/layout/VerticalCurvedList"/>
    <dgm:cxn modelId="{D9E6BDD1-1B48-4C2E-8124-BB7E686EA318}" type="presParOf" srcId="{1485F0FA-09FE-C840-AFB7-3055D6793133}" destId="{7A141F89-2473-6049-88AB-8A3D9AFCE375}" srcOrd="1" destOrd="0" presId="urn:microsoft.com/office/officeart/2008/layout/VerticalCurvedList"/>
    <dgm:cxn modelId="{72EE23C0-7126-4BA1-8EFD-D32046CBC9B9}" type="presParOf" srcId="{1485F0FA-09FE-C840-AFB7-3055D6793133}" destId="{07B917AF-6EE0-0446-AFCD-A331A985362E}" srcOrd="2" destOrd="0" presId="urn:microsoft.com/office/officeart/2008/layout/VerticalCurvedList"/>
    <dgm:cxn modelId="{027B6E6F-A67C-4E20-A66C-6362D56DCE70}" type="presParOf" srcId="{1485F0FA-09FE-C840-AFB7-3055D6793133}" destId="{1A0E805F-4088-8C43-BEA7-41629F231554}" srcOrd="3" destOrd="0" presId="urn:microsoft.com/office/officeart/2008/layout/VerticalCurvedList"/>
    <dgm:cxn modelId="{439689B1-6047-40B4-9FB6-82725858DC94}" type="presParOf" srcId="{E55B69D8-3EC0-5943-8FFD-133F5E982109}" destId="{48D73BB2-7E3A-3942-8FAF-EA7B5CD9937A}" srcOrd="1" destOrd="0" presId="urn:microsoft.com/office/officeart/2008/layout/VerticalCurvedList"/>
    <dgm:cxn modelId="{3FDA6CAD-688E-4746-BE13-AAE4216509CC}" type="presParOf" srcId="{E55B69D8-3EC0-5943-8FFD-133F5E982109}" destId="{CC9278EC-3F4B-7947-9FAF-26BF3D6325BA}" srcOrd="2" destOrd="0" presId="urn:microsoft.com/office/officeart/2008/layout/VerticalCurvedList"/>
    <dgm:cxn modelId="{17AACC81-E2CC-4E76-8D7F-79F2B49B3958}" type="presParOf" srcId="{CC9278EC-3F4B-7947-9FAF-26BF3D6325BA}" destId="{10BBCE67-B0EF-4544-8577-B54315C765DA}" srcOrd="0" destOrd="0" presId="urn:microsoft.com/office/officeart/2008/layout/VerticalCurvedList"/>
    <dgm:cxn modelId="{3696990D-0870-448D-946D-0B27B42D618A}" type="presParOf" srcId="{E55B69D8-3EC0-5943-8FFD-133F5E982109}" destId="{9841EE92-90B2-41FA-B0E2-B9DDDC513AE9}" srcOrd="3" destOrd="0" presId="urn:microsoft.com/office/officeart/2008/layout/VerticalCurvedList"/>
    <dgm:cxn modelId="{25D38497-7E8A-46E0-8FBD-41ADCB94475E}" type="presParOf" srcId="{E55B69D8-3EC0-5943-8FFD-133F5E982109}" destId="{166CBD1D-7613-4898-9CF4-6868FA7FBB97}" srcOrd="4" destOrd="0" presId="urn:microsoft.com/office/officeart/2008/layout/VerticalCurvedList"/>
    <dgm:cxn modelId="{E2478904-2AC6-4B39-9691-782F495A4082}" type="presParOf" srcId="{166CBD1D-7613-4898-9CF4-6868FA7FBB97}" destId="{378EE31D-DD6C-402A-BACE-750FF1D20B7F}" srcOrd="0" destOrd="0" presId="urn:microsoft.com/office/officeart/2008/layout/VerticalCurvedList"/>
    <dgm:cxn modelId="{2FD00AC1-5DDC-466C-B760-10592C3F870D}" type="presParOf" srcId="{E55B69D8-3EC0-5943-8FFD-133F5E982109}" destId="{8B2803F7-87BF-4DB1-8874-DCDBAEA676C4}" srcOrd="5" destOrd="0" presId="urn:microsoft.com/office/officeart/2008/layout/VerticalCurvedList"/>
    <dgm:cxn modelId="{ADFD2489-842B-46A2-96F7-D8BF6B737815}" type="presParOf" srcId="{E55B69D8-3EC0-5943-8FFD-133F5E982109}" destId="{AF8954B0-7C3E-48E3-A272-98D28CF6B3D2}" srcOrd="6" destOrd="0" presId="urn:microsoft.com/office/officeart/2008/layout/VerticalCurvedList"/>
    <dgm:cxn modelId="{B08E3A51-9EF0-4E04-8BDF-B26C3CABBAC2}" type="presParOf" srcId="{AF8954B0-7C3E-48E3-A272-98D28CF6B3D2}" destId="{5FEBE571-B8BD-BC43-B812-4E2ED91C19C9}" srcOrd="0" destOrd="0" presId="urn:microsoft.com/office/officeart/2008/layout/VerticalCurvedList"/>
    <dgm:cxn modelId="{813A2366-E569-4DB5-A819-82C2CCB765C2}" type="presParOf" srcId="{E55B69D8-3EC0-5943-8FFD-133F5E982109}" destId="{A3D2C6EC-B5E6-403C-9798-4702834A6F16}" srcOrd="7" destOrd="0" presId="urn:microsoft.com/office/officeart/2008/layout/VerticalCurvedList"/>
    <dgm:cxn modelId="{13EF8E22-DE69-4298-B7E3-62DAC9A5ED52}" type="presParOf" srcId="{E55B69D8-3EC0-5943-8FFD-133F5E982109}" destId="{A40347CD-9CEB-450B-B0DE-84EC6E020E7F}" srcOrd="8" destOrd="0" presId="urn:microsoft.com/office/officeart/2008/layout/VerticalCurvedList"/>
    <dgm:cxn modelId="{DCAEE5A1-803B-457B-AE0C-A0586EE51089}" type="presParOf" srcId="{A40347CD-9CEB-450B-B0DE-84EC6E020E7F}" destId="{ABBD996F-A5D3-BB4F-ABD9-12780EB1E858}" srcOrd="0" destOrd="0" presId="urn:microsoft.com/office/officeart/2008/layout/VerticalCurvedList"/>
    <dgm:cxn modelId="{ACE1C0E0-9447-4227-88CD-DEC636124B96}" type="presParOf" srcId="{E55B69D8-3EC0-5943-8FFD-133F5E982109}" destId="{CDD4889B-34B6-4482-822B-98B573C15885}" srcOrd="9" destOrd="0" presId="urn:microsoft.com/office/officeart/2008/layout/VerticalCurvedList"/>
    <dgm:cxn modelId="{98595C38-B6F9-4DCE-A9AE-349101A072CA}" type="presParOf" srcId="{E55B69D8-3EC0-5943-8FFD-133F5E982109}" destId="{BECA6166-4D06-45FC-AE73-9C5C77B1B4D9}" srcOrd="10" destOrd="0" presId="urn:microsoft.com/office/officeart/2008/layout/VerticalCurvedList"/>
    <dgm:cxn modelId="{32F32594-CA45-49F2-844E-752D7587979C}" type="presParOf" srcId="{BECA6166-4D06-45FC-AE73-9C5C77B1B4D9}" destId="{1DC0DDA6-B6E1-4263-A360-ECE384F8F3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EE89A-C5CC-C143-94AC-4F96A678F498}" type="datetimeFigureOut">
              <a:rPr lang="en-US" smtClean="0"/>
              <a:pPr/>
              <a:t>26.09.14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37C5F-805C-4B40-91D7-7BCD9128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85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Relationship Id="rId3" Type="http://schemas.openxmlformats.org/officeDocument/2006/relationships/hyperlink" Target="http://motherlode.ucar.edu/thredds/catalog/fmrc/NCEP/GFS/Global_0p5deg/catalog.xml" TargetMode="Externa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dirty="0" smtClean="0"/>
              <a:t>Ova važna uloga prostornih informacija je jasno formulirana za vrijeme Svjetskog skupa u Rio-u 1992, kada je donesena rezolucija o uspostavljanju </a:t>
            </a:r>
            <a:r>
              <a:rPr lang="hr-HR" sz="1800" dirty="0" err="1" smtClean="0"/>
              <a:t>Agenda</a:t>
            </a:r>
            <a:r>
              <a:rPr lang="hr-HR" sz="1800" dirty="0" smtClean="0"/>
              <a:t>-e 21 - dobrovoljnog akcijskog plana </a:t>
            </a:r>
            <a:br>
              <a:rPr lang="hr-HR" sz="1800" dirty="0" smtClean="0"/>
            </a:br>
            <a:r>
              <a:rPr lang="hr-HR" sz="1800" dirty="0" smtClean="0"/>
              <a:t>  </a:t>
            </a:r>
            <a:r>
              <a:rPr lang="hr-HR" sz="1800" dirty="0" err="1" smtClean="0"/>
              <a:t>Agenda</a:t>
            </a:r>
            <a:r>
              <a:rPr lang="hr-HR" sz="1800" dirty="0" smtClean="0"/>
              <a:t> 21 je plan akcija koje treba provesti na svim razinama (globalnoj, nacionalnoj, lokalnoj) i u svakoj domeni ljudske aktivnosti koja ima utjecaja na okoliš 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=&gt; Omogućavanjem učinkovitog globalnog i lokalnog pristupa, razmjenom i upotrebom geoprostornih podataka, možemo poboljšati donošenje odluka na svim razinama društva, a za dobrobit čovječanstva i okoliša.</a:t>
            </a: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mtClean="0"/>
              <a:t>Osim normalne pretrage preko ključnih riječi o naslovu, sažetku i drugim tekstualnim metapodacima, GI-cat podržava i upite po konceptualnim terminima odabranim iz formalne ontologije. </a:t>
            </a:r>
            <a:br>
              <a:rPr lang="hr-HR" smtClean="0"/>
            </a:br>
            <a:r>
              <a:rPr lang="hr-HR" smtClean="0"/>
              <a:t>Time je podržano otrkivanje kroz više domena i više jezika, kao i generalizacija, specijalizacija itd. </a:t>
            </a:r>
            <a:br>
              <a:rPr lang="hr-HR" smtClean="0"/>
            </a:br>
            <a:r>
              <a:rPr lang="hr-HR" smtClean="0"/>
              <a:t>Pretraživa konceptualna mreža razičitim bojama predstavlja relacije između različitih koncepata (npr. „općenitiji", "konkretniji", "u vezi sa").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8315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Primjer korisničkog upita za riječ "suša" (engl. </a:t>
            </a:r>
            <a:r>
              <a:rPr lang="hr-HR" dirty="0" err="1" smtClean="0"/>
              <a:t>Drought</a:t>
            </a:r>
            <a:r>
              <a:rPr lang="hr-HR" dirty="0" smtClean="0"/>
              <a:t>) u Mediteranskoj regiji. GI-</a:t>
            </a:r>
            <a:r>
              <a:rPr lang="hr-HR" dirty="0" err="1" smtClean="0"/>
              <a:t>cat</a:t>
            </a:r>
            <a:r>
              <a:rPr lang="hr-HR" dirty="0" smtClean="0"/>
              <a:t> pronalazi 41 rezultat, koji rangira (dostupni podaci na vrhu) i grupira sukladno GEOSS kategorijom. </a:t>
            </a:r>
            <a:br>
              <a:rPr lang="hr-HR" dirty="0" smtClean="0"/>
            </a:br>
            <a:r>
              <a:rPr lang="hr-HR" dirty="0" smtClean="0"/>
              <a:t>Izborom "GEOSS Data </a:t>
            </a:r>
            <a:r>
              <a:rPr lang="hr-HR" dirty="0" err="1" smtClean="0"/>
              <a:t>Core</a:t>
            </a:r>
            <a:r>
              <a:rPr lang="hr-HR" dirty="0" smtClean="0"/>
              <a:t>" tipki, upit se ograničava na GEOSS skupove podataka dostupne svima, bez ograničenja pristupa i po cijeni ne većoj od cijene reprodukcije i isporuke. GEOSS davatelji podataka se ohrabruju da svoje podatke registriraju u ovoj kategoriji. </a:t>
            </a:r>
            <a:br>
              <a:rPr lang="hr-HR" dirty="0" smtClean="0"/>
            </a:br>
            <a:r>
              <a:rPr lang="hr-HR" dirty="0" smtClean="0"/>
              <a:t>Dodatne ikone i tipke podržavaju daljnju procjenu informacija unutar svakog skupa podataka (npr. potpun ISO slog) i dozvoljavaju dodavanje za kasnije preuzimanje u popisu "Moji resursi".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7026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mtClean="0"/>
              <a:t>GI-cat podržava dinamički prikaz globalnih i regionalnih slojeva iz različitih heterogenih izvora. </a:t>
            </a:r>
            <a:br>
              <a:rPr lang="hr-HR" smtClean="0"/>
            </a:br>
            <a:r>
              <a:rPr lang="hr-HR" smtClean="0"/>
              <a:t>Ovo je omogućeno uporabom GI-axe komponente, koja osigurava generički servise za opis, pomirujući</a:t>
            </a:r>
            <a:r>
              <a:rPr lang="hr-HR" baseline="0" smtClean="0"/>
              <a:t> </a:t>
            </a:r>
            <a:r>
              <a:rPr lang="hr-HR" smtClean="0"/>
              <a:t>na taj način pristup podataka sa standardima OGC Web Map Service-a, čak i kada udaljeni izvor zapravo podržava potpuno drugačije sučelje (npr. OPeNDAP).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9446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GI-axe također dozvoljava preuzimanje skupova podataka u popisu "Moji resursi" prema zahtjevima korisnika, koji može zadati neko od sljedećih svojstava: referentni koordnatni sustav, prostorna rezolucija, veličina regije i format kodiranja. 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Svi koraci u obradi su potpuno dostupni i vidljivi korisniku. 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0092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Web aplikacija "</a:t>
            </a:r>
            <a:r>
              <a:rPr lang="hr-HR" dirty="0" err="1" smtClean="0"/>
              <a:t>Konfigurator</a:t>
            </a:r>
            <a:r>
              <a:rPr lang="hr-HR" dirty="0" smtClean="0"/>
              <a:t>" omogućuje pristup dodatnim izvorima podataka i konfiguriranju krajnje točke servisa. </a:t>
            </a:r>
            <a:br>
              <a:rPr lang="hr-HR" dirty="0" smtClean="0"/>
            </a:br>
            <a:r>
              <a:rPr lang="hr-HR" dirty="0" smtClean="0"/>
              <a:t>GI-cat se</a:t>
            </a:r>
            <a:r>
              <a:rPr lang="hr-HR" baseline="0" dirty="0" smtClean="0"/>
              <a:t> može p</a:t>
            </a:r>
            <a:r>
              <a:rPr lang="ta-IN" baseline="0" dirty="0" smtClean="0"/>
              <a:t>rilagođavati</a:t>
            </a:r>
            <a:r>
              <a:rPr lang="hr-HR" dirty="0" smtClean="0"/>
              <a:t> u odnosu na izvor podataka, objavljen pristup, politiku Harvesting itd. </a:t>
            </a:r>
            <a:br>
              <a:rPr lang="hr-HR" dirty="0" smtClean="0"/>
            </a:b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r-HR" dirty="0" smtClean="0"/>
              <a:t>U primjeru sa slike korisnik dodaje posredovanim resursima jedan od NCEP modela prognoze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r>
              <a:rPr lang="x-none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 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http://motherlode.ucar.edu/thredds/catalog/fmrc/NCEP/GFS/Global_0p5deg/catalog.xml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  <a:hlinkClick r:id="rId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565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GI-</a:t>
            </a:r>
            <a:r>
              <a:rPr lang="hr-HR" dirty="0" err="1" smtClean="0"/>
              <a:t>cat</a:t>
            </a:r>
            <a:r>
              <a:rPr lang="hr-HR" dirty="0" smtClean="0"/>
              <a:t> također podržava </a:t>
            </a:r>
            <a:r>
              <a:rPr lang="hr-HR" dirty="0" err="1" smtClean="0"/>
              <a:t>Flickr</a:t>
            </a:r>
            <a:r>
              <a:rPr lang="hr-HR" dirty="0" smtClean="0"/>
              <a:t> i druge Web 2.0 resurse, da bi implementirao "</a:t>
            </a:r>
            <a:r>
              <a:rPr lang="hr-HR" dirty="0" err="1" smtClean="0"/>
              <a:t>crowd</a:t>
            </a:r>
            <a:r>
              <a:rPr lang="hr-HR" dirty="0" smtClean="0"/>
              <a:t> </a:t>
            </a:r>
            <a:r>
              <a:rPr lang="hr-HR" dirty="0" err="1" smtClean="0"/>
              <a:t>sourcing</a:t>
            </a:r>
            <a:r>
              <a:rPr lang="hr-HR" dirty="0" smtClean="0"/>
              <a:t>" aplikacije. 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Da bi se preuzeli najnovije lokalne slike iz područja interesa, korisnik dodaje </a:t>
            </a:r>
            <a:r>
              <a:rPr lang="hr-HR" dirty="0" err="1" smtClean="0"/>
              <a:t>Flickr</a:t>
            </a:r>
            <a:r>
              <a:rPr lang="hr-HR" dirty="0" smtClean="0"/>
              <a:t> kao novi izvor podataka u danom okviru. </a:t>
            </a:r>
            <a:br>
              <a:rPr lang="hr-HR" dirty="0" smtClean="0"/>
            </a:br>
            <a:r>
              <a:rPr lang="hr-HR" dirty="0" smtClean="0"/>
              <a:t>Nakon izbora </a:t>
            </a:r>
            <a:r>
              <a:rPr lang="hr-HR" dirty="0" err="1" smtClean="0"/>
              <a:t>Flickr</a:t>
            </a:r>
            <a:r>
              <a:rPr lang="hr-HR" dirty="0" smtClean="0"/>
              <a:t>-a kao cilja naredne pretraživanja, korisnik pretražuje i prikazuje slike povezane sa sušom u regiji od interesa. </a:t>
            </a:r>
            <a:br>
              <a:rPr lang="hr-HR" dirty="0" smtClean="0"/>
            </a:br>
            <a:r>
              <a:rPr lang="hr-HR" dirty="0" smtClean="0"/>
              <a:t>Dinamična vizualizacija podataka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904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90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1998. </a:t>
            </a:r>
            <a:r>
              <a:rPr lang="hr-HR" sz="1800" smtClean="0"/>
              <a:t>godine, Al Gore je pričao o neophodnosti da podaci "progovore" tako što bi se sirovi podaci pretvorili u informacije razumljive svima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hr-HR" sz="1800" smtClean="0"/>
              <a:t>Ali kakva je stvarna situacija, ako danas pogledamo podatke o okolišu?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hr-HR" sz="1800" dirty="0" smtClean="0"/>
              <a:t>Pronalaženje podataka o okolišu je ponekad teško </a:t>
            </a:r>
            <a:br>
              <a:rPr lang="hr-HR" sz="1800" dirty="0" smtClean="0"/>
            </a:br>
            <a:r>
              <a:rPr lang="hr-HR" sz="1800" dirty="0" smtClean="0"/>
              <a:t>  Procjenjuje se da u Europi 50% vremena korisnici troše na pretragu podataka i njihovo pretvaranje u format koji</a:t>
            </a:r>
            <a:r>
              <a:rPr lang="hr-HR" sz="1800" baseline="0" dirty="0" smtClean="0"/>
              <a:t> znaju</a:t>
            </a:r>
            <a:r>
              <a:rPr lang="hr-HR" sz="1800" dirty="0" smtClean="0"/>
              <a:t> koristiti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smtClean="0"/>
              <a:t>Ovo se može objasniti istraživanjem provedenom 2011. u kome je sudjelovalo 1700 znanstvenika, a kojim je pokazano da većina podataka (88%) ostaje u laboratoriju ili na sveučilišnim poslužiteljima </a:t>
            </a:r>
            <a:br>
              <a:rPr lang="hr-HR" sz="1800" smtClean="0"/>
            </a:br>
            <a:r>
              <a:rPr lang="hr-HR" sz="1800" smtClean="0"/>
              <a:t>  Podacima je teško pristupiti izvana, a nekada i nemoguće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smtClean="0"/>
              <a:t>Ukratko, većina podataka je pohranjena u elektroničnim "silosima" i nikada se ili vrlo rijetko koriste </a:t>
            </a:r>
            <a:br>
              <a:rPr lang="hr-HR" sz="1800" smtClean="0"/>
            </a:br>
            <a:r>
              <a:rPr lang="hr-HR" sz="1800" smtClean="0"/>
              <a:t/>
            </a:r>
            <a:br>
              <a:rPr lang="hr-HR" sz="1800" smtClean="0"/>
            </a:br>
            <a:r>
              <a:rPr lang="hr-HR" sz="1800" smtClean="0"/>
              <a:t>- Ponovo je Al Gore već spominjao ovaj problem vezan za Landsat</a:t>
            </a:r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dirty="0" smtClean="0"/>
              <a:t>Do danas je </a:t>
            </a:r>
            <a:r>
              <a:rPr lang="hr-HR" sz="1800" dirty="0" err="1" smtClean="0"/>
              <a:t>Google</a:t>
            </a:r>
            <a:r>
              <a:rPr lang="hr-HR" sz="1800" dirty="0" smtClean="0"/>
              <a:t> ostao najbolji alat za </a:t>
            </a:r>
            <a:r>
              <a:rPr lang="hr-HR" sz="1800" dirty="0" err="1" smtClean="0"/>
              <a:t>ptraživanje</a:t>
            </a:r>
            <a:r>
              <a:rPr lang="hr-HR" sz="1800" dirty="0" smtClean="0"/>
              <a:t> podataka </a:t>
            </a:r>
          </a:p>
          <a:p>
            <a:pPr eaLnBrk="1" hangingPunct="1">
              <a:buFontTx/>
              <a:buChar char="-"/>
            </a:pPr>
            <a:endParaRPr lang="hr-HR" sz="1800" dirty="0" smtClean="0"/>
          </a:p>
          <a:p>
            <a:pPr eaLnBrk="1" hangingPunct="1">
              <a:buFontTx/>
              <a:buChar char="-"/>
            </a:pPr>
            <a:r>
              <a:rPr lang="hr-HR" sz="1800" dirty="0" smtClean="0"/>
              <a:t>Ali on ne rješava potrebe znanstvene zajednice za radom nad podacima o okolišu </a:t>
            </a:r>
          </a:p>
          <a:p>
            <a:pPr eaLnBrk="1" hangingPunct="1">
              <a:buFontTx/>
              <a:buChar char="-"/>
            </a:pPr>
            <a:endParaRPr lang="hr-HR" sz="1800" dirty="0" smtClean="0"/>
          </a:p>
          <a:p>
            <a:pPr eaLnBrk="1" hangingPunct="1">
              <a:buFontTx/>
              <a:buChar char="-"/>
            </a:pPr>
            <a:r>
              <a:rPr lang="hr-HR" sz="1800" dirty="0" smtClean="0"/>
              <a:t>Npr. nemoguće je pretraživanje po vremenu poput: daj mi sve temperature u Europi u svibnju 1992. </a:t>
            </a:r>
          </a:p>
          <a:p>
            <a:pPr eaLnBrk="1" hangingPunct="1">
              <a:buFontTx/>
              <a:buChar char="-"/>
            </a:pPr>
            <a:endParaRPr lang="hr-HR" sz="1800" dirty="0" smtClean="0"/>
          </a:p>
          <a:p>
            <a:pPr eaLnBrk="1" hangingPunct="1">
              <a:buFontTx/>
              <a:buChar char="-"/>
            </a:pPr>
            <a:r>
              <a:rPr lang="hr-HR" sz="1800" dirty="0" smtClean="0"/>
              <a:t>Poboljšanja su uvedena s </a:t>
            </a:r>
            <a:r>
              <a:rPr lang="hr-HR" sz="1800" dirty="0" err="1" smtClean="0"/>
              <a:t>Google</a:t>
            </a:r>
            <a:r>
              <a:rPr lang="hr-HR" sz="1800" dirty="0" smtClean="0"/>
              <a:t> </a:t>
            </a:r>
            <a:r>
              <a:rPr lang="hr-HR" sz="1800" dirty="0" err="1" smtClean="0"/>
              <a:t>Earth</a:t>
            </a:r>
            <a:r>
              <a:rPr lang="hr-HR" sz="1800" dirty="0" smtClean="0"/>
              <a:t> i </a:t>
            </a:r>
            <a:r>
              <a:rPr lang="hr-HR" sz="1800" dirty="0" err="1" smtClean="0"/>
              <a:t>Google</a:t>
            </a:r>
            <a:r>
              <a:rPr lang="hr-HR" sz="1800" dirty="0" smtClean="0"/>
              <a:t> </a:t>
            </a:r>
            <a:r>
              <a:rPr lang="hr-HR" sz="1800" dirty="0" err="1" smtClean="0"/>
              <a:t>Maps</a:t>
            </a:r>
            <a:r>
              <a:rPr lang="hr-HR" sz="1800" dirty="0" smtClean="0"/>
              <a:t> sustavima ali oni još ne omogućavaju analizu podataka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dirty="0" smtClean="0"/>
              <a:t> Često se sustavi promatranja prave s vrlo specifičnim ciljem i stoga funkcioniraju u izolaciji i rijetko su kompatibilni</a:t>
            </a: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dirty="0" smtClean="0"/>
              <a:t>Proizvodnja </a:t>
            </a:r>
            <a:r>
              <a:rPr lang="hr-HR" sz="1800" dirty="0" err="1" smtClean="0"/>
              <a:t>prostonih</a:t>
            </a:r>
            <a:r>
              <a:rPr lang="hr-HR" sz="1800" dirty="0" smtClean="0"/>
              <a:t> podataka o okolišu je skupa </a:t>
            </a:r>
          </a:p>
          <a:p>
            <a:pPr eaLnBrk="1" hangingPunct="1">
              <a:buFontTx/>
              <a:buChar char="-"/>
            </a:pPr>
            <a:r>
              <a:rPr lang="hr-HR" sz="1800" dirty="0" smtClean="0"/>
              <a:t>Npr. slanje satelita u svemir zahtijeva puno materijala, razvoja i ljudskog angažiranja =&gt; nekoliko milijuna dolara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/>
            <a:r>
              <a:rPr lang="vi-VN" sz="1800" dirty="0" smtClean="0">
                <a:effectLst/>
              </a:rPr>
              <a:t>Za isti skup pr</a:t>
            </a:r>
            <a:r>
              <a:rPr lang="x-none" sz="1800" dirty="0" err="1" smtClean="0">
                <a:effectLst/>
              </a:rPr>
              <a:t>osto</a:t>
            </a:r>
            <a:r>
              <a:rPr lang="vi-VN" sz="1800" dirty="0" smtClean="0">
                <a:effectLst/>
              </a:rPr>
              <a:t>rnih podata</a:t>
            </a:r>
            <a:r>
              <a:rPr lang="x-none" sz="1800" dirty="0" smtClean="0">
                <a:effectLst/>
              </a:rPr>
              <a:t>ka</a:t>
            </a:r>
            <a:r>
              <a:rPr lang="vi-VN" sz="1800" dirty="0" smtClean="0">
                <a:effectLst/>
              </a:rPr>
              <a:t> mogu se naći podaci različite kvalitete i formata (npr. Zemljin prekrivač) </a:t>
            </a:r>
            <a:endParaRPr lang="x-none" sz="1800" dirty="0" smtClean="0">
              <a:effectLst/>
            </a:endParaRPr>
          </a:p>
          <a:p>
            <a:pPr rtl="0"/>
            <a:endParaRPr lang="x-none" sz="1800" dirty="0" smtClean="0">
              <a:effectLst/>
            </a:endParaRPr>
          </a:p>
          <a:p>
            <a:pPr rtl="0"/>
            <a:r>
              <a:rPr lang="vi-VN" sz="1800" dirty="0" smtClean="0">
                <a:effectLst/>
              </a:rPr>
              <a:t>Ova tri skupa podataka nisu kompatibilna jer ne mogu biti integrirana ili uspoređena zato što koriste različitu klasifikaciju </a:t>
            </a:r>
            <a:br>
              <a:rPr lang="vi-VN" sz="1800" dirty="0" smtClean="0">
                <a:effectLst/>
              </a:rPr>
            </a:br>
            <a:endParaRPr lang="x-none" sz="1800" dirty="0" smtClean="0">
              <a:effectLst/>
            </a:endParaRPr>
          </a:p>
          <a:p>
            <a:pPr rtl="0"/>
            <a:r>
              <a:rPr lang="vi-VN" sz="1800" dirty="0" smtClean="0">
                <a:effectLst/>
              </a:rPr>
              <a:t>Projekcije i rezolucija su različiti </a:t>
            </a:r>
            <a:br>
              <a:rPr lang="vi-VN" sz="1800" dirty="0" smtClean="0">
                <a:effectLst/>
              </a:rPr>
            </a:br>
            <a:endParaRPr lang="x-none" sz="1800" dirty="0" smtClean="0">
              <a:effectLst/>
            </a:endParaRPr>
          </a:p>
          <a:p>
            <a:pPr rtl="0"/>
            <a:r>
              <a:rPr lang="vi-VN" sz="1800" dirty="0" smtClean="0">
                <a:effectLst/>
              </a:rPr>
              <a:t>Npr. u CORINE, Švicarska, Norveška, Island, Srbija i Crna Gora nisu zastupljene</a:t>
            </a:r>
            <a:endParaRPr lang="vi-VN" sz="1800" dirty="0">
              <a:effectLst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Tehnološki napredak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 </a:t>
            </a:r>
            <a:r>
              <a:rPr lang="hr-HR" sz="1800" dirty="0" smtClean="0"/>
              <a:t>povećava se rezolucija prostornih podataka (klimatski podaci)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 </a:t>
            </a:r>
            <a:r>
              <a:rPr lang="hr-HR" sz="1800" dirty="0" smtClean="0"/>
              <a:t>podaci su sve precizniji i "teži" 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Potrebn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moćnij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računala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da bi se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podaci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obradili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dirty="0" smtClean="0"/>
              <a:t>- Zaključuje se da su geoprostorni podaci teški za integraciju zbog: </a:t>
            </a:r>
            <a:br>
              <a:rPr lang="hr-HR" sz="1800" dirty="0" smtClean="0"/>
            </a:br>
            <a:r>
              <a:rPr lang="hr-HR" sz="1800" dirty="0" smtClean="0"/>
              <a:t>- Nekompatibilnosti u smislu formata i modela </a:t>
            </a:r>
            <a:br>
              <a:rPr lang="hr-HR" sz="1800" dirty="0" smtClean="0"/>
            </a:br>
            <a:r>
              <a:rPr lang="hr-HR" sz="1800" dirty="0" smtClean="0"/>
              <a:t>- Nedostajućih </a:t>
            </a:r>
            <a:r>
              <a:rPr lang="hr-HR" sz="1800" dirty="0" err="1" smtClean="0"/>
              <a:t>metapodataka</a:t>
            </a:r>
            <a:r>
              <a:rPr lang="hr-HR" sz="1800" dirty="0" smtClean="0"/>
              <a:t> (tko izrađuje i održava podatke, koja je rezolucija, ...) </a:t>
            </a:r>
            <a:br>
              <a:rPr lang="hr-HR" sz="1800" dirty="0" smtClean="0"/>
            </a:br>
            <a:r>
              <a:rPr lang="hr-HR" sz="1800" dirty="0" smtClean="0"/>
              <a:t>- Podaci su podijeljeni na sitne dijelove (elektronički silosi) i moraju se ponovno proizvoditi, čak i ako već postoje </a:t>
            </a:r>
            <a:br>
              <a:rPr lang="hr-HR" sz="1800" dirty="0" smtClean="0"/>
            </a:br>
            <a:r>
              <a:rPr lang="hr-HR" sz="1800" dirty="0" smtClean="0"/>
              <a:t>- Regulativa često odmaže, posebno u razmjeni podataka (prava vlasništva, zaštita i enkripcija, ...) </a:t>
            </a:r>
            <a:br>
              <a:rPr lang="hr-HR" sz="1800" dirty="0" smtClean="0"/>
            </a:b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Svi ovi elementi sprječavaju učinkovitu uporabu i integraciju podatka =&gt; trenutno je vrlo teško razmjenjivati ​​i isporučivati ​​kvalitetne informacije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2400" smtClean="0"/>
              <a:t>Možemo li dijeliti podatke na učinkovitiji način?</a:t>
            </a:r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vi-VN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Trenutnu situaciju možemo usporediti s različitim tipovima utičnica, svak</a:t>
            </a:r>
            <a:r>
              <a:rPr lang="x-none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а</a:t>
            </a:r>
            <a:r>
              <a:rPr lang="vi-VN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koris</a:t>
            </a:r>
            <a:r>
              <a:rPr lang="x-none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na</a:t>
            </a:r>
            <a:r>
              <a:rPr lang="vi-VN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i potreb</a:t>
            </a:r>
            <a:r>
              <a:rPr lang="x-none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na</a:t>
            </a:r>
            <a:r>
              <a:rPr lang="vi-VN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ali ne baš kompatibil</a:t>
            </a:r>
            <a:r>
              <a:rPr lang="x-none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na</a:t>
            </a:r>
            <a:endParaRPr lang="vi-VN" sz="2200" dirty="0" smtClean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>
              <a:buFontTx/>
              <a:buChar char="-"/>
            </a:pPr>
            <a:r>
              <a:rPr lang="vi-VN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 Rješenje je </a:t>
            </a:r>
            <a:r>
              <a:rPr lang="hr-HR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napraviti </a:t>
            </a:r>
            <a:r>
              <a:rPr lang="vi-VN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univerzal</a:t>
            </a:r>
            <a:r>
              <a:rPr lang="hr-HR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ni</a:t>
            </a:r>
            <a:r>
              <a:rPr lang="vi-VN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adapter koji će omogućiti da svi oni međusobno funkcioniraju</a:t>
            </a: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vi-VN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Što je međuoperabilnost?</a:t>
            </a:r>
          </a:p>
          <a:p>
            <a:pPr eaLnBrk="1" hangingPunct="1">
              <a:buFontTx/>
              <a:buChar char="-"/>
            </a:pP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vi-VN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To je sposobnost ubrzavanja integracije, baš kao dva dijela slagalice</a:t>
            </a:r>
          </a:p>
          <a:p>
            <a:pPr eaLnBrk="1" hangingPunct="1">
              <a:buFontTx/>
              <a:buChar char="-"/>
            </a:pP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vi-VN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Pročitaj definiciju!</a:t>
            </a:r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Operabilnosti ima nekoliko aspekata:</a:t>
            </a:r>
          </a:p>
          <a:p>
            <a:pPr eaLnBrk="1" hangingPunct="1"/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Naravno, tehnički</a:t>
            </a:r>
          </a:p>
          <a:p>
            <a:pPr eaLnBrk="1" hangingPunct="1"/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semantički</a:t>
            </a:r>
          </a:p>
          <a:p>
            <a:pPr eaLnBrk="1" hangingPunct="1"/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pravni</a:t>
            </a:r>
          </a:p>
          <a:p>
            <a:pPr eaLnBrk="1" hangingPunct="1"/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I ljudski: to 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je </a:t>
            </a:r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razlog zbog kojeg smo danas ovdje: 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kako</a:t>
            </a:r>
            <a:r>
              <a:rPr lang="hr-HR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bismo </a:t>
            </a:r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nauči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li</a:t>
            </a:r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razmjenj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ivali</a:t>
            </a:r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surađiva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li</a:t>
            </a:r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​​...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smtClean="0"/>
              <a:t>Postoji više faktora koji omogućuju interoperabilnost ali najvažniji su - STANDARDI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smtClean="0"/>
              <a:t>STANDARD = Referentni dokument koji definira karakteristike i osigurava tehničke specifikacije, kako bi se osigurala međuoperabilnost različitih komponenti</a:t>
            </a:r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smtClean="0"/>
              <a:t>Standardi omogućuju da se podaci promatraju kao zajednički resurs, koji može biti koristan u više područja i u različitim zajednicama</a:t>
            </a:r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r-HR" sz="1800" dirty="0" smtClean="0"/>
              <a:t>Jedan od najvažnijih čimbenika </a:t>
            </a:r>
            <a:r>
              <a:rPr lang="hr-HR" sz="1800" dirty="0" err="1" smtClean="0"/>
              <a:t>interoperabilnosti</a:t>
            </a:r>
            <a:r>
              <a:rPr lang="hr-HR" sz="1800" dirty="0" smtClean="0"/>
              <a:t> su STANDARDI. </a:t>
            </a:r>
            <a:br>
              <a:rPr lang="hr-HR" sz="1800" dirty="0" smtClean="0"/>
            </a:br>
            <a:r>
              <a:rPr lang="hr-HR" sz="1800" dirty="0" smtClean="0"/>
              <a:t>   </a:t>
            </a:r>
          </a:p>
          <a:p>
            <a:r>
              <a:rPr lang="hr-HR" sz="1800" dirty="0" smtClean="0"/>
              <a:t>U </a:t>
            </a:r>
            <a:r>
              <a:rPr lang="hr-HR" sz="1800" dirty="0" err="1" smtClean="0"/>
              <a:t>geomatici</a:t>
            </a:r>
            <a:r>
              <a:rPr lang="hr-HR" sz="1800" dirty="0" smtClean="0"/>
              <a:t> postoji više organizacija odgovornih za standardizaciju kao što su ISO, OASIS, W3C ali ... </a:t>
            </a:r>
            <a:br>
              <a:rPr lang="hr-HR" sz="1800" dirty="0" smtClean="0"/>
            </a:br>
            <a:endParaRPr lang="hr-HR" sz="1800" dirty="0" smtClean="0"/>
          </a:p>
          <a:p>
            <a:r>
              <a:rPr lang="hr-HR" sz="1800" dirty="0" smtClean="0"/>
              <a:t>The </a:t>
            </a:r>
            <a:r>
              <a:rPr lang="hr-HR" sz="1800" dirty="0" err="1" smtClean="0"/>
              <a:t>Open</a:t>
            </a:r>
            <a:r>
              <a:rPr lang="hr-HR" sz="1800" dirty="0" smtClean="0"/>
              <a:t> </a:t>
            </a:r>
            <a:r>
              <a:rPr lang="hr-HR" sz="1800" dirty="0" err="1" smtClean="0"/>
              <a:t>Geospatial</a:t>
            </a:r>
            <a:r>
              <a:rPr lang="hr-HR" sz="1800" dirty="0" smtClean="0"/>
              <a:t> </a:t>
            </a:r>
            <a:r>
              <a:rPr lang="hr-HR" sz="1800" dirty="0" err="1" smtClean="0"/>
              <a:t>Consortium</a:t>
            </a:r>
            <a:r>
              <a:rPr lang="hr-HR" sz="1800" dirty="0" smtClean="0"/>
              <a:t> (OGC) je vodeća organizacija za geoprostorne standarde i pridružene im servise. </a:t>
            </a:r>
            <a:br>
              <a:rPr lang="hr-HR" sz="1800" dirty="0" smtClean="0"/>
            </a:br>
            <a:endParaRPr lang="hr-HR" sz="1800" dirty="0" smtClean="0"/>
          </a:p>
          <a:p>
            <a:r>
              <a:rPr lang="hr-HR" sz="1800" dirty="0" smtClean="0"/>
              <a:t>OCG usko surađuje s ISO</a:t>
            </a:r>
            <a:endParaRPr lang="vi-VN" sz="1800" dirty="0">
              <a:effectLst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r-HR" dirty="0" smtClean="0"/>
              <a:t>Ako pogledamo naš planet kao sustav, Zemlja je nešto: </a:t>
            </a:r>
            <a:br>
              <a:rPr lang="hr-HR" dirty="0" smtClean="0"/>
            </a:br>
            <a:r>
              <a:rPr lang="hr-HR" dirty="0" smtClean="0"/>
              <a:t>- složeno </a:t>
            </a:r>
            <a:br>
              <a:rPr lang="hr-HR" dirty="0" smtClean="0"/>
            </a:br>
            <a:r>
              <a:rPr lang="hr-HR" dirty="0" smtClean="0"/>
              <a:t>- </a:t>
            </a:r>
            <a:r>
              <a:rPr lang="en-US" dirty="0" smtClean="0"/>
              <a:t>v</a:t>
            </a:r>
            <a:r>
              <a:rPr lang="hr-HR" dirty="0" err="1" smtClean="0"/>
              <a:t>išedimenzionalno</a:t>
            </a:r>
            <a:r>
              <a:rPr lang="hr-HR" dirty="0" smtClean="0"/>
              <a:t> (sastavljeno od više sustava) </a:t>
            </a:r>
            <a:br>
              <a:rPr lang="hr-HR" dirty="0" smtClean="0"/>
            </a:br>
            <a:r>
              <a:rPr lang="hr-HR" dirty="0" smtClean="0"/>
              <a:t>- </a:t>
            </a:r>
            <a:r>
              <a:rPr lang="en-US" dirty="0" err="1" smtClean="0"/>
              <a:t>vr</a:t>
            </a:r>
            <a:r>
              <a:rPr lang="hr-HR" dirty="0" err="1" smtClean="0"/>
              <a:t>lo</a:t>
            </a:r>
            <a:r>
              <a:rPr lang="hr-HR" dirty="0" smtClean="0"/>
              <a:t> ovisno o unutarnjim odnosima (međuovisno) </a:t>
            </a:r>
            <a:br>
              <a:rPr lang="hr-HR" dirty="0" smtClean="0"/>
            </a:br>
            <a:r>
              <a:rPr lang="hr-HR" dirty="0" smtClean="0"/>
              <a:t>- </a:t>
            </a:r>
            <a:r>
              <a:rPr lang="en-US" dirty="0" smtClean="0"/>
              <a:t>d</a:t>
            </a:r>
            <a:r>
              <a:rPr lang="hr-HR" dirty="0" err="1" smtClean="0"/>
              <a:t>inamično</a:t>
            </a:r>
            <a:r>
              <a:rPr lang="hr-HR" dirty="0" smtClean="0"/>
              <a:t>, promjenjivo, u razvoju (i prostorno i vremenski)</a:t>
            </a:r>
            <a:endParaRPr lang="en-US" sz="12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x-none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mtClean="0"/>
              <a:t>OGC osigurava više od 30 standarda za otkrivanje, vizualizaciju, pristup i obradu podataka. </a:t>
            </a:r>
            <a:br>
              <a:rPr lang="hr-HR" smtClean="0"/>
            </a:br>
            <a:r>
              <a:rPr lang="hr-HR" smtClean="0"/>
              <a:t>  Najpoznatiji i najvažniji su: WMS, WFS, WCS, ...</a:t>
            </a:r>
            <a:endParaRPr lang="en-US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dirty="0" smtClean="0"/>
              <a:t>podaci: </a:t>
            </a:r>
            <a:br>
              <a:rPr lang="hr-HR" sz="1800" dirty="0" smtClean="0"/>
            </a:br>
            <a:r>
              <a:rPr lang="hr-HR" sz="1800" dirty="0" smtClean="0"/>
              <a:t>WMS: karte i slike </a:t>
            </a:r>
            <a:br>
              <a:rPr lang="hr-HR" sz="1800" dirty="0" smtClean="0"/>
            </a:br>
            <a:r>
              <a:rPr lang="hr-HR" sz="1800" dirty="0" smtClean="0"/>
              <a:t>WFS: vektorski podaci (npr. granice) </a:t>
            </a:r>
            <a:br>
              <a:rPr lang="hr-HR" sz="1800" dirty="0" smtClean="0"/>
            </a:br>
            <a:r>
              <a:rPr lang="hr-HR" sz="1800" dirty="0" smtClean="0"/>
              <a:t>WCS: raster (npr. satelitski snimci) </a:t>
            </a:r>
            <a:br>
              <a:rPr lang="hr-HR" sz="1800" dirty="0" smtClean="0"/>
            </a:br>
            <a:r>
              <a:rPr lang="hr-HR" sz="1800" dirty="0" smtClean="0"/>
              <a:t>- </a:t>
            </a:r>
            <a:r>
              <a:rPr lang="hr-HR" sz="1800" dirty="0" err="1" smtClean="0"/>
              <a:t>metapodaci</a:t>
            </a:r>
            <a:r>
              <a:rPr lang="hr-HR" sz="1800" dirty="0" smtClean="0"/>
              <a:t> </a:t>
            </a:r>
            <a:endParaRPr lang="x-none" sz="1800" dirty="0" smtClean="0"/>
          </a:p>
          <a:p>
            <a:pPr eaLnBrk="1" hangingPunct="1">
              <a:buFontTx/>
              <a:buChar char="-"/>
            </a:pPr>
            <a:r>
              <a:rPr lang="x-none" sz="1800" baseline="0" dirty="0" smtClean="0"/>
              <a:t> </a:t>
            </a:r>
            <a:r>
              <a:rPr lang="hr-HR" sz="1800" dirty="0" smtClean="0"/>
              <a:t>analiza 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  ovo su glavni standardi koji omogućavaju osnovnu analizu podataka </a:t>
            </a:r>
            <a:br>
              <a:rPr lang="hr-HR" sz="1800" dirty="0" smtClean="0"/>
            </a:br>
            <a:r>
              <a:rPr lang="hr-HR" sz="1800" dirty="0" smtClean="0"/>
              <a:t>  više detalja o njima bit</a:t>
            </a:r>
            <a:r>
              <a:rPr lang="hr-HR" sz="1800" baseline="0" dirty="0" smtClean="0"/>
              <a:t> će</a:t>
            </a:r>
            <a:r>
              <a:rPr lang="hr-HR" sz="1800" dirty="0" smtClean="0"/>
              <a:t> dano u demonstracijskom dijelu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2400" dirty="0" smtClean="0"/>
              <a:t>- Ovi standardi se temelje na web tehnologiji i omogućavaju slanje podataka na </a:t>
            </a:r>
            <a:r>
              <a:rPr lang="hr-HR" sz="2400" dirty="0" err="1" smtClean="0"/>
              <a:t>međuoperabilan</a:t>
            </a:r>
            <a:r>
              <a:rPr lang="hr-HR" sz="2400" dirty="0" smtClean="0"/>
              <a:t> način </a:t>
            </a:r>
            <a:br>
              <a:rPr lang="hr-HR" sz="2400" dirty="0" smtClean="0"/>
            </a:br>
            <a:r>
              <a:rPr lang="hr-HR" sz="2400" dirty="0" smtClean="0"/>
              <a:t>- To se zove web usluga</a:t>
            </a:r>
            <a:endParaRPr lang="en-US" sz="2400" dirty="0" smtClean="0"/>
          </a:p>
          <a:p>
            <a:pPr eaLnBrk="1" hangingPunct="1"/>
            <a:r>
              <a:rPr lang="hr-HR" sz="2400" dirty="0" smtClean="0"/>
              <a:t>Na zaslonu je prikazan primjer servisa koji omogućava pristup vektorskim podacima </a:t>
            </a:r>
            <a:br>
              <a:rPr lang="hr-HR" sz="2400" dirty="0" smtClean="0"/>
            </a:br>
            <a:r>
              <a:rPr lang="hr-HR" sz="2400" dirty="0" smtClean="0"/>
              <a:t>To je jednostavna web adresa (kao kod pristupa web stranici), s nekoliko standardiziranih parametara (stil, zahtjev, verzija standarda, naziv sloja i projekcija) </a:t>
            </a:r>
            <a:br>
              <a:rPr lang="hr-HR" sz="2400" dirty="0" smtClean="0"/>
            </a:br>
            <a:r>
              <a:rPr lang="hr-HR" sz="2400" dirty="0" smtClean="0"/>
              <a:t>To omogućuje isporuku podataka</a:t>
            </a:r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hr-HR" dirty="0" smtClean="0"/>
              <a:t>Isti podaci potom mogu biti prikazani u različitim programima kao što su QGIS, </a:t>
            </a:r>
            <a:r>
              <a:rPr lang="hr-HR" dirty="0" err="1" smtClean="0"/>
              <a:t>Google</a:t>
            </a:r>
            <a:r>
              <a:rPr lang="hr-HR" dirty="0" smtClean="0"/>
              <a:t> </a:t>
            </a:r>
            <a:r>
              <a:rPr lang="hr-HR" dirty="0" err="1" smtClean="0"/>
              <a:t>Earth</a:t>
            </a:r>
            <a:r>
              <a:rPr lang="hr-HR" dirty="0" smtClean="0"/>
              <a:t> i razne web platforme =&gt; dodatna vrijednost</a:t>
            </a: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smtClean="0"/>
              <a:t>Vizija OGC-a je omogućiti što bolju integraciju (kroz standarde) heterogenih izvora podataka i razmjenu njihovog sadržaja na međuoperabilan način (također kroz standarde) različim klijentima (web, desktop aplikacije, mobiteli, ...)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Sad znamo da je moguće dijeliti podatke na </a:t>
            </a:r>
            <a:r>
              <a:rPr lang="hr-HR" sz="1800" dirty="0" err="1" smtClean="0"/>
              <a:t>međuoperabilan</a:t>
            </a:r>
            <a:r>
              <a:rPr lang="hr-HR" sz="1800" dirty="0" smtClean="0"/>
              <a:t> način </a:t>
            </a:r>
          </a:p>
          <a:p>
            <a:pPr eaLnBrk="1" hangingPunct="1">
              <a:buFontTx/>
              <a:buChar char="-"/>
            </a:pPr>
            <a:r>
              <a:rPr lang="hr-HR" sz="1800" dirty="0" smtClean="0"/>
              <a:t>Ali kako povezati heterogene i distribuirane izvore podataka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hr-HR" sz="1800" smtClean="0"/>
              <a:t>Odgovor se može sažeti u tri slova: IPP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smtClean="0"/>
              <a:t>Što znači prostorna infrastruktura podataka </a:t>
            </a:r>
            <a:endParaRPr lang="x-none" sz="1800" smtClean="0"/>
          </a:p>
          <a:p>
            <a:pPr eaLnBrk="1" hangingPunct="1">
              <a:buFontTx/>
              <a:buChar char="-"/>
            </a:pPr>
            <a:r>
              <a:rPr lang="x-none" sz="1800" baseline="0" smtClean="0"/>
              <a:t> </a:t>
            </a:r>
            <a:r>
              <a:rPr lang="en-US" sz="1800" smtClean="0"/>
              <a:t>IPP</a:t>
            </a:r>
            <a:r>
              <a:rPr lang="hr-HR" sz="1800" smtClean="0"/>
              <a:t> omogućuje povezivanje različitih izvora podataka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dirty="0" smtClean="0"/>
              <a:t>- IPP se može promatrati kao sredina koja omogućuje jednostavan pristup i korištenje geoprostornih podataka. </a:t>
            </a:r>
            <a:br>
              <a:rPr lang="hr-HR" sz="1800" dirty="0" smtClean="0"/>
            </a:br>
            <a:r>
              <a:rPr lang="hr-HR" sz="1800" dirty="0" smtClean="0"/>
              <a:t>- Oni su više od pukih skupova podataka. </a:t>
            </a:r>
            <a:br>
              <a:rPr lang="hr-HR" sz="1800" dirty="0" smtClean="0"/>
            </a:br>
            <a:r>
              <a:rPr lang="hr-HR" sz="1800" dirty="0" smtClean="0"/>
              <a:t>- Omogućavaju pronalaženje, prikaz, procjenu, i pristup geoprostornim podacima i informacijama. </a:t>
            </a:r>
            <a:br>
              <a:rPr lang="hr-HR" sz="1800" dirty="0" smtClean="0"/>
            </a:br>
            <a:r>
              <a:rPr lang="hr-HR" sz="1800" dirty="0" smtClean="0"/>
              <a:t>- To je sredina u kojoj korisnik ima neprekidnu interakciju s podacima. Cilj je poda</a:t>
            </a:r>
            <a:r>
              <a:rPr lang="en-US" sz="1800" dirty="0" err="1" smtClean="0"/>
              <a:t>tke</a:t>
            </a:r>
            <a:r>
              <a:rPr lang="hr-HR" sz="1800" dirty="0" smtClean="0"/>
              <a:t> što više približiti korisniku i odgovor</a:t>
            </a:r>
            <a:r>
              <a:rPr lang="en-US" sz="1800" dirty="0" err="1" smtClean="0"/>
              <a:t>iti</a:t>
            </a:r>
            <a:r>
              <a:rPr lang="hr-HR" sz="1800" dirty="0" smtClean="0"/>
              <a:t> na njegove potrebe.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hr-HR" sz="1800" dirty="0" smtClean="0"/>
              <a:t>Malo </a:t>
            </a:r>
            <a:r>
              <a:rPr lang="en-US" sz="1800" dirty="0" err="1" smtClean="0"/>
              <a:t>formalnija</a:t>
            </a:r>
            <a:r>
              <a:rPr lang="en-US" sz="1800" baseline="0" dirty="0" smtClean="0"/>
              <a:t> </a:t>
            </a:r>
            <a:r>
              <a:rPr lang="hr-HR" sz="1800" dirty="0" err="1" smtClean="0"/>
              <a:t>definij</a:t>
            </a:r>
            <a:r>
              <a:rPr lang="en-US" sz="1800" dirty="0" err="1" smtClean="0"/>
              <a:t>cija</a:t>
            </a:r>
            <a:r>
              <a:rPr lang="hr-HR" sz="1800" dirty="0" smtClean="0"/>
              <a:t> dana je od strane GSDI Udruge. </a:t>
            </a:r>
            <a:br>
              <a:rPr lang="hr-HR" sz="1800" dirty="0" smtClean="0"/>
            </a:br>
            <a:r>
              <a:rPr lang="hr-HR" sz="1800" dirty="0" smtClean="0"/>
              <a:t>- PROČITAJ SA </a:t>
            </a:r>
            <a:r>
              <a:rPr lang="en-US" sz="1800" dirty="0" smtClean="0"/>
              <a:t>SLAJDA</a:t>
            </a:r>
            <a:r>
              <a:rPr lang="hr-HR" sz="1800" dirty="0" smtClean="0"/>
              <a:t>!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 eaLnBrk="1" hangingPunct="1">
              <a:buFontTx/>
              <a:buChar char="-"/>
            </a:pPr>
            <a:r>
              <a:rPr lang="hr-HR" smtClean="0"/>
              <a:t>To je sustav nekoliko međusobno povezanih sustava </a:t>
            </a:r>
            <a:br>
              <a:rPr lang="hr-HR" smtClean="0"/>
            </a:br>
            <a:r>
              <a:rPr lang="hr-HR" smtClean="0"/>
              <a:t>atmosfera </a:t>
            </a:r>
            <a:br>
              <a:rPr lang="hr-HR" smtClean="0"/>
            </a:br>
            <a:r>
              <a:rPr lang="hr-HR" smtClean="0"/>
              <a:t>voda </a:t>
            </a:r>
            <a:br>
              <a:rPr lang="hr-HR" smtClean="0"/>
            </a:br>
            <a:r>
              <a:rPr lang="hr-HR" smtClean="0"/>
              <a:t>zemljište </a:t>
            </a:r>
            <a:br>
              <a:rPr lang="hr-HR" smtClean="0"/>
            </a:br>
            <a:r>
              <a:rPr lang="hr-HR" smtClean="0"/>
              <a:t>=&gt; Međusobno povezani</a:t>
            </a:r>
            <a:endParaRPr lang="en-US" dirty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200" dirty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- </a:t>
            </a:r>
            <a:r>
              <a:rPr lang="hr-HR" sz="2400" dirty="0" smtClean="0"/>
              <a:t>Ukratko, ona omogućuje oslobađanje snage podataka, informacija i servisa</a:t>
            </a:r>
            <a:endParaRPr lang="en-US" sz="22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Kako bi se razvio uspješan IPP, </a:t>
            </a:r>
            <a:r>
              <a:rPr lang="hr-HR" sz="1800" dirty="0" err="1" smtClean="0"/>
              <a:t>nepohodne</a:t>
            </a:r>
            <a:r>
              <a:rPr lang="hr-HR" sz="1800" dirty="0" smtClean="0"/>
              <a:t> su sljedeće komponente: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Imati viziju, cilj čijim dostizanjem će se odgovoriti na potrebe korisnika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Podaci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Infrastrukture za smještaj podataka, </a:t>
            </a:r>
            <a:r>
              <a:rPr lang="hr-HR" sz="1800" dirty="0" err="1" smtClean="0"/>
              <a:t>metapodataka</a:t>
            </a:r>
            <a:r>
              <a:rPr lang="hr-HR" sz="1800" dirty="0" smtClean="0"/>
              <a:t>, mreža i tehnologija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Financijska sredstva, jer IPP ima</a:t>
            </a:r>
            <a:r>
              <a:rPr lang="hr-HR" sz="1800" baseline="0" dirty="0" smtClean="0"/>
              <a:t> svoju cijenu</a:t>
            </a:r>
            <a:r>
              <a:rPr lang="hr-HR" sz="1800" dirty="0" smtClean="0"/>
              <a:t>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Vještine: ljudi sposobni održavaju različite dijelove infrastrukture (npr. Informatičari, GIS stručnjaci, ...)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Ali najvažnije je UPRAVLJANJE ovim komponentama (regulativa, standardi, institucijski okviri, ...); to je LJUDSKA komponenta IPP-a </a:t>
            </a:r>
            <a:br>
              <a:rPr lang="hr-HR" sz="1800" dirty="0" smtClean="0"/>
            </a:br>
            <a:r>
              <a:rPr lang="hr-HR" sz="1800" dirty="0" smtClean="0"/>
              <a:t>  Bez UPRAVLJANJA =&gt; IPP neće raditi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dirty="0" smtClean="0"/>
              <a:t>Smisao SDI-a je </a:t>
            </a:r>
            <a:r>
              <a:rPr lang="hr-HR" sz="1800" dirty="0" err="1" smtClean="0"/>
              <a:t>maksimizacija</a:t>
            </a:r>
            <a:r>
              <a:rPr lang="hr-HR" sz="1800" dirty="0" smtClean="0"/>
              <a:t> ponovne </a:t>
            </a:r>
            <a:r>
              <a:rPr lang="hr-HR" sz="1800" dirty="0" err="1" smtClean="0"/>
              <a:t>upo</a:t>
            </a:r>
            <a:r>
              <a:rPr lang="en-US" sz="1800" dirty="0" err="1" smtClean="0"/>
              <a:t>rabe</a:t>
            </a:r>
            <a:r>
              <a:rPr lang="hr-HR" sz="1800" dirty="0" smtClean="0"/>
              <a:t> podataka, kapaciteta, investicija </a:t>
            </a:r>
            <a:br>
              <a:rPr lang="hr-HR" sz="1800" dirty="0" smtClean="0"/>
            </a:br>
            <a:r>
              <a:rPr lang="hr-HR" sz="1800" dirty="0" smtClean="0"/>
              <a:t>  može se usporediti s autocestom po </a:t>
            </a:r>
            <a:r>
              <a:rPr lang="hr-HR" sz="1800" dirty="0" err="1" smtClean="0"/>
              <a:t>koj</a:t>
            </a:r>
            <a:r>
              <a:rPr lang="en-US" sz="1800" dirty="0" err="1" smtClean="0"/>
              <a:t>oj</a:t>
            </a:r>
            <a:r>
              <a:rPr lang="hr-HR" sz="1800" dirty="0" smtClean="0"/>
              <a:t> se podaci kreću učinkovitije 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Ukratko, IPP je o: </a:t>
            </a:r>
            <a:br>
              <a:rPr lang="hr-HR" sz="1800" dirty="0" smtClean="0"/>
            </a:br>
            <a:r>
              <a:rPr lang="hr-HR" sz="1800" dirty="0" smtClean="0"/>
              <a:t>PROČITAJ SA SLADA! 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Cilj = raditi pametnije, a ne napornije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hr-HR" sz="2400" dirty="0" smtClean="0"/>
              <a:t>Želimo povezati podatke s ljudima </a:t>
            </a:r>
            <a:endParaRPr lang="en-US" sz="2400" dirty="0" smtClean="0"/>
          </a:p>
          <a:p>
            <a:pPr eaLnBrk="1" hangingPunct="1">
              <a:buFontTx/>
              <a:buChar char="-"/>
            </a:pPr>
            <a:r>
              <a:rPr lang="hr-HR" sz="2400" dirty="0" smtClean="0"/>
              <a:t>To se ostvaruje kroz standarde, regulativu (izgradnja kapaciteta, politika, ...) ali i kroz tehnologiju (pristupne mreže) </a:t>
            </a:r>
            <a:br>
              <a:rPr lang="hr-HR" sz="2400" dirty="0" smtClean="0"/>
            </a:br>
            <a:r>
              <a:rPr lang="hr-HR" sz="2400" dirty="0" smtClean="0"/>
              <a:t> </a:t>
            </a:r>
            <a:endParaRPr lang="en-US" sz="2400" dirty="0" smtClean="0"/>
          </a:p>
          <a:p>
            <a:pPr eaLnBrk="1" hangingPunct="1">
              <a:buFontTx/>
              <a:buChar char="-"/>
            </a:pPr>
            <a:r>
              <a:rPr lang="hr-HR" sz="2400" dirty="0" smtClean="0"/>
              <a:t> Svi ovi elementi osnažuju pristup dobrim i kvalitetnim podacima i informacijama</a:t>
            </a:r>
            <a:endParaRPr lang="en-US" sz="22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Ako usporedimo današnju situaciju s npr. piramidama, vidjeti ćemo da imamo različite dijelove koji dobro </a:t>
            </a:r>
            <a:r>
              <a:rPr lang="en-US" sz="1800" dirty="0" err="1" smtClean="0"/>
              <a:t>funkcioniraju</a:t>
            </a:r>
            <a:r>
              <a:rPr lang="hr-HR" sz="1800" dirty="0" smtClean="0"/>
              <a:t>, ali nema kom</a:t>
            </a:r>
            <a:r>
              <a:rPr lang="en-US" sz="1800" dirty="0" err="1" smtClean="0"/>
              <a:t>ple</a:t>
            </a:r>
            <a:r>
              <a:rPr lang="hr-HR" sz="1800" dirty="0" err="1" smtClean="0"/>
              <a:t>tne</a:t>
            </a:r>
            <a:r>
              <a:rPr lang="hr-HR" sz="1800" dirty="0" smtClean="0"/>
              <a:t> slike </a:t>
            </a:r>
          </a:p>
          <a:p>
            <a:pPr eaLnBrk="1" hangingPunct="1">
              <a:buFontTx/>
              <a:buChar char="-"/>
            </a:pPr>
            <a:r>
              <a:rPr lang="hr-HR" sz="1800" baseline="0" dirty="0" smtClean="0"/>
              <a:t> </a:t>
            </a:r>
            <a:r>
              <a:rPr lang="hr-HR" sz="1800" dirty="0" smtClean="0"/>
              <a:t>Primjeri: </a:t>
            </a:r>
            <a:br>
              <a:rPr lang="hr-HR" sz="1800" dirty="0" smtClean="0"/>
            </a:br>
            <a:r>
              <a:rPr lang="hr-HR" sz="1800" dirty="0" smtClean="0"/>
              <a:t>  Možemo imati dobre podatke, ali bez načina da dopremo do državne uprave </a:t>
            </a:r>
            <a:br>
              <a:rPr lang="hr-HR" sz="1800" dirty="0" smtClean="0"/>
            </a:br>
            <a:r>
              <a:rPr lang="hr-HR" sz="1800" dirty="0" smtClean="0"/>
              <a:t>  Imamo dobre podatke ali nemamo ih kome prenijeti</a:t>
            </a:r>
            <a:br>
              <a:rPr lang="hr-HR" sz="1800" dirty="0" smtClean="0"/>
            </a:br>
            <a:r>
              <a:rPr lang="hr-HR" sz="1800" dirty="0" smtClean="0"/>
              <a:t>  Djelomično dobri podaci koji povremeno stižu do uprave </a:t>
            </a:r>
            <a:br>
              <a:rPr lang="hr-HR" sz="1800" dirty="0" smtClean="0"/>
            </a:br>
            <a:r>
              <a:rPr lang="hr-HR" sz="1800" dirty="0" smtClean="0"/>
              <a:t>  Vrlo rijetko dobri podaci koji stižu do državne uprave 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Ovo se može promijeniti ako se: </a:t>
            </a:r>
            <a:br>
              <a:rPr lang="hr-HR" sz="1800" dirty="0" smtClean="0"/>
            </a:br>
            <a:r>
              <a:rPr lang="hr-HR" sz="1800" dirty="0" smtClean="0"/>
              <a:t>  unaprijede pristup i distribucija podataka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</a:p>
          <a:p>
            <a:pPr eaLnBrk="1" hangingPunct="1"/>
            <a:r>
              <a:rPr lang="en-US" sz="1800" dirty="0" smtClean="0"/>
              <a:t>  </a:t>
            </a:r>
            <a:r>
              <a:rPr lang="hr-HR" sz="1800" dirty="0" smtClean="0"/>
              <a:t>unaprijedi analiza podataka 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Mogli bismo provesti više vremena baveći se znanošću (analizom podataka) a manje traženjem podataka (u Europi trenutno provodimo više od 50% vremena tražeći podatke o okolišu)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dirty="0" smtClean="0"/>
              <a:t>S ovim na umu, treba se sjeti</a:t>
            </a:r>
            <a:r>
              <a:rPr lang="en-US" sz="1800" dirty="0" smtClean="0"/>
              <a:t>ti</a:t>
            </a:r>
            <a:r>
              <a:rPr lang="hr-HR" sz="1800" dirty="0" smtClean="0"/>
              <a:t> da je, poput vidljivog vrha ledene sante, tehnološka strana IPP-a svega 20% cijelog procesa, u odnosu na 80% dijela koji otpada na ljudske odnose 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Tehnička strana se lako nadilazi ali ljudski faktor predstavlja najveću barijeru zbog: </a:t>
            </a:r>
            <a:br>
              <a:rPr lang="hr-HR" sz="1800" dirty="0" smtClean="0"/>
            </a:br>
            <a:r>
              <a:rPr lang="hr-HR" sz="1800" dirty="0" smtClean="0"/>
              <a:t>  socijalno-pol</a:t>
            </a:r>
            <a:r>
              <a:rPr lang="en-US" sz="1800" dirty="0" err="1" smtClean="0"/>
              <a:t>iti</a:t>
            </a:r>
            <a:r>
              <a:rPr lang="hr-HR" sz="1800" dirty="0" err="1" smtClean="0"/>
              <a:t>čko</a:t>
            </a:r>
            <a:r>
              <a:rPr lang="hr-HR" sz="1800" dirty="0" smtClean="0"/>
              <a:t>-kulturološkog konteksta </a:t>
            </a:r>
            <a:br>
              <a:rPr lang="hr-HR" sz="1800" dirty="0" smtClean="0"/>
            </a:br>
            <a:r>
              <a:rPr lang="hr-HR" sz="1800" dirty="0" smtClean="0"/>
              <a:t>  organizacije </a:t>
            </a:r>
            <a:br>
              <a:rPr lang="hr-HR" sz="1800" dirty="0" smtClean="0"/>
            </a:br>
            <a:r>
              <a:rPr lang="hr-HR" sz="1800" dirty="0" smtClean="0"/>
              <a:t>  ljudi </a:t>
            </a:r>
            <a:br>
              <a:rPr lang="hr-HR" sz="1800" dirty="0" smtClean="0"/>
            </a:br>
            <a:r>
              <a:rPr lang="hr-HR" sz="1800" dirty="0" smtClean="0"/>
              <a:t>  resursa (materijalnih i ljudskih)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Ključni element za implementaciju uspješnog IPP-a je da ljudi i institucije rade zajedno 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Potreba za balansiranjem između trivijalnog (premalo koristi, nedovoljna integracija) i </a:t>
            </a:r>
            <a:r>
              <a:rPr lang="hr-HR" sz="1800" dirty="0" err="1" smtClean="0"/>
              <a:t>prekompliciranog</a:t>
            </a:r>
            <a:r>
              <a:rPr lang="hr-HR" sz="1800" dirty="0" smtClean="0"/>
              <a:t> (=&gt; teško za implementaciju, preskupo)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85750" indent="-285750" eaLnBrk="1" hangingPunct="1">
              <a:buFontTx/>
              <a:buChar char="-"/>
            </a:pPr>
            <a:r>
              <a:rPr lang="hr-HR" sz="1800" dirty="0" smtClean="0"/>
              <a:t>Suradnja je osnovni element pod utjecajem političkih i organizacijskih čimbenika </a:t>
            </a:r>
            <a:endParaRPr lang="x-none" sz="1800" dirty="0" smtClean="0"/>
          </a:p>
          <a:p>
            <a:pPr marL="285750" indent="-285750" eaLnBrk="1" hangingPunct="1">
              <a:buFontTx/>
              <a:buChar char="-"/>
            </a:pPr>
            <a:r>
              <a:rPr lang="hr-HR" sz="1800" dirty="0" smtClean="0"/>
              <a:t>U tom smislu, vrlo je važan učinkovit i aktivan angažman svih sudionika kako bi oni razumjeli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prirodu interakcije </a:t>
            </a:r>
            <a:endParaRPr lang="x-none" sz="1800" dirty="0" smtClean="0"/>
          </a:p>
          <a:p>
            <a:pPr lvl="1" eaLnBrk="1" hangingPunct="1">
              <a:buFontTx/>
              <a:buChar char="-"/>
            </a:pPr>
            <a:r>
              <a:rPr lang="x-none" sz="1800" dirty="0" smtClean="0"/>
              <a:t> </a:t>
            </a:r>
            <a:r>
              <a:rPr lang="hr-HR" sz="1800" dirty="0" smtClean="0"/>
              <a:t>motive </a:t>
            </a:r>
            <a:endParaRPr lang="x-none" sz="1800" dirty="0" smtClean="0"/>
          </a:p>
          <a:p>
            <a:pPr lvl="1" eaLnBrk="1" hangingPunct="1">
              <a:buFontTx/>
              <a:buChar char="-"/>
            </a:pPr>
            <a:r>
              <a:rPr lang="x-none" sz="1800" baseline="0" dirty="0" smtClean="0"/>
              <a:t> </a:t>
            </a:r>
            <a:r>
              <a:rPr lang="hr-HR" sz="1800" dirty="0" smtClean="0"/>
              <a:t>potrebe </a:t>
            </a:r>
            <a:endParaRPr lang="x-none" sz="1800" dirty="0" smtClean="0"/>
          </a:p>
          <a:p>
            <a:pPr lvl="1" eaLnBrk="1" hangingPunct="1">
              <a:buFontTx/>
              <a:buChar char="-"/>
            </a:pPr>
            <a:r>
              <a:rPr lang="x-none" sz="1800" dirty="0" smtClean="0"/>
              <a:t> </a:t>
            </a:r>
            <a:r>
              <a:rPr lang="hr-HR" sz="1800" dirty="0" smtClean="0"/>
              <a:t>mogućnosti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endParaRPr lang="x-none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0"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ne treba nametati suradnju zbog mogućeg otpora već je treba izgraditi </a:t>
            </a:r>
            <a:endParaRPr lang="x-none" sz="1800" dirty="0" smtClean="0"/>
          </a:p>
          <a:p>
            <a:pPr lvl="0" eaLnBrk="1" hangingPunct="1">
              <a:buFontTx/>
              <a:buChar char="-"/>
            </a:pPr>
            <a:r>
              <a:rPr lang="x-none" sz="1800" baseline="0" dirty="0" smtClean="0"/>
              <a:t> </a:t>
            </a:r>
            <a:r>
              <a:rPr lang="hr-HR" sz="1800" dirty="0" smtClean="0"/>
              <a:t>sudionici će surađivati ​​samo ako su uzete u obzir njihove potrebe i ako su osigurani dovoljni ljudski i financijski resursi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Ključno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za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izgradnju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kapaciteta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je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podizanje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razine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svijesti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o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konceptima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metodama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tehnologijama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povezanim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 IPP-om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Grupa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za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promatranje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Zemlje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(Group on Earth Observation - GEO),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kroz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svoju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GEOSS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inicijativu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(Global Earth Observation System of Systems)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prepoznaje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tri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razine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izgradnje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kapaciteta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institucijsk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ljudsk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infrastrukturn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Sa tehnološkog stajališta, zaključak je da IPP nudi interesantno rješenje za upravljanje, širenje i analizu podataka o okolišu </a:t>
            </a:r>
            <a:endParaRPr lang="x-none" sz="1800" dirty="0" smtClean="0"/>
          </a:p>
          <a:p>
            <a:pPr eaLnBrk="1" hangingPunct="1">
              <a:buFontTx/>
              <a:buChar char="-"/>
            </a:pPr>
            <a:r>
              <a:rPr lang="x-none" sz="1800" dirty="0" smtClean="0"/>
              <a:t> </a:t>
            </a:r>
            <a:r>
              <a:rPr lang="hr-HR" sz="1800" dirty="0" smtClean="0"/>
              <a:t>Ali moramo zapamtiti da će ljudska komponenta biti ta koja će odrediti uspjeh </a:t>
            </a:r>
            <a:r>
              <a:rPr lang="hr-HR" sz="1800" dirty="0" err="1" smtClean="0"/>
              <a:t>nek</a:t>
            </a:r>
            <a:r>
              <a:rPr lang="x-none" sz="1800" dirty="0" smtClean="0"/>
              <a:t>е</a:t>
            </a:r>
            <a:r>
              <a:rPr lang="hr-HR" sz="1800" dirty="0" smtClean="0"/>
              <a:t> IPP.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Svi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izlistani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pojmovi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predanost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posticaja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...)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faktori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koji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ubrzavaju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ili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zau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tavljaju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razvoj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IPP-a</a:t>
            </a:r>
            <a:endParaRPr lang="x-none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Max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Craglia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je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</a:t>
            </a:r>
            <a:r>
              <a:rPr lang="x-none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z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javio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ČITAJ!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hr-HR" dirty="0" smtClean="0">
                <a:effectLst/>
              </a:rPr>
              <a:t>Čovječanstvo je postalo geofizički parametar </a:t>
            </a:r>
            <a:br>
              <a:rPr lang="hr-HR" dirty="0" smtClean="0">
                <a:effectLst/>
              </a:rPr>
            </a:br>
            <a:r>
              <a:rPr lang="hr-HR" dirty="0" smtClean="0">
                <a:effectLst/>
              </a:rPr>
              <a:t/>
            </a:r>
            <a:br>
              <a:rPr lang="hr-HR" dirty="0" smtClean="0">
                <a:effectLst/>
              </a:rPr>
            </a:br>
            <a:r>
              <a:rPr lang="hr-HR" dirty="0" smtClean="0">
                <a:effectLst/>
              </a:rPr>
              <a:t>Geofizika je postala političko pitanje </a:t>
            </a:r>
            <a:br>
              <a:rPr lang="hr-HR" dirty="0" smtClean="0">
                <a:effectLst/>
              </a:rPr>
            </a:br>
            <a:r>
              <a:rPr lang="hr-HR" dirty="0" smtClean="0">
                <a:effectLst/>
              </a:rPr>
              <a:t/>
            </a:r>
            <a:br>
              <a:rPr lang="hr-HR" dirty="0" smtClean="0">
                <a:effectLst/>
              </a:rPr>
            </a:br>
            <a:r>
              <a:rPr lang="hr-HR" dirty="0" smtClean="0">
                <a:effectLst/>
              </a:rPr>
              <a:t>Promatranje Zemlje je potrebno za donošenje odluka</a:t>
            </a:r>
            <a:endParaRPr lang="hr-HR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vi-VN" sz="1800" dirty="0" smtClean="0">
                <a:effectLst/>
              </a:rPr>
              <a:t>U skladu s ovim IPP principima, neke inicijative su pokušale dove</a:t>
            </a:r>
            <a:r>
              <a:rPr lang="hr-HR" sz="1800" dirty="0" err="1" smtClean="0">
                <a:effectLst/>
              </a:rPr>
              <a:t>sti</a:t>
            </a:r>
            <a:r>
              <a:rPr lang="hr-HR" sz="1800" baseline="0" dirty="0" smtClean="0">
                <a:effectLst/>
              </a:rPr>
              <a:t> to</a:t>
            </a:r>
            <a:r>
              <a:rPr lang="vi-VN" sz="1800" dirty="0" smtClean="0">
                <a:effectLst/>
              </a:rPr>
              <a:t> u praktičnu uporabu </a:t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/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>  Prva je koor</a:t>
            </a:r>
            <a:r>
              <a:rPr lang="x-none" sz="1800" dirty="0" smtClean="0">
                <a:effectLst/>
              </a:rPr>
              <a:t>di</a:t>
            </a:r>
            <a:r>
              <a:rPr lang="vi-VN" sz="1800" dirty="0" smtClean="0">
                <a:effectLst/>
              </a:rPr>
              <a:t>nirana od strane GEO-a i zove se GEOSS. GEOSS je svjetska inicijativa koja se temelji na načelima DOBROVOLJNOSTI i SAMOFINANCIRANJ</a:t>
            </a:r>
            <a:r>
              <a:rPr lang="x-none" sz="1800" dirty="0" smtClean="0">
                <a:effectLst/>
              </a:rPr>
              <a:t>A</a:t>
            </a:r>
            <a:r>
              <a:rPr lang="vi-VN" sz="1800" dirty="0" smtClean="0">
                <a:effectLst/>
              </a:rPr>
              <a:t/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/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>  </a:t>
            </a:r>
            <a:r>
              <a:rPr lang="x-none" sz="1800" dirty="0" smtClean="0">
                <a:effectLst/>
              </a:rPr>
              <a:t>Bit</a:t>
            </a:r>
            <a:r>
              <a:rPr lang="x-none" sz="1800" baseline="0" dirty="0" smtClean="0">
                <a:effectLst/>
              </a:rPr>
              <a:t> će</a:t>
            </a:r>
            <a:r>
              <a:rPr lang="vi-VN" sz="1800" dirty="0" smtClean="0">
                <a:effectLst/>
              </a:rPr>
              <a:t> </a:t>
            </a:r>
            <a:r>
              <a:rPr lang="hr-HR" sz="1800" dirty="0" smtClean="0">
                <a:effectLst/>
              </a:rPr>
              <a:t>u </a:t>
            </a:r>
            <a:r>
              <a:rPr lang="vi-VN" sz="1800" dirty="0" smtClean="0">
                <a:effectLst/>
              </a:rPr>
              <a:t>potpuno</a:t>
            </a:r>
            <a:r>
              <a:rPr lang="hr-HR" sz="1800" dirty="0" err="1" smtClean="0">
                <a:effectLst/>
              </a:rPr>
              <a:t>sti</a:t>
            </a:r>
            <a:r>
              <a:rPr lang="vi-VN" sz="1800" dirty="0" smtClean="0">
                <a:effectLst/>
              </a:rPr>
              <a:t> operativna 2015. godine </a:t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/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>  </a:t>
            </a:r>
            <a:r>
              <a:rPr lang="x-none" sz="1800" dirty="0" smtClean="0">
                <a:effectLst/>
              </a:rPr>
              <a:t>Ž</a:t>
            </a:r>
            <a:r>
              <a:rPr lang="vi-VN" sz="1800" dirty="0" smtClean="0">
                <a:effectLst/>
              </a:rPr>
              <a:t>eli povezati proizvođače prostornih podataka s krajnjim korisnicima (državnim službama, znanstvenicima ...) </a:t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/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>  </a:t>
            </a:r>
            <a:r>
              <a:rPr lang="x-none" sz="1800" dirty="0" smtClean="0">
                <a:effectLst/>
              </a:rPr>
              <a:t>S</a:t>
            </a:r>
            <a:r>
              <a:rPr lang="vi-VN" sz="1800" dirty="0" smtClean="0">
                <a:effectLst/>
              </a:rPr>
              <a:t> ciljem da poboljša pristup motrenju Zemlje radi proučavanja globalnih problema </a:t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/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>  Ključne riječi: ČITAJ!</a:t>
            </a:r>
            <a:endParaRPr lang="vi-VN" sz="1800" dirty="0">
              <a:effectLst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2400" dirty="0" smtClean="0"/>
              <a:t>GEOSS predlaže neke principe radi stimuliranja dijeljenja: </a:t>
            </a:r>
            <a:br>
              <a:rPr lang="hr-HR" sz="2400" dirty="0" smtClean="0"/>
            </a:br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hr-HR" sz="2400" dirty="0" smtClean="0"/>
              <a:t>ČITAJ!</a:t>
            </a:r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85750" indent="-285750" eaLnBrk="1" hangingPunct="1">
              <a:buFontTx/>
              <a:buChar char="-"/>
            </a:pPr>
            <a:r>
              <a:rPr lang="hr-HR" sz="1800" dirty="0" smtClean="0"/>
              <a:t>GEOSS, kroz svoju infrastrukturu, želi povezati različite sustave za promatranje Zemlje ciljajući na 9 područja društvene koristi: katastrofe, klima, voda, zdravlje, energija, vrijeme, ekosustavi, poljoprivreda i </a:t>
            </a:r>
            <a:r>
              <a:rPr lang="hr-HR" sz="1800" dirty="0" err="1" smtClean="0"/>
              <a:t>bioraznolikost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GEOSS ne sadrži vlastite podatke ali je most između proizvođača i korisnika podataka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7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To je Google za znanstvene</a:t>
            </a:r>
            <a:r>
              <a:rPr lang="x-none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podatke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Postoji i INSPIRE direktiva, EUROPSKA, koja je stupila na snagu u svibnju 2007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to je obvezujući zakonski akt koji koordinira države članice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dirty="0" smtClean="0"/>
              <a:t>INSPIRE definira određene principe kako bi poboljšao dijeljenje podataka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ČITAJ!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INSPIRE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definira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neke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usluge</a:t>
            </a:r>
            <a:r>
              <a:rPr lang="hr-HR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x-none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...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Ima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web 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stranicu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 geoportal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dirty="0" smtClean="0"/>
              <a:t>Da bi se donijele upravljačke odluke, </a:t>
            </a:r>
            <a:br>
              <a:rPr lang="hr-HR" sz="1800" dirty="0" smtClean="0"/>
            </a:br>
            <a:r>
              <a:rPr lang="hr-HR" sz="1800" dirty="0" smtClean="0"/>
              <a:t>tradicionalan znanstveni pristup je sljedeći: </a:t>
            </a:r>
            <a:br>
              <a:rPr lang="hr-HR" sz="1800" dirty="0" smtClean="0"/>
            </a:br>
            <a:r>
              <a:rPr lang="en-US" sz="1800" dirty="0" smtClean="0"/>
              <a:t>1)</a:t>
            </a:r>
            <a:r>
              <a:rPr lang="en-US" sz="1800" baseline="0" dirty="0" smtClean="0"/>
              <a:t> </a:t>
            </a:r>
            <a:r>
              <a:rPr lang="hr-HR" sz="1800" baseline="0" dirty="0" smtClean="0"/>
              <a:t>PRO</a:t>
            </a:r>
            <a:r>
              <a:rPr lang="en-US" sz="1800" dirty="0" smtClean="0"/>
              <a:t>MATRA </a:t>
            </a:r>
            <a:r>
              <a:rPr lang="hr-HR" sz="1800" dirty="0" smtClean="0"/>
              <a:t>se pojava koja se želi mjeriti, prikupljanjem podataka i njihovom analizom </a:t>
            </a:r>
            <a:br>
              <a:rPr lang="hr-HR" sz="1800" dirty="0" smtClean="0"/>
            </a:br>
            <a:r>
              <a:rPr lang="en-US" sz="1800" dirty="0" smtClean="0"/>
              <a:t>2) DIJELE</a:t>
            </a:r>
            <a:r>
              <a:rPr lang="hr-HR" sz="1800" dirty="0" smtClean="0"/>
              <a:t> se rezultati analize </a:t>
            </a:r>
            <a:br>
              <a:rPr lang="hr-HR" sz="1800" dirty="0" smtClean="0"/>
            </a:br>
            <a:r>
              <a:rPr lang="en-US" sz="1800" dirty="0" smtClean="0"/>
              <a:t>3)</a:t>
            </a:r>
            <a:r>
              <a:rPr lang="hr-HR" sz="1800" dirty="0" smtClean="0"/>
              <a:t> imajući u vidu da želimo INFORMI</a:t>
            </a:r>
            <a:r>
              <a:rPr lang="en-US" sz="1800" dirty="0" smtClean="0"/>
              <a:t>R</a:t>
            </a:r>
            <a:r>
              <a:rPr lang="hr-HR" sz="1800" dirty="0" smtClean="0"/>
              <a:t>ATI druge (znanstvena zajednica, javnost ...) kako bi sudjelovali u unaprjeđivanju općeg znanja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Kona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č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no,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spomenu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</a:t>
            </a:r>
            <a:r>
              <a:rPr lang="x-none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ćemo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</a:t>
            </a:r>
            <a:r>
              <a:rPr lang="x-none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Eye 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on Earth 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inicijativu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 Digitalna agenda Europe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=&gt; 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Sve ove inicijative pokušavaju konkretizirati IPP koncepte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dirty="0" smtClean="0"/>
              <a:t>Prije kraja ovog dijela dat</a:t>
            </a:r>
            <a:r>
              <a:rPr lang="hr-HR" sz="1800" baseline="0" dirty="0" smtClean="0"/>
              <a:t> ćemo</a:t>
            </a:r>
            <a:r>
              <a:rPr lang="hr-HR" sz="1800" dirty="0" smtClean="0"/>
              <a:t> nekoliko ključnih poruka. </a:t>
            </a:r>
            <a:br>
              <a:rPr lang="hr-HR" sz="1800" dirty="0" smtClean="0"/>
            </a:br>
            <a:r>
              <a:rPr lang="hr-HR" sz="1800" dirty="0" smtClean="0"/>
              <a:t>prvo: </a:t>
            </a:r>
            <a:br>
              <a:rPr lang="hr-HR" sz="1800" dirty="0" smtClean="0"/>
            </a:br>
            <a:r>
              <a:rPr lang="hr-HR" sz="1800" dirty="0" smtClean="0"/>
              <a:t>Bez dijeljenja podataka o okolišu:</a:t>
            </a:r>
            <a:endParaRPr lang="en-US" sz="18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x-none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bavljenje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znanošću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može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teško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,</a:t>
            </a: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donošenje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kvalitetnih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upravljačkih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odluka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može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problematično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,</a:t>
            </a: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koncipiranje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održivog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razvoja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može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vrlo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komplicirano</a:t>
            </a:r>
            <a:r>
              <a:rPr lang="x-none" sz="18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18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r-HR" sz="1800" dirty="0" smtClean="0"/>
              <a:t>Podaci prikupljeni kroz javno financiranje su javno dobro, proizvedeno u javnom interesu i stoga moraju biti javno dostupni u što većem mogućem obujmu.</a:t>
            </a:r>
            <a:endParaRPr lang="en-US" sz="18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dirty="0" smtClean="0"/>
              <a:t>U znanstvenom kontekstu, dijeljenje i dokumentiranje podataka je dio elementarne znanstvene kulture, koja olakšava usporedbu znanstvenih rezultata i metoda, izgrađuje znanstvenu odgovornost i kredibilitet i potencijalno unapređuje kvalitetu podataka što je od općeg interesa.</a:t>
            </a:r>
            <a:endParaRPr lang="en-US" sz="18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smtClean="0"/>
              <a:t>Držite ove koncepte jednostavnim, činite ih razumljivim i omogućite ljudima da i sami iskuse korist od rada u međuoperabilnom okruženju, kao i pozitivan utjecaj koji ono može imati na njihovo poslovanje.</a:t>
            </a:r>
            <a:endParaRPr lang="en-US" sz="18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smtClean="0"/>
              <a:t>Učinite svoje podatke vidljivim (ne skrivajte ih) </a:t>
            </a:r>
            <a:br>
              <a:rPr lang="hr-HR" sz="1800" smtClean="0"/>
            </a:br>
            <a:r>
              <a:rPr lang="hr-HR" sz="1800" smtClean="0"/>
              <a:t>Promovirajte GEOSS kao platformu za dijeljenje podataka i OGC otvorene standarde</a:t>
            </a:r>
            <a:endParaRPr lang="en-US" sz="18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smtClean="0"/>
              <a:t>Dijelite koliko god je moguće prostorne podatke koje pr</a:t>
            </a:r>
            <a:r>
              <a:rPr lang="en-US" sz="1800" smtClean="0"/>
              <a:t>oi</a:t>
            </a:r>
            <a:r>
              <a:rPr lang="hr-HR" sz="1800" smtClean="0"/>
              <a:t>zvodite!!!</a:t>
            </a:r>
            <a:endParaRPr lang="en-US" sz="18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19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dirty="0" smtClean="0"/>
              <a:t>Podaci koje prikupimo mogu biti korisni i drugima, a ne samo nama </a:t>
            </a:r>
            <a:endParaRPr lang="en-US" sz="1800" dirty="0" smtClean="0"/>
          </a:p>
          <a:p>
            <a:pPr eaLnBrk="1" hangingPunct="1">
              <a:buFontTx/>
              <a:buChar char="-"/>
            </a:pPr>
            <a:r>
              <a:rPr lang="hr-HR" sz="1800" dirty="0" smtClean="0"/>
              <a:t>Zapravo, jedan skup može biti od značaja velikom broju ljudi </a:t>
            </a:r>
            <a:endParaRPr lang="en-US" sz="1800" dirty="0" smtClean="0"/>
          </a:p>
          <a:p>
            <a:pPr eaLnBrk="1" hangingPunct="1">
              <a:buFontTx/>
              <a:buChar char="-"/>
            </a:pPr>
            <a:r>
              <a:rPr lang="hr-HR" sz="1800" dirty="0" smtClean="0"/>
              <a:t>a jednoj osobi su potrebni brojni i raznovrsni podaci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46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Što je </a:t>
            </a:r>
            <a:r>
              <a:rPr lang="hr-HR" sz="1800" dirty="0" err="1" smtClean="0"/>
              <a:t>interoperabilnost</a:t>
            </a:r>
            <a:r>
              <a:rPr lang="hr-HR" sz="1800" dirty="0" smtClean="0"/>
              <a:t>? </a:t>
            </a:r>
            <a:br>
              <a:rPr lang="hr-HR" sz="1800" dirty="0" smtClean="0"/>
            </a:br>
            <a:r>
              <a:rPr lang="hr-HR" sz="1800" dirty="0" smtClean="0"/>
              <a:t>  to je sposobnost unaprijedi integracija, baš kao dva dijela slagalice </a:t>
            </a:r>
            <a:br>
              <a:rPr lang="hr-HR" sz="1800" dirty="0" smtClean="0"/>
            </a:br>
            <a:r>
              <a:rPr lang="hr-HR" sz="1800" dirty="0" smtClean="0"/>
              <a:t>  ČITAJ DEFINICIJU!</a:t>
            </a:r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dirty="0" smtClean="0"/>
              <a:t>- </a:t>
            </a:r>
            <a:r>
              <a:rPr lang="hr-HR" sz="1800" dirty="0" err="1" smtClean="0"/>
              <a:t>Interoperabilan</a:t>
            </a:r>
            <a:r>
              <a:rPr lang="hr-HR" sz="1800" dirty="0" smtClean="0"/>
              <a:t> sustav ima nekoliko </a:t>
            </a:r>
            <a:r>
              <a:rPr lang="hr-HR" sz="1800" dirty="0" err="1" smtClean="0"/>
              <a:t>apsekata</a:t>
            </a:r>
            <a:r>
              <a:rPr lang="hr-HR" sz="1800" dirty="0" smtClean="0"/>
              <a:t>: </a:t>
            </a:r>
            <a:br>
              <a:rPr lang="hr-HR" sz="1800" dirty="0" smtClean="0"/>
            </a:br>
            <a:r>
              <a:rPr lang="hr-HR" sz="1800" dirty="0" smtClean="0"/>
              <a:t>- tehnički </a:t>
            </a:r>
            <a:br>
              <a:rPr lang="hr-HR" sz="1800" dirty="0" smtClean="0"/>
            </a:br>
            <a:r>
              <a:rPr lang="hr-HR" sz="1800" dirty="0" smtClean="0"/>
              <a:t>- Semantički (slične terminologije) </a:t>
            </a:r>
            <a:br>
              <a:rPr lang="hr-HR" sz="1800" dirty="0" smtClean="0"/>
            </a:br>
            <a:r>
              <a:rPr lang="hr-HR" sz="1800" dirty="0" smtClean="0"/>
              <a:t>- pravni </a:t>
            </a:r>
            <a:br>
              <a:rPr lang="hr-HR" sz="1800" dirty="0" smtClean="0"/>
            </a:br>
            <a:r>
              <a:rPr lang="hr-HR" sz="1800" dirty="0" smtClean="0"/>
              <a:t>- I ljudski: to je razlog zašto smo danas ovdje: naučiti, razmijeniti, surađivati ​...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/>
            <a:r>
              <a:rPr lang="hr-HR" sz="1800" dirty="0" smtClean="0"/>
              <a:t>- Podaci su "gorivo" za znanstvenu analizu i podršku procesu donošenja upravljačkih odluka </a:t>
            </a:r>
            <a:br>
              <a:rPr lang="hr-HR" sz="1800" dirty="0" smtClean="0"/>
            </a:br>
            <a:r>
              <a:rPr lang="hr-HR" sz="1800" dirty="0" smtClean="0"/>
              <a:t>!!! ALI Više od 50% vremena znanstvenici i državna uprava troše na potragu za podacima. </a:t>
            </a:r>
            <a:br>
              <a:rPr lang="hr-HR" sz="1800" dirty="0" smtClean="0"/>
            </a:br>
            <a:r>
              <a:rPr lang="hr-HR" sz="1800" dirty="0" smtClean="0"/>
              <a:t>    =&gt; Ovaj gubitak vremena ih sprječava da se usredotoče na analizu podataka i donošenje pravilnih odluka.</a:t>
            </a:r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standardi omogućuju da se podaci promatraju kao zajednički resurs, što je vrlo korisno u različitim domenama i različitim dijelovima zajednice </a:t>
            </a:r>
            <a:br>
              <a:rPr lang="hr-HR" sz="1800" dirty="0" smtClean="0"/>
            </a:b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 typeface="Symbol" pitchFamily="-84" charset="2"/>
              <a:buNone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Suradnja je vrlo bitan element na koji utječu politički i organizacijski čimbenici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U tom smislu važno je učinkovito i aktivno uključivanje korisnika, kako bi se razumjela: 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priroda interakcije 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motivi 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potrebe 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kapaciteti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Ne smije biti nametnuta jer bi izazvala otpor, već treba biti izgrađena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Sudionici će surađivati ​​samo ako su uzete u obzir njihove potrebe i ako su angažirani dovoljni ljudski i financijski resursi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146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50913"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7196F468-B924-DA4B-A446-F62C227499DE}" type="slidenum">
              <a:rPr lang="it-IT">
                <a:solidFill>
                  <a:schemeClr val="tx2"/>
                </a:solidFill>
              </a:rPr>
              <a:pPr eaLnBrk="1" hangingPunct="1"/>
              <a:t>147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dirty="0" smtClean="0"/>
              <a:t>Ozbiljno ograničenje za isporuku: trenutne IPP izrađuju poziv za Arhitekturu orijentiranu ka Servisima (SOA). 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Tipovi osnovnih IPP servisa se ​​još proučavaju </a:t>
            </a:r>
            <a:br>
              <a:rPr lang="hr-HR" dirty="0" smtClean="0"/>
            </a:br>
            <a:r>
              <a:rPr lang="hr-HR" dirty="0" smtClean="0"/>
              <a:t>Npr. opisivanje je oblik obrade, ali razlika je jasna zbog važnosti koje imaju prostorni podaci.</a:t>
            </a:r>
            <a:endParaRPr lang="it-IT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Tematska </a:t>
            </a:r>
            <a:r>
              <a:rPr lang="hr-HR" dirty="0" err="1" smtClean="0"/>
              <a:t>kibernetička</a:t>
            </a:r>
            <a:r>
              <a:rPr lang="hr-HR" dirty="0" smtClean="0"/>
              <a:t> infrastruktura sastoji se iz skupa zajedničkih standarda i pravila (npr. dobrih iskustava) koje su usvojili i proizvođači i korisnici podataka radi objavljivanja, pronalaženja i vezivanja za dostupne resurse. </a:t>
            </a:r>
            <a:br>
              <a:rPr lang="hr-HR" dirty="0" smtClean="0"/>
            </a:br>
            <a:r>
              <a:rPr lang="hr-HR" dirty="0" smtClean="0"/>
              <a:t>Registar servisa i generički portal su zajednički implementirani na razini infrastrukture. 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Arhitekture koji primjenjuju ovaj predložak su poznate kao Federalizirane Arhitekture. </a:t>
            </a:r>
            <a:br>
              <a:rPr lang="hr-HR" dirty="0" smtClean="0"/>
            </a:br>
            <a:r>
              <a:rPr lang="hr-HR" dirty="0" smtClean="0"/>
              <a:t>Zapravo, one se temelje na konceptu "zajedničkog federativnog modela podataka" i "zajedničkog federativnog protokola </a:t>
            </a:r>
            <a:r>
              <a:rPr lang="hr-HR" dirty="0" err="1" smtClean="0"/>
              <a:t>interoperabilnosti</a:t>
            </a:r>
            <a:r>
              <a:rPr lang="hr-HR" dirty="0" smtClean="0"/>
              <a:t>". </a:t>
            </a:r>
            <a:br>
              <a:rPr lang="hr-HR" dirty="0" smtClean="0"/>
            </a:br>
            <a:r>
              <a:rPr lang="hr-HR" dirty="0" smtClean="0"/>
              <a:t>Većina IPP-ova u svijetu temelji se na ovom modelu (NIPP u SAD, INSPIRE u Europi, </a:t>
            </a:r>
            <a:r>
              <a:rPr lang="hr-HR" dirty="0" err="1" smtClean="0"/>
              <a:t>geonim</a:t>
            </a:r>
            <a:r>
              <a:rPr lang="hr-HR" dirty="0" smtClean="0"/>
              <a:t>, CUAHSI i </a:t>
            </a:r>
            <a:r>
              <a:rPr lang="hr-HR" dirty="0" err="1" smtClean="0"/>
              <a:t>OneGeology</a:t>
            </a:r>
            <a:r>
              <a:rPr lang="hr-HR" dirty="0" smtClean="0"/>
              <a:t>). 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Kada želimo povezati više njih, npr. u multidisciplinarnu infrastrukturu, slika postaje komplicirana ...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4541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DC5D0-3283-4919-A243-2B28EB96413A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Držeći </a:t>
            </a:r>
            <a:r>
              <a:rPr lang="hr-HR" dirty="0" err="1" smtClean="0"/>
              <a:t>kibernetičku</a:t>
            </a:r>
            <a:r>
              <a:rPr lang="hr-HR" dirty="0" smtClean="0"/>
              <a:t> infrastrukturu što jednostavnijom, kompleksnost se prebacuje gotovo isključivo na proizvođača i </a:t>
            </a:r>
            <a:r>
              <a:rPr lang="hr-HR" dirty="0" err="1" smtClean="0"/>
              <a:t>koriniska</a:t>
            </a:r>
            <a:r>
              <a:rPr lang="hr-HR" dirty="0" smtClean="0"/>
              <a:t> podataka. 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To stvara barijere i smanjuje njihovu spremnost da investiraju svoje resurse kako bi sudjelovali u interdisciplinarnim ili multidisciplinarnim infrastrukturama. 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Nasuprot tome, oni se </a:t>
            </a:r>
            <a:r>
              <a:rPr lang="hr-HR" dirty="0" err="1" smtClean="0"/>
              <a:t>rađe</a:t>
            </a:r>
            <a:r>
              <a:rPr lang="hr-HR" dirty="0" smtClean="0"/>
              <a:t> posvećuju izgradnji </a:t>
            </a:r>
            <a:r>
              <a:rPr lang="hr-HR" dirty="0" err="1" smtClean="0"/>
              <a:t>intra</a:t>
            </a:r>
            <a:r>
              <a:rPr lang="hr-HR" dirty="0" smtClean="0"/>
              <a:t>-disciplinarnih i tematskih kapaciteta što usložnjava </a:t>
            </a:r>
            <a:r>
              <a:rPr lang="hr-HR" dirty="0" err="1" smtClean="0"/>
              <a:t>međuorganizacijsku</a:t>
            </a:r>
            <a:r>
              <a:rPr lang="hr-HR" dirty="0" smtClean="0"/>
              <a:t> multidisciplinarnu infrastrukturu.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07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/>
            <a:r>
              <a:rPr lang="vi-VN" sz="2400" dirty="0" smtClean="0">
                <a:effectLst/>
              </a:rPr>
              <a:t>Različiti autori se slažu da većina odluka, koje donose političari, na neki način</a:t>
            </a:r>
            <a:r>
              <a:rPr lang="hr-HR" sz="2400" dirty="0" smtClean="0">
                <a:effectLst/>
              </a:rPr>
              <a:t> ovisi</a:t>
            </a:r>
            <a:r>
              <a:rPr lang="vi-VN" sz="2400" dirty="0" smtClean="0">
                <a:effectLst/>
              </a:rPr>
              <a:t> o prostorni</a:t>
            </a:r>
            <a:r>
              <a:rPr lang="hr-HR" sz="2400" dirty="0" smtClean="0">
                <a:effectLst/>
              </a:rPr>
              <a:t>m</a:t>
            </a:r>
            <a:r>
              <a:rPr lang="vi-VN" sz="2400" dirty="0" smtClean="0">
                <a:effectLst/>
              </a:rPr>
              <a:t> informacija</a:t>
            </a:r>
            <a:r>
              <a:rPr lang="hr-HR" sz="2400" dirty="0" smtClean="0">
                <a:effectLst/>
              </a:rPr>
              <a:t>ma</a:t>
            </a:r>
            <a:r>
              <a:rPr lang="vi-VN" sz="2400" dirty="0" smtClean="0">
                <a:effectLst/>
              </a:rPr>
              <a:t/>
            </a:r>
            <a:br>
              <a:rPr lang="vi-VN" sz="2400" dirty="0" smtClean="0">
                <a:effectLst/>
              </a:rPr>
            </a:br>
            <a:r>
              <a:rPr lang="vi-VN" sz="2400" dirty="0" smtClean="0">
                <a:effectLst/>
              </a:rPr>
              <a:t>=&gt; 60-80% svih odluka </a:t>
            </a:r>
            <a:r>
              <a:rPr lang="hr-HR" sz="2400" dirty="0" smtClean="0">
                <a:effectLst/>
              </a:rPr>
              <a:t>o</a:t>
            </a:r>
            <a:r>
              <a:rPr lang="vi-VN" sz="2400" dirty="0" smtClean="0">
                <a:effectLst/>
              </a:rPr>
              <a:t>visi o prostorni</a:t>
            </a:r>
            <a:r>
              <a:rPr lang="hr-HR" sz="2400" dirty="0" smtClean="0">
                <a:effectLst/>
              </a:rPr>
              <a:t>m</a:t>
            </a:r>
            <a:r>
              <a:rPr lang="vi-VN" sz="2400" dirty="0" smtClean="0">
                <a:effectLst/>
              </a:rPr>
              <a:t> informacija</a:t>
            </a:r>
            <a:r>
              <a:rPr lang="hr-HR" sz="2400" dirty="0" smtClean="0">
                <a:effectLst/>
              </a:rPr>
              <a:t>ma</a:t>
            </a:r>
            <a:endParaRPr lang="vi-VN" sz="2400" dirty="0" smtClean="0">
              <a:effectLst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2447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mtClean="0"/>
              <a:t>Brokerska komponenta realizira svo neophodno posredovanje, prilagodbu, indeksiranje, distribuciju, semantičko mapiranje, pa čak i provjeru kvalitete, koja je neophodna da bi se izašlo na kraj s rastućom složenošću GEOSS kibernetičke infrastrukture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2471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mtClean="0"/>
              <a:t>Okvir za posredovanje se u GEOSS-u naziva GCI (GEOSS Common Infrastructure)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9122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1925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 smtClean="0"/>
              <a:t>Cf</a:t>
            </a:r>
            <a:r>
              <a:rPr lang="hr-HR" dirty="0" smtClean="0"/>
              <a:t>. pretraga </a:t>
            </a:r>
            <a:br>
              <a:rPr lang="hr-HR" dirty="0" smtClean="0"/>
            </a:br>
            <a:r>
              <a:rPr lang="hr-HR" dirty="0" smtClean="0"/>
              <a:t>(Opuštena) konzultacija resursa, obično praćena nizom referenci </a:t>
            </a:r>
            <a:br>
              <a:rPr lang="hr-HR" dirty="0" smtClean="0"/>
            </a:br>
            <a:r>
              <a:rPr lang="hr-HR" dirty="0" smtClean="0"/>
              <a:t>Omogućena samom strukturom resursa i mehanizmima kroz koje jedan resurs može biti povezan s drugim (npr. URL-ovi na webu)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310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Broker / agent posreduje između </a:t>
            </a:r>
            <a:r>
              <a:rPr lang="hr-HR" dirty="0" err="1" smtClean="0"/>
              <a:t>neusaglašenih</a:t>
            </a:r>
            <a:r>
              <a:rPr lang="hr-HR" dirty="0" smtClean="0"/>
              <a:t> kataloga i pristupnih servisa. </a:t>
            </a:r>
            <a:br>
              <a:rPr lang="hr-HR" dirty="0" smtClean="0"/>
            </a:br>
            <a:r>
              <a:rPr lang="hr-HR" dirty="0" smtClean="0"/>
              <a:t>Primjenjujući harmonizaciju </a:t>
            </a:r>
            <a:r>
              <a:rPr lang="hr-HR" dirty="0" err="1" smtClean="0"/>
              <a:t>metapodataka</a:t>
            </a:r>
            <a:r>
              <a:rPr lang="hr-HR" dirty="0" smtClean="0"/>
              <a:t> i prilagodbu protokola, on je u mogućnosti isporučiti upit i transformirati odgovor na jednolik i konzistentan način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2093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6342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GEO DAB pokreću GI-</a:t>
            </a:r>
            <a:r>
              <a:rPr lang="hr-HR" dirty="0" err="1" smtClean="0"/>
              <a:t>cat</a:t>
            </a:r>
            <a:r>
              <a:rPr lang="hr-HR" dirty="0" smtClean="0"/>
              <a:t> i GI-</a:t>
            </a:r>
            <a:r>
              <a:rPr lang="hr-HR" dirty="0" err="1" smtClean="0"/>
              <a:t>axe</a:t>
            </a:r>
            <a:r>
              <a:rPr lang="hr-HR" dirty="0" smtClean="0"/>
              <a:t>. </a:t>
            </a:r>
            <a:br>
              <a:rPr lang="hr-HR" dirty="0" smtClean="0"/>
            </a:br>
            <a:r>
              <a:rPr lang="hr-HR" dirty="0" smtClean="0"/>
              <a:t>GI-API dozvoljava uvid u funkcionalnosti putem </a:t>
            </a:r>
            <a:r>
              <a:rPr lang="hr-HR" dirty="0" err="1" smtClean="0"/>
              <a:t>Javascript</a:t>
            </a:r>
            <a:r>
              <a:rPr lang="hr-HR" dirty="0" smtClean="0"/>
              <a:t> API-a.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2470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GI-</a:t>
            </a:r>
            <a:r>
              <a:rPr lang="hr-HR" dirty="0" err="1" smtClean="0"/>
              <a:t>cat</a:t>
            </a:r>
            <a:r>
              <a:rPr lang="hr-HR" dirty="0" smtClean="0"/>
              <a:t> uključuje i web klijent s mapom i grafičkim kontrolama za zadavanje određenih kriterija upita (četiri „w”, kvalitetu ...) </a:t>
            </a:r>
            <a:br>
              <a:rPr lang="hr-HR" dirty="0" smtClean="0"/>
            </a:br>
            <a:r>
              <a:rPr lang="hr-HR" dirty="0" smtClean="0"/>
              <a:t>Rezultati su prikazani u donjem panelu.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0236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mtClean="0"/>
              <a:t>Prikazom izabranih izvora, rezultat pretraživanja se može suziti na podskup izvora podataka ili samo jedan izvor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0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26.09.14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88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26.09.14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2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26.09.14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3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26.09.14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8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26.09.14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6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26.09.14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23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26.09.14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63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26.09.14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26.09.14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3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26.09.14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6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26.09.14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4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8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jpe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</a:t>
            </a:r>
          </a:p>
          <a:p>
            <a:pPr lvl="2"/>
            <a:r>
              <a:rPr lang="fr-CH" dirty="0" smtClean="0"/>
              <a:t>Third level</a:t>
            </a:r>
          </a:p>
          <a:p>
            <a:pPr lvl="3"/>
            <a:r>
              <a:rPr lang="fr-CH" dirty="0" smtClean="0"/>
              <a:t>Fourth level</a:t>
            </a:r>
          </a:p>
          <a:p>
            <a:pPr lvl="4"/>
            <a:r>
              <a:rPr lang="fr-CH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3584" y="6545225"/>
            <a:ext cx="545577" cy="283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4B2DE-CB4D-3846-8473-7949EAB273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unige_re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" y="6551711"/>
            <a:ext cx="919630" cy="269758"/>
          </a:xfrm>
          <a:prstGeom prst="rect">
            <a:avLst/>
          </a:prstGeom>
        </p:spPr>
      </p:pic>
      <p:pic>
        <p:nvPicPr>
          <p:cNvPr id="8" name="Picture 7" descr="GRID_black_eng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57" y="6551711"/>
            <a:ext cx="933384" cy="286238"/>
          </a:xfrm>
          <a:prstGeom prst="rect">
            <a:avLst/>
          </a:prstGeom>
        </p:spPr>
      </p:pic>
      <p:pic>
        <p:nvPicPr>
          <p:cNvPr id="10" name="Picture 9" descr="CNR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41896" y="6430449"/>
            <a:ext cx="503190" cy="434332"/>
          </a:xfrm>
          <a:prstGeom prst="rect">
            <a:avLst/>
          </a:prstGeom>
        </p:spPr>
      </p:pic>
      <p:pic>
        <p:nvPicPr>
          <p:cNvPr id="11" name="Picture 10" descr="eopower_logo_web_transparent_background_100px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623" y="716145"/>
            <a:ext cx="425450" cy="216980"/>
          </a:xfrm>
          <a:prstGeom prst="rect">
            <a:avLst/>
          </a:prstGeom>
        </p:spPr>
      </p:pic>
      <p:pic>
        <p:nvPicPr>
          <p:cNvPr id="12" name="Picture 11" descr="iason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623" y="994363"/>
            <a:ext cx="425450" cy="214791"/>
          </a:xfrm>
          <a:prstGeom prst="rect">
            <a:avLst/>
          </a:prstGeom>
        </p:spPr>
      </p:pic>
      <p:pic>
        <p:nvPicPr>
          <p:cNvPr id="13" name="Picture 12" descr="EnviroGRIDS_logo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7063" y="398743"/>
            <a:ext cx="457200" cy="28575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0" y="6428861"/>
            <a:ext cx="91440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01909" y="6551711"/>
            <a:ext cx="2924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Conference/place name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26558" y="6545225"/>
            <a:ext cx="1614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Workshop date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57530" y="6551711"/>
            <a:ext cx="809345" cy="277091"/>
          </a:xfrm>
          <a:prstGeom prst="rect">
            <a:avLst/>
          </a:prstGeom>
        </p:spPr>
      </p:pic>
      <p:pic>
        <p:nvPicPr>
          <p:cNvPr id="50178" name="Picture 2" descr="D:\Boris\FP7 InnoSense\Otvaranje\08072013101718-ec.jpg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0" r="-1521" b="15015"/>
          <a:stretch/>
        </p:blipFill>
        <p:spPr bwMode="auto">
          <a:xfrm>
            <a:off x="-7063" y="29029"/>
            <a:ext cx="504000" cy="33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50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6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6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7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image" Target="../media/image179.png"/><Relationship Id="rId6" Type="http://schemas.openxmlformats.org/officeDocument/2006/relationships/image" Target="../media/image180.png"/><Relationship Id="rId7" Type="http://schemas.openxmlformats.org/officeDocument/2006/relationships/image" Target="../media/image181.png"/><Relationship Id="rId8" Type="http://schemas.openxmlformats.org/officeDocument/2006/relationships/image" Target="../media/image182.png"/><Relationship Id="rId9" Type="http://schemas.openxmlformats.org/officeDocument/2006/relationships/image" Target="../media/image183.png"/><Relationship Id="rId10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8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calhost:8080/geonetwork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egasosdi.uab.es:80/catalog" TargetMode="Externa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png"/><Relationship Id="rId3" Type="http://schemas.openxmlformats.org/officeDocument/2006/relationships/image" Target="../media/image200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png"/><Relationship Id="rId3" Type="http://schemas.openxmlformats.org/officeDocument/2006/relationships/image" Target="../media/image20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4" Type="http://schemas.openxmlformats.org/officeDocument/2006/relationships/image" Target="../media/image206.png"/><Relationship Id="rId5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png"/><Relationship Id="rId3" Type="http://schemas.openxmlformats.org/officeDocument/2006/relationships/image" Target="../media/image209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6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4" Type="http://schemas.openxmlformats.org/officeDocument/2006/relationships/image" Target="../media/image225.png"/><Relationship Id="rId5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png"/><Relationship Id="rId3" Type="http://schemas.openxmlformats.org/officeDocument/2006/relationships/image" Target="../media/image228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4" Type="http://schemas.openxmlformats.org/officeDocument/2006/relationships/image" Target="../media/image231.png"/><Relationship Id="rId5" Type="http://schemas.openxmlformats.org/officeDocument/2006/relationships/image" Target="../media/image232.png"/><Relationship Id="rId6" Type="http://schemas.openxmlformats.org/officeDocument/2006/relationships/image" Target="../media/image233.png"/><Relationship Id="rId7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4" Type="http://schemas.openxmlformats.org/officeDocument/2006/relationships/image" Target="../media/image234.png"/><Relationship Id="rId5" Type="http://schemas.openxmlformats.org/officeDocument/2006/relationships/image" Target="../media/image238.png"/><Relationship Id="rId6" Type="http://schemas.openxmlformats.org/officeDocument/2006/relationships/image" Target="../media/image239.png"/><Relationship Id="rId7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4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4" Type="http://schemas.openxmlformats.org/officeDocument/2006/relationships/image" Target="../media/image247.png"/><Relationship Id="rId5" Type="http://schemas.openxmlformats.org/officeDocument/2006/relationships/image" Target="../media/image248.png"/><Relationship Id="rId6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5.png"/></Relationships>
</file>

<file path=ppt/slides/_rels/slide1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8.png"/><Relationship Id="rId12" Type="http://schemas.openxmlformats.org/officeDocument/2006/relationships/image" Target="../media/image259.png"/><Relationship Id="rId13" Type="http://schemas.openxmlformats.org/officeDocument/2006/relationships/image" Target="../media/image260.png"/><Relationship Id="rId14" Type="http://schemas.openxmlformats.org/officeDocument/2006/relationships/image" Target="../media/image261.png"/><Relationship Id="rId15" Type="http://schemas.openxmlformats.org/officeDocument/2006/relationships/image" Target="../media/image262.png"/><Relationship Id="rId16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calhost/cgi-bin/pywps.cgi?service=WPS&amp;request=getcapabilities" TargetMode="External"/><Relationship Id="rId3" Type="http://schemas.openxmlformats.org/officeDocument/2006/relationships/image" Target="../media/image250.png"/><Relationship Id="rId4" Type="http://schemas.openxmlformats.org/officeDocument/2006/relationships/image" Target="../media/image251.png"/><Relationship Id="rId5" Type="http://schemas.openxmlformats.org/officeDocument/2006/relationships/image" Target="../media/image252.png"/><Relationship Id="rId6" Type="http://schemas.openxmlformats.org/officeDocument/2006/relationships/image" Target="../media/image253.png"/><Relationship Id="rId7" Type="http://schemas.openxmlformats.org/officeDocument/2006/relationships/image" Target="../media/image254.png"/><Relationship Id="rId8" Type="http://schemas.openxmlformats.org/officeDocument/2006/relationships/image" Target="../media/image255.png"/><Relationship Id="rId9" Type="http://schemas.openxmlformats.org/officeDocument/2006/relationships/image" Target="../media/image256.png"/><Relationship Id="rId10" Type="http://schemas.openxmlformats.org/officeDocument/2006/relationships/image" Target="../media/image257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4" Type="http://schemas.openxmlformats.org/officeDocument/2006/relationships/image" Target="../media/image265.png"/><Relationship Id="rId5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0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4" Type="http://schemas.openxmlformats.org/officeDocument/2006/relationships/image" Target="../media/image250.png"/><Relationship Id="rId5" Type="http://schemas.openxmlformats.org/officeDocument/2006/relationships/image" Target="../media/image269.png"/><Relationship Id="rId6" Type="http://schemas.openxmlformats.org/officeDocument/2006/relationships/image" Target="../media/image270.png"/><Relationship Id="rId7" Type="http://schemas.openxmlformats.org/officeDocument/2006/relationships/image" Target="../media/image271.png"/><Relationship Id="rId8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7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3.emf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274.png"/></Relationships>
</file>

<file path=ppt/slides/_rels/slide1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5.jpeg"/><Relationship Id="rId14" Type="http://schemas.openxmlformats.org/officeDocument/2006/relationships/image" Target="../media/image286.jpeg"/><Relationship Id="rId15" Type="http://schemas.openxmlformats.org/officeDocument/2006/relationships/image" Target="../media/image287.png"/><Relationship Id="rId16" Type="http://schemas.openxmlformats.org/officeDocument/2006/relationships/image" Target="../media/image288.jpeg"/><Relationship Id="rId17" Type="http://schemas.openxmlformats.org/officeDocument/2006/relationships/image" Target="../media/image289.jpeg"/><Relationship Id="rId18" Type="http://schemas.openxmlformats.org/officeDocument/2006/relationships/image" Target="../media/image290.gif"/><Relationship Id="rId19" Type="http://schemas.openxmlformats.org/officeDocument/2006/relationships/image" Target="../media/image291.jpeg"/><Relationship Id="rId50" Type="http://schemas.openxmlformats.org/officeDocument/2006/relationships/image" Target="../media/image322.jpeg"/><Relationship Id="rId51" Type="http://schemas.openxmlformats.org/officeDocument/2006/relationships/image" Target="../media/image323.gif"/><Relationship Id="rId52" Type="http://schemas.openxmlformats.org/officeDocument/2006/relationships/image" Target="../media/image324.png"/><Relationship Id="rId53" Type="http://schemas.openxmlformats.org/officeDocument/2006/relationships/image" Target="../media/image325.jpeg"/><Relationship Id="rId54" Type="http://schemas.openxmlformats.org/officeDocument/2006/relationships/image" Target="../media/image326.jpeg"/><Relationship Id="rId55" Type="http://schemas.openxmlformats.org/officeDocument/2006/relationships/image" Target="../media/image327.jpeg"/><Relationship Id="rId56" Type="http://schemas.openxmlformats.org/officeDocument/2006/relationships/image" Target="../media/image328.jpeg"/><Relationship Id="rId57" Type="http://schemas.openxmlformats.org/officeDocument/2006/relationships/image" Target="../media/image329.jpeg"/><Relationship Id="rId58" Type="http://schemas.openxmlformats.org/officeDocument/2006/relationships/image" Target="../media/image330.png"/><Relationship Id="rId40" Type="http://schemas.openxmlformats.org/officeDocument/2006/relationships/image" Target="../media/image312.gif"/><Relationship Id="rId41" Type="http://schemas.openxmlformats.org/officeDocument/2006/relationships/image" Target="../media/image313.gif"/><Relationship Id="rId42" Type="http://schemas.openxmlformats.org/officeDocument/2006/relationships/image" Target="../media/image314.jpeg"/><Relationship Id="rId43" Type="http://schemas.openxmlformats.org/officeDocument/2006/relationships/image" Target="../media/image315.jpeg"/><Relationship Id="rId44" Type="http://schemas.openxmlformats.org/officeDocument/2006/relationships/image" Target="../media/image316.png"/><Relationship Id="rId45" Type="http://schemas.openxmlformats.org/officeDocument/2006/relationships/image" Target="../media/image317.png"/><Relationship Id="rId46" Type="http://schemas.openxmlformats.org/officeDocument/2006/relationships/image" Target="../media/image318.jpeg"/><Relationship Id="rId47" Type="http://schemas.openxmlformats.org/officeDocument/2006/relationships/image" Target="../media/image319.jpeg"/><Relationship Id="rId48" Type="http://schemas.openxmlformats.org/officeDocument/2006/relationships/image" Target="../media/image320.jpeg"/><Relationship Id="rId49" Type="http://schemas.openxmlformats.org/officeDocument/2006/relationships/image" Target="../media/image32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275.jpeg"/><Relationship Id="rId4" Type="http://schemas.openxmlformats.org/officeDocument/2006/relationships/image" Target="../media/image276.png"/><Relationship Id="rId5" Type="http://schemas.openxmlformats.org/officeDocument/2006/relationships/image" Target="../media/image277.gif"/><Relationship Id="rId6" Type="http://schemas.openxmlformats.org/officeDocument/2006/relationships/image" Target="../media/image278.jpeg"/><Relationship Id="rId7" Type="http://schemas.openxmlformats.org/officeDocument/2006/relationships/image" Target="../media/image279.jpeg"/><Relationship Id="rId8" Type="http://schemas.openxmlformats.org/officeDocument/2006/relationships/image" Target="../media/image280.png"/><Relationship Id="rId9" Type="http://schemas.openxmlformats.org/officeDocument/2006/relationships/image" Target="../media/image281.png"/><Relationship Id="rId30" Type="http://schemas.openxmlformats.org/officeDocument/2006/relationships/image" Target="../media/image302.jpeg"/><Relationship Id="rId31" Type="http://schemas.openxmlformats.org/officeDocument/2006/relationships/image" Target="../media/image303.jpeg"/><Relationship Id="rId32" Type="http://schemas.openxmlformats.org/officeDocument/2006/relationships/image" Target="../media/image304.png"/><Relationship Id="rId33" Type="http://schemas.openxmlformats.org/officeDocument/2006/relationships/image" Target="../media/image305.png"/><Relationship Id="rId34" Type="http://schemas.openxmlformats.org/officeDocument/2006/relationships/image" Target="../media/image306.gif"/><Relationship Id="rId35" Type="http://schemas.openxmlformats.org/officeDocument/2006/relationships/image" Target="../media/image307.png"/><Relationship Id="rId36" Type="http://schemas.openxmlformats.org/officeDocument/2006/relationships/image" Target="../media/image308.jpeg"/><Relationship Id="rId37" Type="http://schemas.openxmlformats.org/officeDocument/2006/relationships/image" Target="../media/image309.jpeg"/><Relationship Id="rId38" Type="http://schemas.openxmlformats.org/officeDocument/2006/relationships/image" Target="../media/image310.gif"/><Relationship Id="rId39" Type="http://schemas.openxmlformats.org/officeDocument/2006/relationships/image" Target="../media/image311.jpeg"/><Relationship Id="rId20" Type="http://schemas.openxmlformats.org/officeDocument/2006/relationships/image" Target="../media/image292.jpeg"/><Relationship Id="rId21" Type="http://schemas.openxmlformats.org/officeDocument/2006/relationships/image" Target="../media/image293.jpeg"/><Relationship Id="rId22" Type="http://schemas.openxmlformats.org/officeDocument/2006/relationships/image" Target="../media/image294.jpeg"/><Relationship Id="rId23" Type="http://schemas.openxmlformats.org/officeDocument/2006/relationships/image" Target="../media/image295.png"/><Relationship Id="rId24" Type="http://schemas.openxmlformats.org/officeDocument/2006/relationships/image" Target="../media/image296.gif"/><Relationship Id="rId25" Type="http://schemas.openxmlformats.org/officeDocument/2006/relationships/image" Target="../media/image297.jpeg"/><Relationship Id="rId26" Type="http://schemas.openxmlformats.org/officeDocument/2006/relationships/image" Target="../media/image298.gif"/><Relationship Id="rId27" Type="http://schemas.openxmlformats.org/officeDocument/2006/relationships/image" Target="../media/image299.jpeg"/><Relationship Id="rId28" Type="http://schemas.openxmlformats.org/officeDocument/2006/relationships/image" Target="../media/image300.gif"/><Relationship Id="rId29" Type="http://schemas.openxmlformats.org/officeDocument/2006/relationships/image" Target="../media/image301.gif"/><Relationship Id="rId10" Type="http://schemas.openxmlformats.org/officeDocument/2006/relationships/image" Target="../media/image282.jpeg"/><Relationship Id="rId11" Type="http://schemas.openxmlformats.org/officeDocument/2006/relationships/image" Target="../media/image283.png"/><Relationship Id="rId12" Type="http://schemas.openxmlformats.org/officeDocument/2006/relationships/image" Target="../media/image284.jpeg"/></Relationships>
</file>

<file path=ppt/slides/_rels/slide1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5.jpeg"/><Relationship Id="rId14" Type="http://schemas.openxmlformats.org/officeDocument/2006/relationships/image" Target="../media/image286.jpeg"/><Relationship Id="rId15" Type="http://schemas.openxmlformats.org/officeDocument/2006/relationships/image" Target="../media/image287.png"/><Relationship Id="rId16" Type="http://schemas.openxmlformats.org/officeDocument/2006/relationships/image" Target="../media/image288.jpeg"/><Relationship Id="rId17" Type="http://schemas.openxmlformats.org/officeDocument/2006/relationships/image" Target="../media/image289.jpeg"/><Relationship Id="rId18" Type="http://schemas.openxmlformats.org/officeDocument/2006/relationships/image" Target="../media/image290.gif"/><Relationship Id="rId19" Type="http://schemas.openxmlformats.org/officeDocument/2006/relationships/image" Target="../media/image291.jpeg"/><Relationship Id="rId50" Type="http://schemas.openxmlformats.org/officeDocument/2006/relationships/image" Target="../media/image322.jpeg"/><Relationship Id="rId51" Type="http://schemas.openxmlformats.org/officeDocument/2006/relationships/image" Target="../media/image323.gif"/><Relationship Id="rId52" Type="http://schemas.openxmlformats.org/officeDocument/2006/relationships/image" Target="../media/image324.png"/><Relationship Id="rId53" Type="http://schemas.openxmlformats.org/officeDocument/2006/relationships/image" Target="../media/image325.jpeg"/><Relationship Id="rId54" Type="http://schemas.openxmlformats.org/officeDocument/2006/relationships/image" Target="../media/image326.jpeg"/><Relationship Id="rId55" Type="http://schemas.openxmlformats.org/officeDocument/2006/relationships/image" Target="../media/image327.jpeg"/><Relationship Id="rId56" Type="http://schemas.openxmlformats.org/officeDocument/2006/relationships/image" Target="../media/image328.jpeg"/><Relationship Id="rId40" Type="http://schemas.openxmlformats.org/officeDocument/2006/relationships/image" Target="../media/image312.gif"/><Relationship Id="rId41" Type="http://schemas.openxmlformats.org/officeDocument/2006/relationships/image" Target="../media/image313.gif"/><Relationship Id="rId42" Type="http://schemas.openxmlformats.org/officeDocument/2006/relationships/image" Target="../media/image314.jpeg"/><Relationship Id="rId43" Type="http://schemas.openxmlformats.org/officeDocument/2006/relationships/image" Target="../media/image315.jpeg"/><Relationship Id="rId44" Type="http://schemas.openxmlformats.org/officeDocument/2006/relationships/image" Target="../media/image316.png"/><Relationship Id="rId45" Type="http://schemas.openxmlformats.org/officeDocument/2006/relationships/image" Target="../media/image317.png"/><Relationship Id="rId46" Type="http://schemas.openxmlformats.org/officeDocument/2006/relationships/image" Target="../media/image318.jpeg"/><Relationship Id="rId47" Type="http://schemas.openxmlformats.org/officeDocument/2006/relationships/image" Target="../media/image319.jpeg"/><Relationship Id="rId48" Type="http://schemas.openxmlformats.org/officeDocument/2006/relationships/image" Target="../media/image320.jpeg"/><Relationship Id="rId49" Type="http://schemas.openxmlformats.org/officeDocument/2006/relationships/image" Target="../media/image32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275.jpeg"/><Relationship Id="rId4" Type="http://schemas.openxmlformats.org/officeDocument/2006/relationships/image" Target="../media/image276.png"/><Relationship Id="rId5" Type="http://schemas.openxmlformats.org/officeDocument/2006/relationships/image" Target="../media/image277.gif"/><Relationship Id="rId6" Type="http://schemas.openxmlformats.org/officeDocument/2006/relationships/image" Target="../media/image278.jpeg"/><Relationship Id="rId7" Type="http://schemas.openxmlformats.org/officeDocument/2006/relationships/image" Target="../media/image279.jpeg"/><Relationship Id="rId8" Type="http://schemas.openxmlformats.org/officeDocument/2006/relationships/image" Target="../media/image280.png"/><Relationship Id="rId9" Type="http://schemas.openxmlformats.org/officeDocument/2006/relationships/image" Target="../media/image281.png"/><Relationship Id="rId30" Type="http://schemas.openxmlformats.org/officeDocument/2006/relationships/image" Target="../media/image302.jpeg"/><Relationship Id="rId31" Type="http://schemas.openxmlformats.org/officeDocument/2006/relationships/image" Target="../media/image303.jpeg"/><Relationship Id="rId32" Type="http://schemas.openxmlformats.org/officeDocument/2006/relationships/image" Target="../media/image304.png"/><Relationship Id="rId33" Type="http://schemas.openxmlformats.org/officeDocument/2006/relationships/image" Target="../media/image305.png"/><Relationship Id="rId34" Type="http://schemas.openxmlformats.org/officeDocument/2006/relationships/image" Target="../media/image306.gif"/><Relationship Id="rId35" Type="http://schemas.openxmlformats.org/officeDocument/2006/relationships/image" Target="../media/image307.png"/><Relationship Id="rId36" Type="http://schemas.openxmlformats.org/officeDocument/2006/relationships/image" Target="../media/image308.jpeg"/><Relationship Id="rId37" Type="http://schemas.openxmlformats.org/officeDocument/2006/relationships/image" Target="../media/image309.jpeg"/><Relationship Id="rId38" Type="http://schemas.openxmlformats.org/officeDocument/2006/relationships/image" Target="../media/image310.gif"/><Relationship Id="rId39" Type="http://schemas.openxmlformats.org/officeDocument/2006/relationships/image" Target="../media/image311.jpeg"/><Relationship Id="rId20" Type="http://schemas.openxmlformats.org/officeDocument/2006/relationships/image" Target="../media/image292.jpeg"/><Relationship Id="rId21" Type="http://schemas.openxmlformats.org/officeDocument/2006/relationships/image" Target="../media/image293.jpeg"/><Relationship Id="rId22" Type="http://schemas.openxmlformats.org/officeDocument/2006/relationships/image" Target="../media/image294.jpeg"/><Relationship Id="rId23" Type="http://schemas.openxmlformats.org/officeDocument/2006/relationships/image" Target="../media/image295.png"/><Relationship Id="rId24" Type="http://schemas.openxmlformats.org/officeDocument/2006/relationships/image" Target="../media/image296.gif"/><Relationship Id="rId25" Type="http://schemas.openxmlformats.org/officeDocument/2006/relationships/image" Target="../media/image297.jpeg"/><Relationship Id="rId26" Type="http://schemas.openxmlformats.org/officeDocument/2006/relationships/image" Target="../media/image298.gif"/><Relationship Id="rId27" Type="http://schemas.openxmlformats.org/officeDocument/2006/relationships/image" Target="../media/image299.jpeg"/><Relationship Id="rId28" Type="http://schemas.openxmlformats.org/officeDocument/2006/relationships/image" Target="../media/image300.gif"/><Relationship Id="rId29" Type="http://schemas.openxmlformats.org/officeDocument/2006/relationships/image" Target="../media/image301.gif"/><Relationship Id="rId10" Type="http://schemas.openxmlformats.org/officeDocument/2006/relationships/image" Target="../media/image282.jpeg"/><Relationship Id="rId11" Type="http://schemas.openxmlformats.org/officeDocument/2006/relationships/image" Target="../media/image283.png"/><Relationship Id="rId12" Type="http://schemas.openxmlformats.org/officeDocument/2006/relationships/image" Target="../media/image28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4" Type="http://schemas.openxmlformats.org/officeDocument/2006/relationships/image" Target="../media/image276.png"/><Relationship Id="rId5" Type="http://schemas.openxmlformats.org/officeDocument/2006/relationships/image" Target="../media/image331.png"/><Relationship Id="rId6" Type="http://schemas.openxmlformats.org/officeDocument/2006/relationships/image" Target="../media/image332.jpeg"/><Relationship Id="rId7" Type="http://schemas.openxmlformats.org/officeDocument/2006/relationships/image" Target="../media/image3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4" Type="http://schemas.openxmlformats.org/officeDocument/2006/relationships/image" Target="../media/image276.png"/><Relationship Id="rId5" Type="http://schemas.openxmlformats.org/officeDocument/2006/relationships/image" Target="../media/image331.png"/><Relationship Id="rId6" Type="http://schemas.openxmlformats.org/officeDocument/2006/relationships/image" Target="../media/image332.jpeg"/><Relationship Id="rId7" Type="http://schemas.openxmlformats.org/officeDocument/2006/relationships/image" Target="../media/image3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0.xml"/></Relationships>
</file>

<file path=ppt/slides/_rels/slide1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5.jpeg"/><Relationship Id="rId12" Type="http://schemas.openxmlformats.org/officeDocument/2006/relationships/image" Target="../media/image305.png"/><Relationship Id="rId13" Type="http://schemas.openxmlformats.org/officeDocument/2006/relationships/image" Target="../media/image291.jpeg"/><Relationship Id="rId14" Type="http://schemas.openxmlformats.org/officeDocument/2006/relationships/image" Target="../media/image341.jpeg"/><Relationship Id="rId15" Type="http://schemas.openxmlformats.org/officeDocument/2006/relationships/image" Target="../media/image342.gif"/><Relationship Id="rId16" Type="http://schemas.openxmlformats.org/officeDocument/2006/relationships/image" Target="../media/image343.png"/><Relationship Id="rId17" Type="http://schemas.openxmlformats.org/officeDocument/2006/relationships/image" Target="../media/image344.jpeg"/><Relationship Id="rId18" Type="http://schemas.openxmlformats.org/officeDocument/2006/relationships/image" Target="../media/image3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4.jpeg"/><Relationship Id="rId3" Type="http://schemas.openxmlformats.org/officeDocument/2006/relationships/image" Target="../media/image335.png"/><Relationship Id="rId4" Type="http://schemas.openxmlformats.org/officeDocument/2006/relationships/image" Target="../media/image336.png"/><Relationship Id="rId5" Type="http://schemas.openxmlformats.org/officeDocument/2006/relationships/image" Target="../media/image337.jpeg"/><Relationship Id="rId6" Type="http://schemas.openxmlformats.org/officeDocument/2006/relationships/image" Target="../media/image338.png"/><Relationship Id="rId7" Type="http://schemas.openxmlformats.org/officeDocument/2006/relationships/image" Target="../media/image339.png"/><Relationship Id="rId8" Type="http://schemas.openxmlformats.org/officeDocument/2006/relationships/image" Target="../media/image318.jpeg"/><Relationship Id="rId9" Type="http://schemas.openxmlformats.org/officeDocument/2006/relationships/image" Target="../media/image340.jpeg"/><Relationship Id="rId10" Type="http://schemas.openxmlformats.org/officeDocument/2006/relationships/image" Target="../media/image320.jpe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4" Type="http://schemas.openxmlformats.org/officeDocument/2006/relationships/image" Target="../media/image346.jpeg"/><Relationship Id="rId5" Type="http://schemas.openxmlformats.org/officeDocument/2006/relationships/image" Target="../media/image331.png"/><Relationship Id="rId6" Type="http://schemas.openxmlformats.org/officeDocument/2006/relationships/image" Target="../media/image276.png"/><Relationship Id="rId7" Type="http://schemas.openxmlformats.org/officeDocument/2006/relationships/image" Target="../media/image332.jpeg"/><Relationship Id="rId8" Type="http://schemas.openxmlformats.org/officeDocument/2006/relationships/image" Target="../media/image3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emf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wmf"/><Relationship Id="rId4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4" Type="http://schemas.openxmlformats.org/officeDocument/2006/relationships/image" Target="../media/image352.png"/><Relationship Id="rId5" Type="http://schemas.openxmlformats.org/officeDocument/2006/relationships/image" Target="../media/image353.png"/><Relationship Id="rId6" Type="http://schemas.openxmlformats.org/officeDocument/2006/relationships/image" Target="../media/image354.png"/><Relationship Id="rId7" Type="http://schemas.openxmlformats.org/officeDocument/2006/relationships/image" Target="../media/image355.png"/><Relationship Id="rId8" Type="http://schemas.openxmlformats.org/officeDocument/2006/relationships/image" Target="../media/image282.jpeg"/><Relationship Id="rId9" Type="http://schemas.openxmlformats.org/officeDocument/2006/relationships/image" Target="../media/image356.jpeg"/><Relationship Id="rId10" Type="http://schemas.openxmlformats.org/officeDocument/2006/relationships/image" Target="../media/image357.png"/><Relationship Id="rId11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0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4" Type="http://schemas.openxmlformats.org/officeDocument/2006/relationships/image" Target="../media/image306.gif"/><Relationship Id="rId5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9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4" Type="http://schemas.openxmlformats.org/officeDocument/2006/relationships/image" Target="../media/image364.png"/><Relationship Id="rId5" Type="http://schemas.openxmlformats.org/officeDocument/2006/relationships/image" Target="../media/image365.png"/><Relationship Id="rId6" Type="http://schemas.openxmlformats.org/officeDocument/2006/relationships/image" Target="../media/image305.png"/><Relationship Id="rId7" Type="http://schemas.openxmlformats.org/officeDocument/2006/relationships/image" Target="../media/image366.png"/><Relationship Id="rId8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4" Type="http://schemas.openxmlformats.org/officeDocument/2006/relationships/image" Target="../media/image369.png"/><Relationship Id="rId5" Type="http://schemas.openxmlformats.org/officeDocument/2006/relationships/image" Target="../media/image370.png"/><Relationship Id="rId6" Type="http://schemas.openxmlformats.org/officeDocument/2006/relationships/image" Target="../media/image282.jpeg"/><Relationship Id="rId7" Type="http://schemas.openxmlformats.org/officeDocument/2006/relationships/image" Target="../media/image360.png"/><Relationship Id="rId8" Type="http://schemas.openxmlformats.org/officeDocument/2006/relationships/image" Target="../media/image306.gif"/><Relationship Id="rId9" Type="http://schemas.openxmlformats.org/officeDocument/2006/relationships/image" Target="../media/image357.png"/><Relationship Id="rId10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4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372.emf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373.emf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37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375.emf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376.emf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377.emf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378.emf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379.emf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0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38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hyperlink" Target="http://www.earthobservations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80.png"/><Relationship Id="rId21" Type="http://schemas.openxmlformats.org/officeDocument/2006/relationships/image" Target="../media/image81.png"/><Relationship Id="rId22" Type="http://schemas.openxmlformats.org/officeDocument/2006/relationships/image" Target="../media/image82.png"/><Relationship Id="rId23" Type="http://schemas.openxmlformats.org/officeDocument/2006/relationships/image" Target="../media/image83.png"/><Relationship Id="rId24" Type="http://schemas.openxmlformats.org/officeDocument/2006/relationships/image" Target="../media/image84.png"/><Relationship Id="rId25" Type="http://schemas.openxmlformats.org/officeDocument/2006/relationships/image" Target="../media/image85.png"/><Relationship Id="rId26" Type="http://schemas.openxmlformats.org/officeDocument/2006/relationships/image" Target="../media/image86.png"/><Relationship Id="rId27" Type="http://schemas.openxmlformats.org/officeDocument/2006/relationships/image" Target="../media/image87.png"/><Relationship Id="rId28" Type="http://schemas.openxmlformats.org/officeDocument/2006/relationships/image" Target="../media/image88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30" Type="http://schemas.openxmlformats.org/officeDocument/2006/relationships/image" Target="../media/image90.png"/><Relationship Id="rId31" Type="http://schemas.openxmlformats.org/officeDocument/2006/relationships/image" Target="../media/image91.png"/><Relationship Id="rId32" Type="http://schemas.openxmlformats.org/officeDocument/2006/relationships/image" Target="../media/image92.png"/><Relationship Id="rId9" Type="http://schemas.openxmlformats.org/officeDocument/2006/relationships/image" Target="../media/image69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33" Type="http://schemas.openxmlformats.org/officeDocument/2006/relationships/image" Target="../media/image62.png"/><Relationship Id="rId10" Type="http://schemas.openxmlformats.org/officeDocument/2006/relationships/image" Target="../media/image70.png"/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4" Type="http://schemas.openxmlformats.org/officeDocument/2006/relationships/image" Target="../media/image74.png"/><Relationship Id="rId15" Type="http://schemas.openxmlformats.org/officeDocument/2006/relationships/image" Target="../media/image75.png"/><Relationship Id="rId16" Type="http://schemas.openxmlformats.org/officeDocument/2006/relationships/image" Target="../media/image76.png"/><Relationship Id="rId17" Type="http://schemas.openxmlformats.org/officeDocument/2006/relationships/image" Target="../media/image77.png"/><Relationship Id="rId18" Type="http://schemas.openxmlformats.org/officeDocument/2006/relationships/image" Target="../media/image78.png"/><Relationship Id="rId19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hyperlink" Target="http://inspire.jrc.ec.europa.eu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hyperlink" Target="http://www.eyeonearth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digital-agenda/" TargetMode="External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eossintopractice.org" TargetMode="External"/><Relationship Id="rId3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Relationship Id="rId3" Type="http://schemas.openxmlformats.org/officeDocument/2006/relationships/image" Target="../media/image12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Relationship Id="rId3" Type="http://schemas.openxmlformats.org/officeDocument/2006/relationships/image" Target="../media/image12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calhost:8080/geoserver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/geoss" TargetMode="External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calhost:8080/geoserver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calhost:8080/geoserver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30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59.png"/><Relationship Id="rId5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calhost:8080/geoserver/wms/kml?layers=geoss:lmz_po_shp" TargetMode="Externa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7294" y="1672167"/>
            <a:ext cx="82386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R</a:t>
            </a:r>
            <a:r>
              <a:rPr lang="hr-HR" sz="4000" dirty="0" smtClean="0"/>
              <a:t>adionica </a:t>
            </a:r>
            <a:r>
              <a:rPr lang="hr-HR" sz="4000" dirty="0"/>
              <a:t/>
            </a:r>
            <a:br>
              <a:rPr lang="hr-HR" sz="4000" dirty="0"/>
            </a:br>
            <a:r>
              <a:rPr lang="hr-HR" sz="4000" dirty="0"/>
              <a:t>"Uvođenje GEOSS </a:t>
            </a:r>
            <a:r>
              <a:rPr lang="hr-HR" sz="4000" dirty="0" smtClean="0"/>
              <a:t>usluge </a:t>
            </a:r>
            <a:r>
              <a:rPr lang="hr-HR" sz="4000" dirty="0"/>
              <a:t>u praksu"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427294" y="4212167"/>
            <a:ext cx="8259506" cy="709083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 smtClean="0"/>
              <a:t>Lacroix P., </a:t>
            </a:r>
            <a:r>
              <a:rPr lang="en-US" sz="3000" dirty="0" err="1" smtClean="0"/>
              <a:t>Guigoz</a:t>
            </a:r>
            <a:r>
              <a:rPr lang="en-US" sz="3000" dirty="0" smtClean="0"/>
              <a:t> Y., Ray N., Giuliani G., </a:t>
            </a:r>
            <a:r>
              <a:rPr lang="en-US" sz="3000" dirty="0" err="1" smtClean="0"/>
              <a:t>Bigagli</a:t>
            </a:r>
            <a:r>
              <a:rPr lang="en-US" sz="3000" dirty="0" smtClean="0"/>
              <a:t> L., de Bono A.</a:t>
            </a: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1198880" y="395585"/>
            <a:ext cx="6522720" cy="20359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2400">
                <a:ea typeface="Gill Sans" pitchFamily="-84" charset="0"/>
                <a:cs typeface="Gill Sans" pitchFamily="-84" charset="0"/>
              </a:rPr>
              <a:t>Agenda 21 se odnosi na potrebu za informacijama, razvoj odgovarajućih baza podataka i razmjenu informacija kao uvjeta za održivi razvoj</a:t>
            </a:r>
            <a:endParaRPr lang="en-US" sz="2400" dirty="0"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578" y="2764869"/>
            <a:ext cx="4455914" cy="32414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977" y="730546"/>
            <a:ext cx="2476829" cy="149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303009" y="1489936"/>
            <a:ext cx="8741093" cy="2904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buNone/>
              <a:defRPr/>
            </a:pPr>
            <a:r>
              <a:rPr lang="hr-HR" sz="1800" b="1"/>
              <a:t>Metapodaci</a:t>
            </a:r>
            <a:r>
              <a:rPr lang="hr-HR" sz="1800"/>
              <a:t> su podaci .... </a:t>
            </a:r>
            <a:br>
              <a:rPr lang="hr-HR" sz="1800"/>
            </a:br>
            <a:r>
              <a:rPr lang="hr-HR" sz="1800"/>
              <a:t>koji opisuju druge podatke </a:t>
            </a:r>
            <a:br>
              <a:rPr lang="hr-HR" sz="1800"/>
            </a:br>
            <a:r>
              <a:rPr lang="hr-HR" sz="1800"/>
              <a:t>Oni pružaju informacije o sadržaju određene stavke. Na primjer, slika može sadržavati metapodatke koji opisuju veličinu slike, dubinu boja, rezoluciju, kada je kreirana itd. </a:t>
            </a:r>
            <a:br>
              <a:rPr lang="hr-HR" sz="1800"/>
            </a:br>
            <a:r>
              <a:rPr lang="hr-HR" sz="1800"/>
              <a:t/>
            </a:r>
            <a:br>
              <a:rPr lang="hr-HR" sz="1800"/>
            </a:br>
            <a:r>
              <a:rPr lang="hr-HR" sz="1800" b="1"/>
              <a:t>Geoprostorni metapodaci </a:t>
            </a:r>
            <a:r>
              <a:rPr lang="hr-HR" sz="1800"/>
              <a:t>(geografski metapodaci) su tip metapodataka primjenjiv na objekte koji imaju prostornu dimenziju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buFont typeface="Arial"/>
              <a:buNone/>
              <a:defRPr/>
            </a:pP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008" y="4050513"/>
            <a:ext cx="3143479" cy="235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907900"/>
            <a:ext cx="2053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Što su metapodaci?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827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74" y="2092242"/>
            <a:ext cx="5865289" cy="419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27617" y="1297156"/>
            <a:ext cx="8492517" cy="6604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buNone/>
              <a:defRPr/>
            </a:pPr>
            <a:r>
              <a:rPr lang="hr-HR" sz="1800" dirty="0"/>
              <a:t>Metapodaci su alat za upravljanje prostornim </a:t>
            </a:r>
            <a:r>
              <a:rPr lang="hr-HR" sz="1800" dirty="0" smtClean="0"/>
              <a:t>podacima i </a:t>
            </a:r>
            <a:r>
              <a:rPr lang="hr-HR" sz="1800" dirty="0"/>
              <a:t>igraju ključnu ulogu u svakoj inicijativi vezanoj za prostorne </a:t>
            </a:r>
            <a:r>
              <a:rPr lang="hr-HR" sz="1800" dirty="0" smtClean="0"/>
              <a:t>infrastrukture </a:t>
            </a:r>
            <a:r>
              <a:rPr lang="hr-HR" sz="1800" dirty="0"/>
              <a:t>podataka (SDI)</a:t>
            </a:r>
            <a:endParaRPr lang="en-US" sz="1800" dirty="0" smtClean="0">
              <a:latin typeface="Calibri"/>
              <a:cs typeface="Calibri"/>
              <a:sym typeface="Eurostil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07900"/>
            <a:ext cx="2276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Značaj metapodataka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32" b="44459"/>
          <a:stretch/>
        </p:blipFill>
        <p:spPr bwMode="auto">
          <a:xfrm>
            <a:off x="1226377" y="2092242"/>
            <a:ext cx="5823386" cy="232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5670" y="2851450"/>
            <a:ext cx="5384800" cy="1320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sz="3600" b="1" dirty="0" smtClean="0">
                <a:solidFill>
                  <a:schemeClr val="bg1"/>
                </a:solidFill>
              </a:rPr>
              <a:t>Ljepilo u infrastrukturi prostornih podataka</a:t>
            </a:r>
            <a:endParaRPr lang="en-GB" sz="3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383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32382" y="1726540"/>
            <a:ext cx="8754742" cy="4337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1) </a:t>
            </a:r>
            <a:r>
              <a:rPr lang="x-none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Pristup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2) </a:t>
            </a:r>
            <a:r>
              <a:rPr lang="x-none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Interoperabilnost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			3) </a:t>
            </a:r>
            <a:r>
              <a:rPr lang="x-none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Upravljanje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						4) </a:t>
            </a:r>
            <a:r>
              <a:rPr lang="x-none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Autorska prava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								5) </a:t>
            </a:r>
            <a:r>
              <a:rPr lang="x-none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Očuvanje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2095500" lvl="4" indent="0">
              <a:buFont typeface="Arial"/>
              <a:buNone/>
              <a:defRPr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2667000" lvl="4">
              <a:defRPr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907900"/>
            <a:ext cx="1999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Zašto metapodaci?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9141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4" y="1577731"/>
            <a:ext cx="7333428" cy="406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86853" y="5718690"/>
            <a:ext cx="719072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hr-HR" sz="1050" b="1" i="1" dirty="0" smtClean="0"/>
              <a:t>Izvor</a:t>
            </a:r>
            <a:r>
              <a:rPr lang="x-none" sz="1050" b="1" i="1" dirty="0" smtClean="0"/>
              <a:t>: </a:t>
            </a:r>
            <a:r>
              <a:rPr lang="en-US" sz="1050" b="1" i="1" dirty="0" smtClean="0"/>
              <a:t>The </a:t>
            </a:r>
            <a:r>
              <a:rPr lang="en-US" sz="1050" b="1" i="1" dirty="0"/>
              <a:t>story of data on the environment    </a:t>
            </a:r>
            <a:r>
              <a:rPr lang="fr-CH" sz="1000" i="1" dirty="0"/>
              <a:t>http://www.youtube.com/</a:t>
            </a:r>
            <a:r>
              <a:rPr lang="fr-CH" sz="1000" i="1" dirty="0" smtClean="0"/>
              <a:t>watch?v</a:t>
            </a:r>
            <a:r>
              <a:rPr lang="fr-CH" sz="1000" i="1" dirty="0"/>
              <a:t>=9SKOwQDFhYI&amp;feature=related</a:t>
            </a:r>
          </a:p>
        </p:txBody>
      </p:sp>
      <p:sp>
        <p:nvSpPr>
          <p:cNvPr id="4" name="Oval 3"/>
          <p:cNvSpPr/>
          <p:nvPr/>
        </p:nvSpPr>
        <p:spPr>
          <a:xfrm>
            <a:off x="3772070" y="4645204"/>
            <a:ext cx="1145065" cy="10971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907900"/>
            <a:ext cx="2967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Zašto metapodaci</a:t>
            </a:r>
            <a:r>
              <a:rPr lang="en-US" b="1" i="1" smtClean="0"/>
              <a:t>? </a:t>
            </a:r>
            <a:r>
              <a:rPr lang="en-US" b="1" i="1" dirty="0" smtClean="0"/>
              <a:t>1</a:t>
            </a:r>
            <a:r>
              <a:rPr lang="en-US" b="1" i="1" smtClean="0"/>
              <a:t>) </a:t>
            </a:r>
            <a:r>
              <a:rPr lang="x-none" b="1" i="1" smtClean="0"/>
              <a:t>Pristup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284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/>
          </p:cNvSpPr>
          <p:nvPr/>
        </p:nvSpPr>
        <p:spPr bwMode="auto">
          <a:xfrm>
            <a:off x="209942" y="1440914"/>
            <a:ext cx="7306270" cy="861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ja-JP" altLang="en-US" i="1" dirty="0" smtClean="0">
                <a:latin typeface="Calibri"/>
                <a:ea typeface="Gill Sans" pitchFamily="-84" charset="0"/>
                <a:cs typeface="Calibri"/>
              </a:rPr>
              <a:t>“</a:t>
            </a:r>
            <a:r>
              <a:rPr lang="en-GB" altLang="ja-JP" i="1" dirty="0" err="1">
                <a:ea typeface="Gill Sans" pitchFamily="-84" charset="0"/>
                <a:cs typeface="Calibri"/>
              </a:rPr>
              <a:t>sposobnost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dva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ili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više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sustava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ili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komponenti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hr-HR" altLang="ja-JP" i="1" dirty="0" smtClean="0">
                <a:ea typeface="Gill Sans" pitchFamily="-84" charset="0"/>
                <a:cs typeface="Calibri"/>
              </a:rPr>
              <a:t>za</a:t>
            </a:r>
            <a:r>
              <a:rPr lang="en-GB" altLang="ja-JP" i="1" dirty="0" smtClean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 smtClean="0">
                <a:ea typeface="Gill Sans" pitchFamily="-84" charset="0"/>
                <a:cs typeface="Calibri"/>
              </a:rPr>
              <a:t>razmjen</a:t>
            </a:r>
            <a:r>
              <a:rPr lang="hr-HR" altLang="ja-JP" i="1" dirty="0" smtClean="0">
                <a:ea typeface="Gill Sans" pitchFamily="-84" charset="0"/>
                <a:cs typeface="Calibri"/>
              </a:rPr>
              <a:t>jivanje</a:t>
            </a:r>
            <a:r>
              <a:rPr lang="en-GB" altLang="ja-JP" i="1" dirty="0" smtClean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 smtClean="0">
                <a:ea typeface="Gill Sans" pitchFamily="-84" charset="0"/>
                <a:cs typeface="Calibri"/>
              </a:rPr>
              <a:t>informacij</a:t>
            </a:r>
            <a:r>
              <a:rPr lang="hr-HR" altLang="ja-JP" i="1" dirty="0" smtClean="0">
                <a:ea typeface="Gill Sans" pitchFamily="-84" charset="0"/>
                <a:cs typeface="Calibri"/>
              </a:rPr>
              <a:t>a</a:t>
            </a:r>
            <a:r>
              <a:rPr lang="en-GB" altLang="ja-JP" i="1" dirty="0" smtClean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i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 smtClean="0">
                <a:ea typeface="Gill Sans" pitchFamily="-84" charset="0"/>
                <a:cs typeface="Calibri"/>
              </a:rPr>
              <a:t>kori</a:t>
            </a:r>
            <a:r>
              <a:rPr lang="hr-HR" altLang="ja-JP" i="1" dirty="0" smtClean="0">
                <a:ea typeface="Gill Sans" pitchFamily="-84" charset="0"/>
                <a:cs typeface="Calibri"/>
              </a:rPr>
              <a:t>štenje</a:t>
            </a:r>
            <a:r>
              <a:rPr lang="en-GB" altLang="ja-JP" i="1" dirty="0" smtClean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 smtClean="0">
                <a:ea typeface="Gill Sans" pitchFamily="-84" charset="0"/>
                <a:cs typeface="Calibri"/>
              </a:rPr>
              <a:t>informacij</a:t>
            </a:r>
            <a:r>
              <a:rPr lang="hr-HR" altLang="ja-JP" i="1" dirty="0" smtClean="0">
                <a:ea typeface="Gill Sans" pitchFamily="-84" charset="0"/>
                <a:cs typeface="Calibri"/>
              </a:rPr>
              <a:t>a</a:t>
            </a:r>
            <a:r>
              <a:rPr lang="en-GB" altLang="ja-JP" i="1" dirty="0" smtClean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koje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su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razmijenjene</a:t>
            </a:r>
            <a:r>
              <a:rPr lang="ja-JP" altLang="en-US" i="1" dirty="0" smtClean="0">
                <a:latin typeface="Calibri"/>
                <a:ea typeface="Gill Sans" pitchFamily="-84" charset="0"/>
                <a:cs typeface="Calibri"/>
              </a:rPr>
              <a:t>”</a:t>
            </a:r>
            <a:endParaRPr lang="en-US" dirty="0">
              <a:latin typeface="Calibri"/>
              <a:ea typeface="Gill Sans" pitchFamily="-84" charset="0"/>
              <a:cs typeface="Calibri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22" y="2825086"/>
            <a:ext cx="2330777" cy="271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>
            <a:spLocks/>
          </p:cNvSpPr>
          <p:nvPr/>
        </p:nvSpPr>
        <p:spPr bwMode="auto">
          <a:xfrm rot="-5400000">
            <a:off x="3074107" y="4227890"/>
            <a:ext cx="1169679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x-none" sz="1700" smtClean="0">
                <a:ea typeface="Gill Sans" pitchFamily="-84" charset="0"/>
                <a:cs typeface="Gill Sans" pitchFamily="-84" charset="0"/>
              </a:rPr>
              <a:t>Метаподаци</a:t>
            </a:r>
            <a:endParaRPr lang="en-US" sz="1700" dirty="0"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949159" y="3832516"/>
            <a:ext cx="4991536" cy="1052587"/>
            <a:chOff x="0" y="0"/>
            <a:chExt cx="4471" cy="943"/>
          </a:xfrm>
        </p:grpSpPr>
        <p:sp>
          <p:nvSpPr>
            <p:cNvPr id="11" name="Rectangle 8"/>
            <p:cNvSpPr>
              <a:spLocks/>
            </p:cNvSpPr>
            <p:nvPr/>
          </p:nvSpPr>
          <p:spPr bwMode="auto">
            <a:xfrm>
              <a:off x="392" y="75"/>
              <a:ext cx="4079" cy="8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 i="1" dirty="0">
                  <a:ea typeface="Gill Sans" pitchFamily="-84" charset="0"/>
                  <a:cs typeface="Gill Sans" pitchFamily="-84" charset="0"/>
                </a:rPr>
                <a:t>Catalog Services for the Web (CS-W)</a:t>
              </a:r>
            </a:p>
            <a:p>
              <a:r>
                <a:rPr lang="pl-PL" sz="2000">
                  <a:ea typeface="Gill Sans" pitchFamily="-84" charset="0"/>
                  <a:cs typeface="Gill Sans" pitchFamily="-84" charset="0"/>
                </a:rPr>
                <a:t>Definira nekoliko web sučelja za otkrivanje prostornih podataka</a:t>
              </a:r>
              <a:endParaRPr lang="en-US" sz="20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3" name="Rectangle 2"/>
          <p:cNvSpPr/>
          <p:nvPr/>
        </p:nvSpPr>
        <p:spPr>
          <a:xfrm>
            <a:off x="3528139" y="3603698"/>
            <a:ext cx="5208886" cy="145623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" y="907900"/>
            <a:ext cx="395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Zašto metapodaci</a:t>
            </a:r>
            <a:r>
              <a:rPr lang="en-US" b="1" i="1" smtClean="0"/>
              <a:t>? </a:t>
            </a:r>
            <a:r>
              <a:rPr lang="en-US" b="1" i="1" dirty="0" smtClean="0"/>
              <a:t>2</a:t>
            </a:r>
            <a:r>
              <a:rPr lang="en-US" b="1" i="1" smtClean="0"/>
              <a:t>) </a:t>
            </a:r>
            <a:r>
              <a:rPr lang="x-none" b="1" i="1" smtClean="0"/>
              <a:t>Interoperabilnost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439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25" y="1544444"/>
            <a:ext cx="4962833" cy="3000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63" y="2901803"/>
            <a:ext cx="5167975" cy="3246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907900"/>
            <a:ext cx="5372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Zašto metapodaci</a:t>
            </a:r>
            <a:r>
              <a:rPr lang="en-US" b="1" i="1" smtClean="0"/>
              <a:t>? </a:t>
            </a:r>
            <a:r>
              <a:rPr lang="en-US" b="1" i="1" dirty="0" smtClean="0"/>
              <a:t>3</a:t>
            </a:r>
            <a:r>
              <a:rPr lang="en-US" b="1" i="1" smtClean="0"/>
              <a:t>) </a:t>
            </a:r>
            <a:r>
              <a:rPr lang="en-GB" b="1" i="1"/>
              <a:t>Upavljanje skladištem podataka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591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57161" y="3983308"/>
            <a:ext cx="3285009" cy="1544835"/>
            <a:chOff x="0" y="0"/>
            <a:chExt cx="2943" cy="1384"/>
          </a:xfrm>
        </p:grpSpPr>
        <p:sp>
          <p:nvSpPr>
            <p:cNvPr id="66570" name="Rectangle 5"/>
            <p:cNvSpPr>
              <a:spLocks/>
            </p:cNvSpPr>
            <p:nvPr/>
          </p:nvSpPr>
          <p:spPr bwMode="auto">
            <a:xfrm>
              <a:off x="1424" y="0"/>
              <a:ext cx="1519" cy="13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x-none" sz="2000" b="1" smtClean="0">
                  <a:ea typeface="Gill Sans" pitchFamily="-84" charset="0"/>
                  <a:cs typeface="Calibri"/>
                </a:rPr>
                <a:t>P</a:t>
              </a:r>
              <a:r>
                <a:rPr lang="en-GB" sz="2000" b="1" smtClean="0">
                  <a:ea typeface="Gill Sans" pitchFamily="-84" charset="0"/>
                  <a:cs typeface="Calibri"/>
                </a:rPr>
                <a:t>ravni </a:t>
              </a:r>
              <a:r>
                <a:rPr lang="en-GB" sz="2000" b="1">
                  <a:ea typeface="Gill Sans" pitchFamily="-84" charset="0"/>
                  <a:cs typeface="Calibri"/>
                </a:rPr>
                <a:t>aspekt</a:t>
              </a:r>
            </a:p>
            <a:p>
              <a:r>
                <a:rPr lang="en-GB" sz="2000">
                  <a:ea typeface="Gill Sans" pitchFamily="-84" charset="0"/>
                  <a:cs typeface="Calibri"/>
                </a:rPr>
                <a:t>Digitalna prava</a:t>
              </a:r>
            </a:p>
            <a:p>
              <a:r>
                <a:rPr lang="en-GB" sz="2000">
                  <a:ea typeface="Gill Sans" pitchFamily="-84" charset="0"/>
                  <a:cs typeface="Calibri"/>
                </a:rPr>
                <a:t>vlasništvo</a:t>
              </a:r>
            </a:p>
            <a:p>
              <a:r>
                <a:rPr lang="en-GB" sz="2000">
                  <a:ea typeface="Gill Sans" pitchFamily="-84" charset="0"/>
                  <a:cs typeface="Calibri"/>
                </a:rPr>
                <a:t>odgovornost</a:t>
              </a:r>
            </a:p>
            <a:p>
              <a:r>
                <a:rPr lang="en-GB" sz="2000">
                  <a:ea typeface="Gill Sans" pitchFamily="-84" charset="0"/>
                  <a:cs typeface="Calibri"/>
                </a:rPr>
                <a:t>prava vlasništva</a:t>
              </a:r>
              <a:endParaRPr lang="en-US" sz="2000" dirty="0">
                <a:latin typeface="Calibri"/>
                <a:ea typeface="Gill Sans" pitchFamily="-84" charset="0"/>
                <a:cs typeface="Calibri"/>
              </a:endParaRPr>
            </a:p>
          </p:txBody>
        </p:sp>
        <p:pic>
          <p:nvPicPr>
            <p:cNvPr id="66571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384" cy="1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5" name="Rectangle 1"/>
          <p:cNvSpPr txBox="1">
            <a:spLocks noChangeArrowheads="1"/>
          </p:cNvSpPr>
          <p:nvPr/>
        </p:nvSpPr>
        <p:spPr>
          <a:xfrm>
            <a:off x="322583" y="1415727"/>
            <a:ext cx="8152358" cy="1944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spcBef>
                <a:spcPts val="1200"/>
              </a:spcBef>
              <a:buNone/>
              <a:defRPr/>
            </a:pPr>
            <a:r>
              <a:rPr lang="vi-VN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Omoguć</a:t>
            </a:r>
            <a:r>
              <a:rPr lang="x-none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</a:t>
            </a:r>
            <a:r>
              <a:rPr lang="vi-VN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ju </a:t>
            </a:r>
            <a:r>
              <a:rPr lang="vi-VN" sz="1800" dirty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upravljanje i zaštitu prava</a:t>
            </a:r>
          </a:p>
          <a:p>
            <a:pPr marL="317500" indent="0">
              <a:spcBef>
                <a:spcPts val="1200"/>
              </a:spcBef>
              <a:buNone/>
              <a:defRPr/>
            </a:pPr>
            <a:r>
              <a:rPr lang="vi-VN" sz="1800" dirty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Zato što korištenje kataloga metapodataka ne daje </a:t>
            </a:r>
            <a:r>
              <a:rPr lang="hr-HR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direktan </a:t>
            </a:r>
            <a:r>
              <a:rPr lang="vi-VN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pristup podacima</a:t>
            </a:r>
            <a:r>
              <a:rPr lang="hr-HR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, </a:t>
            </a:r>
            <a:r>
              <a:rPr lang="vi-VN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lako </a:t>
            </a:r>
            <a:r>
              <a:rPr lang="vi-VN" sz="1800" dirty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je osigurati različite načine da se do njih dođe.</a:t>
            </a:r>
          </a:p>
          <a:p>
            <a:pPr marL="317500" indent="0">
              <a:spcBef>
                <a:spcPts val="1200"/>
              </a:spcBef>
              <a:buNone/>
              <a:defRPr/>
            </a:pPr>
            <a:r>
              <a:rPr lang="vi-VN" sz="1800" dirty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Što više, ako su primijenjena neka prava zaštite, ona će biti naznačena u metapodacima.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328848" y="5377218"/>
            <a:ext cx="600501" cy="10099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851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Zašto metapodaci</a:t>
            </a:r>
            <a:r>
              <a:rPr lang="en-US" b="1" i="1" smtClean="0"/>
              <a:t>? </a:t>
            </a:r>
            <a:r>
              <a:rPr lang="en-US" b="1" i="1" dirty="0" smtClean="0"/>
              <a:t>4</a:t>
            </a:r>
            <a:r>
              <a:rPr lang="en-US" b="1" i="1" smtClean="0"/>
              <a:t>) </a:t>
            </a:r>
            <a:r>
              <a:rPr lang="x-none" b="1" i="1" smtClean="0"/>
              <a:t>Prava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6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312623" y="5604411"/>
            <a:ext cx="4352875" cy="504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x-none" sz="22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Ne znamo ništa o ovoj slici!?</a:t>
            </a:r>
            <a:endParaRPr lang="en-US" sz="22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23" y="1733286"/>
            <a:ext cx="4806298" cy="3468344"/>
          </a:xfrm>
          <a:prstGeom prst="rect">
            <a:avLst/>
          </a:prstGeom>
          <a:noFill/>
          <a:ln w="25400">
            <a:solidFill>
              <a:srgbClr val="00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72" y="3479734"/>
            <a:ext cx="2696128" cy="2815956"/>
          </a:xfrm>
          <a:prstGeom prst="rect">
            <a:avLst/>
          </a:prstGeom>
        </p:spPr>
      </p:pic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6619145" y="2086179"/>
            <a:ext cx="2156365" cy="504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x-none" sz="22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 smeće</a:t>
            </a:r>
            <a:r>
              <a:rPr lang="en-US" sz="22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!!</a:t>
            </a:r>
            <a:endParaRPr lang="en-US" sz="22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7219665" y="2717601"/>
            <a:ext cx="600502" cy="57276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907900"/>
            <a:ext cx="317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Zašto metapodaci</a:t>
            </a:r>
            <a:r>
              <a:rPr lang="en-US" b="1" i="1" smtClean="0"/>
              <a:t>? </a:t>
            </a:r>
            <a:r>
              <a:rPr lang="en-US" b="1" i="1" dirty="0" smtClean="0"/>
              <a:t>5</a:t>
            </a:r>
            <a:r>
              <a:rPr lang="en-US" b="1" i="1" smtClean="0"/>
              <a:t>. </a:t>
            </a:r>
            <a:r>
              <a:rPr lang="x-none" b="1" i="1" smtClean="0"/>
              <a:t>Očuvanje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74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85" y="5703861"/>
            <a:ext cx="20669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327" y="5386106"/>
            <a:ext cx="62085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00">
              <a:spcBef>
                <a:spcPts val="1200"/>
              </a:spcBef>
              <a:defRPr/>
            </a:pPr>
            <a:r>
              <a:rPr lang="en-GB" sz="1700">
                <a:solidFill>
                  <a:srgbClr val="000000"/>
                </a:solidFill>
                <a:cs typeface="Calibri"/>
                <a:sym typeface="Eurostile" charset="0"/>
              </a:rPr>
              <a:t>Norma ISO 19115 definira opsežan skup elemenata za metapodatke; (tipično se koristi samo mali dio ovog skupa).</a:t>
            </a:r>
            <a:endParaRPr lang="en-US" sz="1700" dirty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4673" y="1596751"/>
            <a:ext cx="8420669" cy="3661955"/>
            <a:chOff x="266131" y="939735"/>
            <a:chExt cx="9144000" cy="397651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19"/>
            <a:stretch/>
          </p:blipFill>
          <p:spPr bwMode="auto">
            <a:xfrm>
              <a:off x="613653" y="939735"/>
              <a:ext cx="7972425" cy="3693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66131" y="4639251"/>
              <a:ext cx="9144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7500" indent="0" algn="l" eaLnBrk="1" hangingPunct="1">
                <a:spcBef>
                  <a:spcPts val="1200"/>
                </a:spcBef>
                <a:buNone/>
                <a:defRPr/>
              </a:pPr>
              <a:r>
                <a:rPr lang="fr-CH" sz="1200" i="1" dirty="0" err="1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From</a:t>
              </a:r>
              <a:r>
                <a:rPr lang="fr-CH" sz="1200" i="1" dirty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 :C. </a:t>
              </a:r>
              <a:r>
                <a:rPr lang="fr-CH" sz="1200" i="1" dirty="0" err="1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Plumejeaud</a:t>
              </a:r>
              <a:r>
                <a:rPr lang="fr-CH" sz="1200" i="1" dirty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 , et al (2011): Opérationnalisation d’un profil ISO 19115 pour des métadonnées socio-économiques 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453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x-none" b="1" i="1" smtClean="0"/>
              <a:t>online kreiranje metapodataka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309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57" y="1446283"/>
            <a:ext cx="4403780" cy="383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127096" y="1474821"/>
            <a:ext cx="440396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9pPr>
          </a:lstStyle>
          <a:p>
            <a:pPr marL="317500" indent="0" eaLnBrk="1" hangingPunct="1">
              <a:buNone/>
              <a:defRPr/>
            </a:pPr>
            <a:r>
              <a:rPr lang="hr-HR" sz="1600" dirty="0" smtClean="0"/>
              <a:t>ISO19115-19139 </a:t>
            </a:r>
            <a:r>
              <a:rPr lang="hr-HR" sz="1600" dirty="0"/>
              <a:t>standadi zbunjuju mnoge ljude. </a:t>
            </a:r>
            <a:r>
              <a:rPr lang="hr-HR" sz="1600" b="1" dirty="0"/>
              <a:t>Postoji samo jedan (1!) Standard za metapodatke o geografskim podacima, a to je </a:t>
            </a:r>
            <a:r>
              <a:rPr lang="hr-HR" sz="1600" b="1" dirty="0" smtClean="0"/>
              <a:t>ISO-19115</a:t>
            </a:r>
            <a:r>
              <a:rPr lang="hr-HR" sz="1600" b="1" dirty="0"/>
              <a:t>. </a:t>
            </a:r>
            <a:br>
              <a:rPr lang="hr-HR" sz="1600" b="1" dirty="0"/>
            </a:br>
            <a:endParaRPr lang="hr-HR" sz="1600" b="1" dirty="0" smtClean="0"/>
          </a:p>
          <a:p>
            <a:pPr marL="317500" indent="0" eaLnBrk="1" hangingPunct="1">
              <a:buNone/>
              <a:defRPr/>
            </a:pPr>
            <a:r>
              <a:rPr lang="hr-HR" sz="1600" dirty="0" smtClean="0"/>
              <a:t>ISO </a:t>
            </a:r>
            <a:r>
              <a:rPr lang="hr-HR" sz="1600" dirty="0"/>
              <a:t>-19.115 je originalno objavljen bez DTD tj. XML sheme koja bi se koristila za </a:t>
            </a:r>
            <a:r>
              <a:rPr lang="hr-HR" sz="1600" dirty="0" smtClean="0"/>
              <a:t>potvrdu </a:t>
            </a:r>
            <a:r>
              <a:rPr lang="hr-HR" sz="1600" dirty="0"/>
              <a:t>slogova metapodataka (formatiranih kao XML dokument). </a:t>
            </a:r>
            <a:br>
              <a:rPr lang="hr-HR" sz="1600" dirty="0"/>
            </a:br>
            <a:endParaRPr lang="hr-HR" sz="1600" dirty="0" smtClean="0"/>
          </a:p>
          <a:p>
            <a:pPr marL="317500" indent="0" eaLnBrk="1" hangingPunct="1">
              <a:buNone/>
              <a:defRPr/>
            </a:pPr>
            <a:r>
              <a:rPr lang="hr-HR" sz="1600" dirty="0" smtClean="0"/>
              <a:t>Odlučeno </a:t>
            </a:r>
            <a:r>
              <a:rPr lang="hr-HR" sz="1600" dirty="0"/>
              <a:t>je da ISO TC211 razviti </a:t>
            </a:r>
            <a:r>
              <a:rPr lang="hr-HR" sz="1600" b="1" dirty="0"/>
              <a:t>konkretan standard za implementaciju, nazvan </a:t>
            </a:r>
            <a:r>
              <a:rPr lang="hr-HR" sz="1600" b="1" dirty="0" smtClean="0"/>
              <a:t>ISO-19139</a:t>
            </a:r>
            <a:r>
              <a:rPr lang="hr-HR" sz="1600" b="1" dirty="0"/>
              <a:t>. </a:t>
            </a:r>
            <a:r>
              <a:rPr lang="hr-HR" sz="1600" dirty="0"/>
              <a:t>Ovaj standard ima oblik sheme metapodataka (XSD dokument). Shema se može koristiti da se obavi validacija dokumenta napravljenog prema ISO -19.115</a:t>
            </a:r>
            <a:endParaRPr lang="en-US" sz="1600" dirty="0" smtClean="0">
              <a:solidFill>
                <a:srgbClr val="000000"/>
              </a:solidFill>
              <a:latin typeface="Calibri"/>
              <a:ea typeface="+mn-ea"/>
              <a:cs typeface="Calibri"/>
              <a:sym typeface="Eurostil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07900"/>
            <a:ext cx="4453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/>
              <a:t>Geonetwork: online kreiranje metapodataka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85" y="5703861"/>
            <a:ext cx="20669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1304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/>
          </p:cNvSpPr>
          <p:nvPr/>
        </p:nvSpPr>
        <p:spPr bwMode="auto">
          <a:xfrm>
            <a:off x="444083" y="2650807"/>
            <a:ext cx="8174181" cy="984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>
                <a:latin typeface="Gill Sans"/>
                <a:ea typeface="Gill Sans" pitchFamily="-84" charset="0"/>
                <a:cs typeface="Gill Sans" pitchFamily="-84" charset="0"/>
              </a:rPr>
              <a:t>Pretvaranje podataka u razumljive</a:t>
            </a:r>
          </a:p>
          <a:p>
            <a:pPr algn="ctr"/>
            <a:r>
              <a:rPr lang="pl-PL" sz="3200">
                <a:latin typeface="Gill Sans"/>
                <a:ea typeface="Gill Sans" pitchFamily="-84" charset="0"/>
                <a:cs typeface="Gill Sans" pitchFamily="-84" charset="0"/>
              </a:rPr>
              <a:t>informacije</a:t>
            </a:r>
            <a:endParaRPr lang="en-US" sz="32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37890" name="Rectangle 2"/>
          <p:cNvSpPr>
            <a:spLocks/>
          </p:cNvSpPr>
          <p:nvPr/>
        </p:nvSpPr>
        <p:spPr bwMode="auto">
          <a:xfrm>
            <a:off x="7462684" y="3691310"/>
            <a:ext cx="1155581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x-none" sz="1300" i="1" smtClean="0">
                <a:ea typeface="Gill Sans" pitchFamily="-84" charset="0"/>
                <a:cs typeface="Gill Sans" pitchFamily="-84" charset="0"/>
              </a:rPr>
              <a:t>Al Gore</a:t>
            </a:r>
            <a:r>
              <a:rPr lang="en-US" sz="1300" i="1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1300" i="1" dirty="0">
                <a:ea typeface="Gill Sans" pitchFamily="-84" charset="0"/>
                <a:cs typeface="Gill Sans" pitchFamily="-84" charset="0"/>
              </a:rPr>
              <a:t>(1998)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33" y="1457590"/>
            <a:ext cx="8141344" cy="463057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907900"/>
            <a:ext cx="2411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Metapodaci i standardi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62635" y="1457590"/>
            <a:ext cx="5970494" cy="6222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800" b="1">
                <a:latin typeface="Comic Sans MS" panose="030F0702030302020204" pitchFamily="66" charset="0"/>
              </a:rPr>
              <a:t>Kako se standardi umnožavaju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0610" y="2986897"/>
            <a:ext cx="1810871" cy="1886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x-none" sz="2000" smtClean="0">
                <a:latin typeface="Comic Sans MS" panose="030F0702030302020204" pitchFamily="66" charset="0"/>
              </a:rPr>
              <a:t>S</a:t>
            </a:r>
            <a:r>
              <a:rPr lang="en-GB" sz="2000" smtClean="0">
                <a:latin typeface="Comic Sans MS" panose="030F0702030302020204" pitchFamily="66" charset="0"/>
              </a:rPr>
              <a:t>ituacija</a:t>
            </a:r>
            <a:r>
              <a:rPr lang="en-GB" sz="2000"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n-GB" sz="2000">
                <a:latin typeface="Comic Sans MS" panose="030F0702030302020204" pitchFamily="66" charset="0"/>
              </a:rPr>
              <a:t>imamo 14 konkurentnih standarda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7998" y="2239080"/>
            <a:ext cx="2823884" cy="149582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noAutofit/>
          </a:bodyPr>
          <a:lstStyle/>
          <a:p>
            <a:r>
              <a:rPr lang="en-GB" sz="2000">
                <a:latin typeface="Comic Sans MS" panose="030F0702030302020204" pitchFamily="66" charset="0"/>
              </a:rPr>
              <a:t>14!? Besmislica!</a:t>
            </a:r>
          </a:p>
          <a:p>
            <a:r>
              <a:rPr lang="en-GB" sz="2000" smtClean="0">
                <a:latin typeface="Comic Sans MS" panose="030F0702030302020204" pitchFamily="66" charset="0"/>
              </a:rPr>
              <a:t>Treba</a:t>
            </a:r>
            <a:r>
              <a:rPr lang="x-none" sz="2000" smtClean="0">
                <a:latin typeface="Comic Sans MS" panose="030F0702030302020204" pitchFamily="66" charset="0"/>
              </a:rPr>
              <a:t>mo </a:t>
            </a:r>
            <a:r>
              <a:rPr lang="en-GB" sz="2000" smtClean="0">
                <a:latin typeface="Comic Sans MS" panose="030F0702030302020204" pitchFamily="66" charset="0"/>
              </a:rPr>
              <a:t>razvi</a:t>
            </a:r>
            <a:r>
              <a:rPr lang="x-none" sz="2000" smtClean="0">
                <a:latin typeface="Comic Sans MS" panose="030F0702030302020204" pitchFamily="66" charset="0"/>
              </a:rPr>
              <a:t>ti </a:t>
            </a:r>
            <a:r>
              <a:rPr lang="en-GB" sz="2000" smtClean="0">
                <a:latin typeface="Comic Sans MS" panose="030F0702030302020204" pitchFamily="66" charset="0"/>
              </a:rPr>
              <a:t>jedan univerzal</a:t>
            </a:r>
            <a:r>
              <a:rPr lang="x-none" sz="2000" smtClean="0">
                <a:latin typeface="Comic Sans MS" panose="030F0702030302020204" pitchFamily="66" charset="0"/>
              </a:rPr>
              <a:t>ni</a:t>
            </a:r>
            <a:r>
              <a:rPr lang="en-GB" sz="2000" smtClean="0">
                <a:latin typeface="Comic Sans MS" panose="030F0702030302020204" pitchFamily="66" charset="0"/>
              </a:rPr>
              <a:t> </a:t>
            </a:r>
            <a:r>
              <a:rPr lang="en-GB" sz="2000">
                <a:latin typeface="Comic Sans MS" panose="030F0702030302020204" pitchFamily="66" charset="0"/>
              </a:rPr>
              <a:t>standard koji </a:t>
            </a:r>
            <a:r>
              <a:rPr lang="en-GB" sz="2000" smtClean="0">
                <a:latin typeface="Comic Sans MS" panose="030F0702030302020204" pitchFamily="66" charset="0"/>
              </a:rPr>
              <a:t>će</a:t>
            </a:r>
            <a:r>
              <a:rPr lang="x-none" sz="2000" smtClean="0">
                <a:latin typeface="Comic Sans MS" panose="030F0702030302020204" pitchFamily="66" charset="0"/>
              </a:rPr>
              <a:t> pokriti sve</a:t>
            </a:r>
            <a:endParaRPr lang="en-GB" sz="2000"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6962" y="3486012"/>
            <a:ext cx="1568825" cy="390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GB" sz="2000" smtClean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3575" y="2186131"/>
            <a:ext cx="1075767" cy="4405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x-none" sz="2000" smtClean="0">
                <a:latin typeface="Comic Sans MS" panose="030F0702030302020204" pitchFamily="66" charset="0"/>
              </a:rPr>
              <a:t>Uskoro:</a:t>
            </a:r>
            <a:endParaRPr lang="en-GB" sz="200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3220" y="2986897"/>
            <a:ext cx="1810871" cy="1886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x-none" sz="2000">
                <a:latin typeface="Comic Sans MS" panose="030F0702030302020204" pitchFamily="66" charset="0"/>
              </a:rPr>
              <a:t>S</a:t>
            </a:r>
            <a:r>
              <a:rPr lang="en-GB" sz="2000">
                <a:latin typeface="Comic Sans MS" panose="030F0702030302020204" pitchFamily="66" charset="0"/>
              </a:rPr>
              <a:t>ituacija:</a:t>
            </a:r>
          </a:p>
          <a:p>
            <a:pPr algn="ctr"/>
            <a:r>
              <a:rPr lang="en-GB" sz="2000">
                <a:latin typeface="Comic Sans MS" panose="030F0702030302020204" pitchFamily="66" charset="0"/>
              </a:rPr>
              <a:t>imamo </a:t>
            </a:r>
            <a:r>
              <a:rPr lang="en-GB" sz="2000" smtClean="0">
                <a:latin typeface="Comic Sans MS" panose="030F0702030302020204" pitchFamily="66" charset="0"/>
              </a:rPr>
              <a:t>1</a:t>
            </a:r>
            <a:r>
              <a:rPr lang="x-none" sz="2000" smtClean="0">
                <a:latin typeface="Comic Sans MS" panose="030F0702030302020204" pitchFamily="66" charset="0"/>
              </a:rPr>
              <a:t>5</a:t>
            </a:r>
            <a:r>
              <a:rPr lang="en-GB" sz="2000" smtClean="0">
                <a:latin typeface="Comic Sans MS" panose="030F0702030302020204" pitchFamily="66" charset="0"/>
              </a:rPr>
              <a:t> </a:t>
            </a:r>
            <a:r>
              <a:rPr lang="en-GB" sz="2000">
                <a:latin typeface="Comic Sans MS" panose="030F0702030302020204" pitchFamily="66" charset="0"/>
              </a:rPr>
              <a:t>konkurentnih standarda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51292" y="3557728"/>
            <a:ext cx="1075767" cy="4405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x-none" sz="2000" smtClean="0">
                <a:latin typeface="Comic Sans MS" panose="030F0702030302020204" pitchFamily="66" charset="0"/>
              </a:rPr>
              <a:t>Аhа!</a:t>
            </a:r>
            <a:endParaRPr lang="en-GB" sz="20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8077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82" y="5534928"/>
            <a:ext cx="1559146" cy="62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09" y="2117660"/>
            <a:ext cx="3467384" cy="50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59" y="2117660"/>
            <a:ext cx="4142036" cy="61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65" y="4539648"/>
            <a:ext cx="3839030" cy="49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24" y="3853848"/>
            <a:ext cx="4371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59" y="3064666"/>
            <a:ext cx="8749932" cy="56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31" y="5396232"/>
            <a:ext cx="1628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607" y="5504612"/>
            <a:ext cx="1400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07900"/>
            <a:ext cx="4277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i="1"/>
              <a:t>Primjeri projekata koji koriste GeoNetwork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209336" y="1451224"/>
            <a:ext cx="8707272" cy="21445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buFont typeface="Gill Sans" charset="0"/>
              <a:buNone/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GeoNetwork je decentraliziran sustav upravljanja prostornim informacijama zasnovan na otvorenim stanadrima, dizajniran da omogući pristup georefernciranim bazama podataka i kartografskim proizvodima različitih davatelja kroz metapodatke.</a:t>
            </a:r>
          </a:p>
          <a:p>
            <a:pPr marL="317500" indent="0">
              <a:buFont typeface="Gill Sans" charset="0"/>
              <a:buNone/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Pospješuje razmjenu prostornih podataka i dijeljenje između organizacija i njihovih klijenata korištenjem kapaciteta i snage Interneta.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18" y="3886936"/>
            <a:ext cx="3161428" cy="176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89" y="3773623"/>
            <a:ext cx="3517664" cy="199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 bwMode="auto">
          <a:xfrm>
            <a:off x="4079945" y="4771404"/>
            <a:ext cx="901138" cy="171228"/>
          </a:xfrm>
          <a:prstGeom prst="rightArrow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fr-CH"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907900"/>
            <a:ext cx="206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Što je Geonetwork</a:t>
            </a:r>
            <a:r>
              <a:rPr lang="en-US" b="1" i="1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652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557543" y="1417717"/>
            <a:ext cx="8286205" cy="41766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0" indent="-285750"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Trenutna pretraga nad lokalnim i distribuiranim katalozima podataka</a:t>
            </a:r>
          </a:p>
          <a:p>
            <a:pPr marL="603250" indent="-285750"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Postavljanje i skidanje podataka, dokumenata i drugog sadržaja</a:t>
            </a:r>
          </a:p>
          <a:p>
            <a:pPr marL="603250" indent="-285750"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Interaktivni web preglednik </a:t>
            </a:r>
            <a:r>
              <a:rPr lang="x-none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karata</a:t>
            </a:r>
            <a:r>
              <a:rPr lang="vi-VN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, </a:t>
            </a: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koji kombinira Web Map Service s distribuiranih poslužitelja iz cijelog svijeta</a:t>
            </a:r>
          </a:p>
          <a:p>
            <a:pPr marL="603250" indent="-285750"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Online generator slojeva za </a:t>
            </a:r>
            <a:r>
              <a:rPr lang="x-none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karte </a:t>
            </a:r>
            <a:r>
              <a:rPr lang="vi-VN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i </a:t>
            </a:r>
            <a:r>
              <a:rPr lang="x-none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izvoz </a:t>
            </a:r>
            <a:r>
              <a:rPr lang="vi-VN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 </a:t>
            </a: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PDF format</a:t>
            </a:r>
          </a:p>
          <a:p>
            <a:pPr marL="603250" indent="-285750"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Online izmjene metapodataka sa snažnim sustavom predložaka</a:t>
            </a:r>
          </a:p>
          <a:p>
            <a:pPr marL="603250" indent="-285750"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Redovan harvesting i sinkronizacija metapodataka između distribuiranih kataloga</a:t>
            </a:r>
          </a:p>
          <a:p>
            <a:pPr marL="603250" indent="-285750"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Upravljanje grupama i korisnicima</a:t>
            </a:r>
          </a:p>
          <a:p>
            <a:pPr marL="603250" indent="-285750"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Precizna kontrola pristupa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436" y="5079904"/>
            <a:ext cx="2982312" cy="77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907900"/>
            <a:ext cx="169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Glavna svojstva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278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163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x-none" b="1" i="1" smtClean="0"/>
              <a:t>osnove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691033"/>
            <a:ext cx="8090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en-GB"/>
              <a:t>Dostupna preko web pretraživača (npr</a:t>
            </a:r>
            <a:r>
              <a:rPr lang="x-none" smtClean="0"/>
              <a:t>.</a:t>
            </a:r>
            <a:r>
              <a:rPr lang="en-US" smtClean="0"/>
              <a:t> </a:t>
            </a:r>
            <a:r>
              <a:rPr lang="en-US" u="sng" dirty="0" smtClean="0">
                <a:hlinkClick r:id="rId2"/>
              </a:rPr>
              <a:t>http://localhost:8080/geonetwork</a:t>
            </a:r>
            <a:r>
              <a:rPr lang="en-US" u="sng" dirty="0" smtClean="0"/>
              <a:t>)</a:t>
            </a:r>
          </a:p>
          <a:p>
            <a:pPr>
              <a:buFont typeface="Arial"/>
              <a:buChar char="•"/>
            </a:pPr>
            <a:endParaRPr lang="en-US" u="sng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x-none" smtClean="0"/>
              <a:t>Po</a:t>
            </a:r>
            <a:r>
              <a:rPr lang="pt-BR" smtClean="0"/>
              <a:t>reb</a:t>
            </a:r>
            <a:r>
              <a:rPr lang="x-none" smtClean="0"/>
              <a:t>na</a:t>
            </a:r>
            <a:r>
              <a:rPr lang="pt-BR" smtClean="0"/>
              <a:t> </a:t>
            </a:r>
            <a:r>
              <a:rPr lang="pt-BR"/>
              <a:t>autorizacija (admin: admin) da bi se pristupilo "Administrativnim" funkcijama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236" y="3429000"/>
            <a:ext cx="2213147" cy="1451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26383" y="3308557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119" y="3221071"/>
            <a:ext cx="3119267" cy="24669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6531" y="3916108"/>
            <a:ext cx="5820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x-none" smtClean="0"/>
              <a:t> </a:t>
            </a:r>
            <a:r>
              <a:rPr lang="en-GB"/>
              <a:t>Unos metapodataka moguć:</a:t>
            </a:r>
            <a:endParaRPr lang="en-US" smtClean="0"/>
          </a:p>
          <a:p>
            <a:pPr lvl="1">
              <a:buFont typeface="Wingdings" charset="2"/>
              <a:buChar char="Ø"/>
            </a:pPr>
            <a:r>
              <a:rPr lang="x-none" smtClean="0"/>
              <a:t>  </a:t>
            </a:r>
            <a:r>
              <a:rPr lang="en-GB"/>
              <a:t>unosom u online formu</a:t>
            </a:r>
            <a:endParaRPr lang="en-US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x-none" smtClean="0"/>
              <a:t> u</a:t>
            </a:r>
            <a:r>
              <a:rPr lang="en-GB" smtClean="0"/>
              <a:t>voženje</a:t>
            </a:r>
            <a:r>
              <a:rPr lang="x-none" smtClean="0"/>
              <a:t>m</a:t>
            </a:r>
            <a:r>
              <a:rPr lang="en-GB" smtClean="0"/>
              <a:t> </a:t>
            </a:r>
            <a:r>
              <a:rPr lang="en-GB"/>
              <a:t>.xml datoteke </a:t>
            </a:r>
            <a:r>
              <a:rPr lang="en-GB" smtClean="0"/>
              <a:t>koj</a:t>
            </a:r>
            <a:r>
              <a:rPr lang="x-none" smtClean="0"/>
              <a:t>u</a:t>
            </a:r>
            <a:r>
              <a:rPr lang="en-GB" smtClean="0"/>
              <a:t> </a:t>
            </a:r>
            <a:r>
              <a:rPr lang="en-GB"/>
              <a:t>prati neki standard (npr.</a:t>
            </a:r>
            <a:r>
              <a:rPr lang="en-US" smtClean="0"/>
              <a:t> </a:t>
            </a:r>
            <a:r>
              <a:rPr lang="en-US" dirty="0" smtClean="0"/>
              <a:t>ISO19139)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453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en-GB" b="1" i="1"/>
              <a:t>online kreiranje metapodataka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8090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dirty="0"/>
              <a:t>U "</a:t>
            </a:r>
            <a:r>
              <a:rPr lang="en-GB" dirty="0" err="1" smtClean="0"/>
              <a:t>adminsitrativn</a:t>
            </a:r>
            <a:r>
              <a:rPr lang="hr-HR" dirty="0" smtClean="0"/>
              <a:t>o</a:t>
            </a:r>
            <a:r>
              <a:rPr lang="en-GB" dirty="0" smtClean="0"/>
              <a:t>m</a:t>
            </a:r>
            <a:r>
              <a:rPr lang="en-GB" dirty="0"/>
              <a:t>" </a:t>
            </a:r>
            <a:r>
              <a:rPr lang="en-GB" dirty="0" err="1"/>
              <a:t>dijelu</a:t>
            </a:r>
            <a:r>
              <a:rPr lang="en-GB" dirty="0"/>
              <a:t> </a:t>
            </a:r>
            <a:r>
              <a:rPr lang="en-GB" dirty="0" err="1"/>
              <a:t>GeoNetwork</a:t>
            </a:r>
            <a:r>
              <a:rPr lang="en-GB" dirty="0"/>
              <a:t>-a, </a:t>
            </a:r>
            <a:r>
              <a:rPr lang="en-GB" dirty="0" err="1"/>
              <a:t>kliknite</a:t>
            </a:r>
            <a:r>
              <a:rPr lang="en-GB" dirty="0"/>
              <a:t> </a:t>
            </a:r>
            <a:r>
              <a:rPr lang="x-none" dirty="0" smtClean="0"/>
              <a:t>„</a:t>
            </a:r>
            <a:r>
              <a:rPr lang="en-GB" b="1" dirty="0" smtClean="0"/>
              <a:t>New Metadata</a:t>
            </a:r>
            <a:r>
              <a:rPr lang="x-none" b="1" dirty="0" smtClean="0"/>
              <a:t>“</a:t>
            </a:r>
            <a:r>
              <a:rPr lang="en-GB" b="1" dirty="0" smtClean="0"/>
              <a:t> </a:t>
            </a:r>
            <a:r>
              <a:rPr lang="en-GB" dirty="0"/>
              <a:t>link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 err="1"/>
              <a:t>Odaberite</a:t>
            </a:r>
            <a:r>
              <a:rPr lang="en-GB" dirty="0"/>
              <a:t> </a:t>
            </a:r>
            <a:r>
              <a:rPr lang="en-GB" dirty="0" err="1"/>
              <a:t>obrazac</a:t>
            </a:r>
            <a:r>
              <a:rPr lang="en-GB" dirty="0"/>
              <a:t> (</a:t>
            </a:r>
            <a:r>
              <a:rPr lang="en-GB" dirty="0" err="1"/>
              <a:t>npr</a:t>
            </a:r>
            <a:r>
              <a:rPr lang="en-GB" dirty="0"/>
              <a:t>. "Template for Vector data in ISO19139")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grupu</a:t>
            </a:r>
            <a:r>
              <a:rPr lang="en-GB" dirty="0"/>
              <a:t> "Sample group"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kliknite</a:t>
            </a:r>
            <a:r>
              <a:rPr lang="en-GB" dirty="0"/>
              <a:t> "Create"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384" y="2531124"/>
            <a:ext cx="2308832" cy="4468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6531" y="3261820"/>
            <a:ext cx="8090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en-US" smtClean="0"/>
              <a:t>) </a:t>
            </a:r>
            <a:r>
              <a:rPr lang="en-GB"/>
              <a:t>Postavite različita polja</a:t>
            </a:r>
          </a:p>
          <a:p>
            <a:endParaRPr lang="en-GB"/>
          </a:p>
          <a:p>
            <a:r>
              <a:rPr lang="en-GB"/>
              <a:t>4) Snimite i zatvorite</a:t>
            </a:r>
          </a:p>
          <a:p>
            <a:endParaRPr lang="en-GB"/>
          </a:p>
          <a:p>
            <a:r>
              <a:rPr lang="en-GB"/>
              <a:t>Vaš slog metapodataka je snimljen i pretraživ je s početne stranice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759" y="2977995"/>
            <a:ext cx="1973441" cy="8977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70" y="5132509"/>
            <a:ext cx="1802275" cy="8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717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dirty="0" smtClean="0"/>
              <a:t>: </a:t>
            </a:r>
            <a:r>
              <a:rPr lang="x-none" b="1" i="1" dirty="0" smtClean="0"/>
              <a:t>unošenje </a:t>
            </a:r>
            <a:r>
              <a:rPr lang="en-US" b="1" i="1" dirty="0" smtClean="0"/>
              <a:t>.xml </a:t>
            </a:r>
            <a:r>
              <a:rPr lang="x-none" b="1" i="1" dirty="0" smtClean="0"/>
              <a:t>datoteke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8547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vi-VN">
                <a:latin typeface="Calibri" panose="020F0502020204030204" pitchFamily="34" charset="0"/>
              </a:rPr>
              <a:t>U "Administrativnom" dijelu GeoNetwork-a, kliknite </a:t>
            </a:r>
            <a:r>
              <a:rPr lang="x-none" smtClean="0">
                <a:latin typeface="Calibri" panose="020F0502020204030204" pitchFamily="34" charset="0"/>
              </a:rPr>
              <a:t>„</a:t>
            </a:r>
            <a:r>
              <a:rPr lang="vi-VN" b="1" smtClean="0">
                <a:latin typeface="Calibri" panose="020F0502020204030204" pitchFamily="34" charset="0"/>
              </a:rPr>
              <a:t>Metadata insert</a:t>
            </a:r>
            <a:r>
              <a:rPr lang="x-none" b="1" smtClean="0">
                <a:latin typeface="Calibri" panose="020F0502020204030204" pitchFamily="34" charset="0"/>
              </a:rPr>
              <a:t>“</a:t>
            </a:r>
            <a:endParaRPr lang="vi-VN" b="1">
              <a:latin typeface="Calibri" panose="020F0502020204030204" pitchFamily="34" charset="0"/>
            </a:endParaRPr>
          </a:p>
          <a:p>
            <a:pPr marL="342900" indent="-342900">
              <a:buAutoNum type="arabicParenR"/>
            </a:pPr>
            <a:endParaRPr lang="vi-VN">
              <a:latin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vi-VN">
                <a:latin typeface="Calibri" panose="020F0502020204030204" pitchFamily="34" charset="0"/>
              </a:rPr>
              <a:t>Odaberite .xml fajl (mora biti usklađen sa standardom!) I kliknite "Insert"</a:t>
            </a:r>
            <a:endParaRPr lang="en-US" dirty="0" smtClean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6531" y="2260666"/>
            <a:ext cx="4300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3) </a:t>
            </a:r>
            <a:r>
              <a:rPr lang="x-none" dirty="0" smtClean="0"/>
              <a:t>T</a:t>
            </a:r>
            <a:r>
              <a:rPr lang="en-GB" dirty="0" err="1" smtClean="0"/>
              <a:t>rebal</a:t>
            </a:r>
            <a:r>
              <a:rPr lang="x-none" dirty="0" smtClean="0"/>
              <a:t>i</a:t>
            </a:r>
            <a:r>
              <a:rPr lang="en-GB" dirty="0" smtClean="0"/>
              <a:t> </a:t>
            </a:r>
            <a:r>
              <a:rPr lang="en-GB" dirty="0"/>
              <a:t>bi </a:t>
            </a:r>
            <a:r>
              <a:rPr lang="en-GB" dirty="0" err="1"/>
              <a:t>vidjeti</a:t>
            </a:r>
            <a:r>
              <a:rPr lang="en-GB" dirty="0"/>
              <a:t> </a:t>
            </a:r>
            <a:r>
              <a:rPr lang="en-GB" dirty="0" err="1"/>
              <a:t>poruku</a:t>
            </a:r>
            <a:r>
              <a:rPr lang="en-GB" dirty="0"/>
              <a:t> da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metapodaci</a:t>
            </a:r>
            <a:r>
              <a:rPr lang="en-GB" dirty="0"/>
              <a:t> </a:t>
            </a:r>
            <a:r>
              <a:rPr lang="en-GB" dirty="0" err="1" smtClean="0"/>
              <a:t>doda</a:t>
            </a:r>
            <a:r>
              <a:rPr lang="hr-HR" dirty="0" smtClean="0"/>
              <a:t>ni</a:t>
            </a:r>
            <a:endParaRPr lang="en-GB" dirty="0"/>
          </a:p>
          <a:p>
            <a:endParaRPr lang="en-GB" dirty="0"/>
          </a:p>
          <a:p>
            <a:r>
              <a:rPr lang="en-GB" dirty="0"/>
              <a:t>4) </a:t>
            </a:r>
            <a:r>
              <a:rPr lang="en-GB" dirty="0" err="1"/>
              <a:t>Kliknite</a:t>
            </a:r>
            <a:r>
              <a:rPr lang="en-GB" dirty="0"/>
              <a:t> </a:t>
            </a:r>
            <a:r>
              <a:rPr lang="en-GB" dirty="0" err="1"/>
              <a:t>tipku</a:t>
            </a:r>
            <a:r>
              <a:rPr lang="en-GB" dirty="0"/>
              <a:t> </a:t>
            </a:r>
            <a:r>
              <a:rPr lang="x-none" dirty="0" smtClean="0"/>
              <a:t>„</a:t>
            </a:r>
            <a:r>
              <a:rPr lang="en-GB" dirty="0" smtClean="0"/>
              <a:t>Edit</a:t>
            </a:r>
            <a:r>
              <a:rPr lang="x-none" dirty="0" smtClean="0"/>
              <a:t>“</a:t>
            </a:r>
            <a:r>
              <a:rPr lang="en-GB" dirty="0" smtClean="0"/>
              <a:t> </a:t>
            </a:r>
            <a:r>
              <a:rPr lang="en-GB" dirty="0"/>
              <a:t>da </a:t>
            </a:r>
            <a:r>
              <a:rPr lang="en-GB" dirty="0" err="1"/>
              <a:t>biste</a:t>
            </a:r>
            <a:r>
              <a:rPr lang="en-GB" dirty="0"/>
              <a:t> se </a:t>
            </a:r>
            <a:r>
              <a:rPr lang="en-GB" dirty="0" err="1"/>
              <a:t>uvjerili</a:t>
            </a:r>
            <a:r>
              <a:rPr lang="en-GB" dirty="0"/>
              <a:t> </a:t>
            </a:r>
            <a:r>
              <a:rPr lang="en-GB" dirty="0" err="1"/>
              <a:t>jesu</a:t>
            </a:r>
            <a:r>
              <a:rPr lang="en-GB" dirty="0"/>
              <a:t> li </a:t>
            </a:r>
            <a:r>
              <a:rPr lang="en-GB" dirty="0" err="1"/>
              <a:t>sva</a:t>
            </a:r>
            <a:r>
              <a:rPr lang="en-GB" dirty="0"/>
              <a:t> </a:t>
            </a:r>
            <a:r>
              <a:rPr lang="en-GB" dirty="0" err="1"/>
              <a:t>polja</a:t>
            </a:r>
            <a:r>
              <a:rPr lang="en-GB" dirty="0"/>
              <a:t> </a:t>
            </a:r>
            <a:r>
              <a:rPr lang="en-GB" dirty="0" err="1"/>
              <a:t>ispravno</a:t>
            </a:r>
            <a:r>
              <a:rPr lang="en-GB" dirty="0"/>
              <a:t> </a:t>
            </a:r>
            <a:r>
              <a:rPr lang="en-GB" dirty="0" smtClean="0"/>
              <a:t>u</a:t>
            </a:r>
            <a:r>
              <a:rPr lang="hr-HR" dirty="0" smtClean="0"/>
              <a:t>nešena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Vaš</a:t>
            </a:r>
            <a:r>
              <a:rPr lang="en-GB" dirty="0"/>
              <a:t> slog </a:t>
            </a:r>
            <a:r>
              <a:rPr lang="en-GB" dirty="0" err="1"/>
              <a:t>metapodataka</a:t>
            </a:r>
            <a:r>
              <a:rPr lang="en-GB" dirty="0"/>
              <a:t> je </a:t>
            </a:r>
            <a:r>
              <a:rPr lang="en-GB" dirty="0" err="1"/>
              <a:t>tada</a:t>
            </a:r>
            <a:r>
              <a:rPr lang="en-GB" dirty="0"/>
              <a:t> </a:t>
            </a:r>
            <a:r>
              <a:rPr lang="en-GB" dirty="0" err="1"/>
              <a:t>snimljen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dijeljen</a:t>
            </a:r>
            <a:r>
              <a:rPr lang="en-GB" dirty="0"/>
              <a:t> s </a:t>
            </a:r>
            <a:r>
              <a:rPr lang="en-GB" dirty="0" err="1"/>
              <a:t>početne</a:t>
            </a:r>
            <a:r>
              <a:rPr lang="en-GB" dirty="0"/>
              <a:t> </a:t>
            </a:r>
            <a:r>
              <a:rPr lang="en-GB" dirty="0" err="1"/>
              <a:t>stranice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266" y="2260666"/>
            <a:ext cx="3567534" cy="20023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941" y="4523864"/>
            <a:ext cx="2806230" cy="6086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53200" y="4154532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70" y="5132509"/>
            <a:ext cx="1802275" cy="8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1" y="1181012"/>
            <a:ext cx="83026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x-none" dirty="0" smtClean="0"/>
          </a:p>
          <a:p>
            <a:pPr marL="342900" indent="-342900">
              <a:buFont typeface="Arial"/>
              <a:buChar char="•"/>
            </a:pPr>
            <a:r>
              <a:rPr lang="en-US" dirty="0" err="1"/>
              <a:t>GeoNetwork</a:t>
            </a:r>
            <a:r>
              <a:rPr lang="en-US" dirty="0"/>
              <a:t> </a:t>
            </a:r>
            <a:r>
              <a:rPr lang="en-US" dirty="0" err="1"/>
              <a:t>nudi</a:t>
            </a:r>
            <a:r>
              <a:rPr lang="en-US" dirty="0"/>
              <a:t> </a:t>
            </a:r>
            <a:r>
              <a:rPr lang="en-US" dirty="0" err="1"/>
              <a:t>mogućnost</a:t>
            </a:r>
            <a:r>
              <a:rPr lang="en-US" dirty="0"/>
              <a:t> </a:t>
            </a:r>
            <a:r>
              <a:rPr lang="en-US" dirty="0" err="1"/>
              <a:t>automatskog</a:t>
            </a:r>
            <a:r>
              <a:rPr lang="en-US" dirty="0"/>
              <a:t> </a:t>
            </a:r>
            <a:r>
              <a:rPr lang="en-US" dirty="0" err="1"/>
              <a:t>popunjavanja</a:t>
            </a:r>
            <a:r>
              <a:rPr lang="en-US" dirty="0"/>
              <a:t> </a:t>
            </a:r>
            <a:r>
              <a:rPr lang="en-US" dirty="0" err="1"/>
              <a:t>slogova</a:t>
            </a:r>
            <a:r>
              <a:rPr lang="en-US" dirty="0"/>
              <a:t> </a:t>
            </a:r>
            <a:r>
              <a:rPr lang="en-US" dirty="0" err="1"/>
              <a:t>metapodataka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drugog</a:t>
            </a:r>
            <a:r>
              <a:rPr lang="en-US" dirty="0"/>
              <a:t> online </a:t>
            </a:r>
            <a:r>
              <a:rPr lang="en-US" dirty="0" err="1"/>
              <a:t>izvora</a:t>
            </a:r>
            <a:r>
              <a:rPr lang="en-US" dirty="0"/>
              <a:t> =&gt; </a:t>
            </a:r>
            <a:r>
              <a:rPr lang="x-none" dirty="0" smtClean="0"/>
              <a:t>žetva</a:t>
            </a: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x-none" dirty="0" smtClean="0"/>
              <a:t>Žetva</a:t>
            </a:r>
            <a:r>
              <a:rPr lang="en-US" dirty="0" smtClean="0"/>
              <a:t>: </a:t>
            </a:r>
            <a:r>
              <a:rPr lang="en-US" dirty="0"/>
              <a:t>"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prikupljanja</a:t>
            </a:r>
            <a:r>
              <a:rPr lang="en-US" dirty="0"/>
              <a:t> </a:t>
            </a:r>
            <a:r>
              <a:rPr lang="en-US" dirty="0" err="1"/>
              <a:t>metapodataka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udaljenog</a:t>
            </a:r>
            <a:r>
              <a:rPr lang="en-US" dirty="0"/>
              <a:t> </a:t>
            </a:r>
            <a:r>
              <a:rPr lang="en-US" dirty="0" err="1"/>
              <a:t>izvora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njihovo</a:t>
            </a:r>
            <a:r>
              <a:rPr lang="en-US" dirty="0"/>
              <a:t> </a:t>
            </a:r>
            <a:r>
              <a:rPr lang="en-US" dirty="0" err="1"/>
              <a:t>skladištenje</a:t>
            </a:r>
            <a:r>
              <a:rPr lang="en-US" dirty="0"/>
              <a:t> u </a:t>
            </a:r>
            <a:r>
              <a:rPr lang="en-US" dirty="0" err="1" smtClean="0"/>
              <a:t>lok</a:t>
            </a:r>
            <a:r>
              <a:rPr lang="hr-HR" dirty="0" smtClean="0"/>
              <a:t>aln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/>
              <a:t>GeoNetwork</a:t>
            </a:r>
            <a:r>
              <a:rPr lang="en-US" dirty="0"/>
              <a:t> </a:t>
            </a:r>
            <a:r>
              <a:rPr lang="en-US" dirty="0" err="1"/>
              <a:t>radi</a:t>
            </a:r>
            <a:r>
              <a:rPr lang="en-US" dirty="0"/>
              <a:t> </a:t>
            </a:r>
            <a:r>
              <a:rPr lang="en-US" dirty="0" err="1"/>
              <a:t>brze</a:t>
            </a:r>
            <a:r>
              <a:rPr lang="en-US" dirty="0"/>
              <a:t> </a:t>
            </a:r>
            <a:r>
              <a:rPr lang="en-US" dirty="0" err="1"/>
              <a:t>pretrage</a:t>
            </a:r>
            <a:r>
              <a:rPr lang="en-US" dirty="0"/>
              <a:t>".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err="1"/>
              <a:t>postupak</a:t>
            </a:r>
            <a:r>
              <a:rPr lang="en-US" dirty="0" smtClean="0"/>
              <a:t>:</a:t>
            </a:r>
            <a:endParaRPr lang="x-none" dirty="0" smtClean="0"/>
          </a:p>
          <a:p>
            <a:r>
              <a:rPr lang="en-US" dirty="0" smtClean="0"/>
              <a:t>1) </a:t>
            </a:r>
            <a:r>
              <a:rPr lang="en-GB" dirty="0"/>
              <a:t>U "</a:t>
            </a:r>
            <a:r>
              <a:rPr lang="en-GB" dirty="0" err="1"/>
              <a:t>Administrativnom</a:t>
            </a:r>
            <a:r>
              <a:rPr lang="en-GB" dirty="0"/>
              <a:t>" </a:t>
            </a:r>
            <a:r>
              <a:rPr lang="en-GB" dirty="0" err="1"/>
              <a:t>dijelu</a:t>
            </a:r>
            <a:r>
              <a:rPr lang="en-GB" dirty="0"/>
              <a:t> </a:t>
            </a:r>
            <a:r>
              <a:rPr lang="en-GB" dirty="0" err="1"/>
              <a:t>GeoNetwork</a:t>
            </a:r>
            <a:r>
              <a:rPr lang="en-GB" dirty="0"/>
              <a:t>-a, </a:t>
            </a:r>
            <a:r>
              <a:rPr lang="en-GB" dirty="0" err="1"/>
              <a:t>kliknite</a:t>
            </a:r>
            <a:r>
              <a:rPr lang="en-GB" dirty="0"/>
              <a:t> </a:t>
            </a:r>
            <a:r>
              <a:rPr lang="x-none" dirty="0" smtClean="0"/>
              <a:t>„</a:t>
            </a:r>
            <a:r>
              <a:rPr lang="en-GB" b="1" dirty="0" smtClean="0"/>
              <a:t>Harvesting management</a:t>
            </a:r>
            <a:r>
              <a:rPr lang="x-none" b="1" dirty="0" smtClean="0"/>
              <a:t>“</a:t>
            </a:r>
            <a:endParaRPr lang="en-GB" b="1" dirty="0"/>
          </a:p>
          <a:p>
            <a:r>
              <a:rPr lang="en-GB" dirty="0"/>
              <a:t>2) </a:t>
            </a:r>
            <a:r>
              <a:rPr lang="en-GB" dirty="0" err="1"/>
              <a:t>Kliknite</a:t>
            </a:r>
            <a:r>
              <a:rPr lang="en-GB" dirty="0"/>
              <a:t> </a:t>
            </a:r>
            <a:r>
              <a:rPr lang="x-none" dirty="0" smtClean="0"/>
              <a:t>„</a:t>
            </a:r>
            <a:r>
              <a:rPr lang="en-GB" dirty="0" smtClean="0"/>
              <a:t>Add</a:t>
            </a:r>
            <a:r>
              <a:rPr lang="x-none" dirty="0" smtClean="0"/>
              <a:t>„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/>
              <a:t>odaberite</a:t>
            </a:r>
            <a:r>
              <a:rPr lang="en-GB" dirty="0"/>
              <a:t> tip </a:t>
            </a:r>
            <a:r>
              <a:rPr lang="x-none" dirty="0" smtClean="0"/>
              <a:t>„</a:t>
            </a:r>
            <a:r>
              <a:rPr lang="en-GB" dirty="0" smtClean="0"/>
              <a:t>Harvesting</a:t>
            </a:r>
            <a:r>
              <a:rPr lang="x-none" dirty="0" smtClean="0"/>
              <a:t>“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/>
              <a:t>npr</a:t>
            </a:r>
            <a:r>
              <a:rPr lang="en-GB" dirty="0"/>
              <a:t>. </a:t>
            </a:r>
            <a:r>
              <a:rPr lang="en-GB" dirty="0" err="1"/>
              <a:t>Geonetwork</a:t>
            </a:r>
            <a:r>
              <a:rPr lang="en-GB" dirty="0"/>
              <a:t> v2.1 remote node)</a:t>
            </a:r>
          </a:p>
          <a:p>
            <a:r>
              <a:rPr lang="en-GB" dirty="0"/>
              <a:t>3) </a:t>
            </a:r>
            <a:r>
              <a:rPr lang="en-GB" dirty="0" err="1"/>
              <a:t>Ispunite</a:t>
            </a:r>
            <a:r>
              <a:rPr lang="en-GB" dirty="0"/>
              <a:t> </a:t>
            </a:r>
            <a:r>
              <a:rPr lang="en-GB" dirty="0" err="1"/>
              <a:t>različite</a:t>
            </a:r>
            <a:r>
              <a:rPr lang="en-GB" dirty="0"/>
              <a:t> </a:t>
            </a:r>
            <a:r>
              <a:rPr lang="en-GB" dirty="0" err="1"/>
              <a:t>kriterije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 smtClean="0"/>
              <a:t>snimit</a:t>
            </a:r>
            <a:r>
              <a:rPr lang="hr-HR" dirty="0" smtClean="0"/>
              <a:t>e</a:t>
            </a:r>
            <a:r>
              <a:rPr lang="en-GB" dirty="0" smtClean="0"/>
              <a:t>. </a:t>
            </a:r>
            <a:r>
              <a:rPr lang="en-GB" dirty="0" err="1"/>
              <a:t>Npr</a:t>
            </a:r>
            <a:r>
              <a:rPr lang="en-GB" dirty="0" smtClean="0"/>
              <a:t>.</a:t>
            </a:r>
            <a:endParaRPr lang="x-non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Name: PEGASO - Country limits Level 0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URL: </a:t>
            </a:r>
            <a:r>
              <a:rPr lang="en-US" b="1" u="sng" dirty="0" smtClean="0">
                <a:hlinkClick r:id="rId2"/>
              </a:rPr>
              <a:t>http://pegasosdi.uab.es:80/catalog</a:t>
            </a:r>
            <a:endParaRPr lang="en-US" b="1" u="sng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Free text: Global Administrative Areas - LEVEL 0</a:t>
            </a:r>
          </a:p>
          <a:p>
            <a:pPr marL="1588" lvl="1" indent="7938"/>
            <a:r>
              <a:rPr lang="en-US" dirty="0" smtClean="0"/>
              <a:t>4) </a:t>
            </a:r>
            <a:r>
              <a:rPr lang="x-none" dirty="0" smtClean="0"/>
              <a:t>Pokrenite je</a:t>
            </a:r>
            <a:endParaRPr lang="en-US" dirty="0" smtClean="0"/>
          </a:p>
          <a:p>
            <a:pPr marL="342900" indent="-342900">
              <a:buAutoNum type="arabicParenR"/>
            </a:pPr>
            <a:endParaRPr lang="en-US" b="1" dirty="0" smtClean="0"/>
          </a:p>
          <a:p>
            <a:pPr marL="342900" indent="-342900"/>
            <a:r>
              <a:rPr lang="en-GB" dirty="0"/>
              <a:t>Na </a:t>
            </a:r>
            <a:r>
              <a:rPr lang="en-GB" dirty="0" err="1"/>
              <a:t>početnoj</a:t>
            </a:r>
            <a:r>
              <a:rPr lang="en-GB" dirty="0"/>
              <a:t> </a:t>
            </a:r>
            <a:r>
              <a:rPr lang="en-GB" dirty="0" err="1"/>
              <a:t>strani</a:t>
            </a:r>
            <a:r>
              <a:rPr lang="en-GB" dirty="0"/>
              <a:t> </a:t>
            </a:r>
            <a:r>
              <a:rPr lang="en-GB" dirty="0" err="1"/>
              <a:t>trebali</a:t>
            </a:r>
            <a:r>
              <a:rPr lang="en-GB" dirty="0"/>
              <a:t> </a:t>
            </a:r>
            <a:r>
              <a:rPr lang="en-GB" dirty="0" err="1"/>
              <a:t>biste</a:t>
            </a:r>
            <a:r>
              <a:rPr lang="en-GB" dirty="0"/>
              <a:t> </a:t>
            </a:r>
            <a:r>
              <a:rPr lang="en-GB" dirty="0" err="1"/>
              <a:t>vidjeti</a:t>
            </a:r>
            <a:r>
              <a:rPr lang="en-GB" dirty="0"/>
              <a:t> </a:t>
            </a:r>
            <a:r>
              <a:rPr lang="x-none" dirty="0" smtClean="0"/>
              <a:t>nov </a:t>
            </a:r>
            <a:r>
              <a:rPr lang="en-GB" dirty="0" smtClean="0"/>
              <a:t>slog</a:t>
            </a:r>
            <a:endParaRPr lang="en-GB" dirty="0"/>
          </a:p>
          <a:p>
            <a:pPr marL="342900" indent="-342900"/>
            <a:r>
              <a:rPr lang="x-none" dirty="0" smtClean="0"/>
              <a:t>m</a:t>
            </a:r>
            <a:r>
              <a:rPr lang="en-GB" dirty="0" err="1" smtClean="0"/>
              <a:t>etapodataka</a:t>
            </a:r>
            <a:r>
              <a:rPr lang="en-GB" dirty="0" smtClean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odgovara</a:t>
            </a:r>
            <a:r>
              <a:rPr lang="en-GB" dirty="0"/>
              <a:t> </a:t>
            </a:r>
            <a:r>
              <a:rPr lang="en-GB" dirty="0" err="1" smtClean="0"/>
              <a:t>ovo</a:t>
            </a:r>
            <a:r>
              <a:rPr lang="x-none" dirty="0" smtClean="0"/>
              <a:t>j žetvi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1996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x-none" b="1" i="1" smtClean="0"/>
              <a:t>žetva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096475"/>
            <a:ext cx="2086015" cy="3195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4050337"/>
            <a:ext cx="2403983" cy="2394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44" y="5039122"/>
            <a:ext cx="2780603" cy="60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066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x-none" b="1" i="1" smtClean="0"/>
              <a:t>žetva </a:t>
            </a:r>
            <a:r>
              <a:rPr lang="en-US" b="1" i="1" smtClean="0"/>
              <a:t>(</a:t>
            </a:r>
            <a:r>
              <a:rPr lang="x-none" b="1" i="1" smtClean="0"/>
              <a:t>nastavak</a:t>
            </a:r>
            <a:r>
              <a:rPr lang="en-US" b="1" i="1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8090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pl-PL" dirty="0"/>
              <a:t>Moguće je </a:t>
            </a:r>
            <a:r>
              <a:rPr lang="pl-PL" dirty="0" smtClean="0"/>
              <a:t>obaviti žetvu i </a:t>
            </a:r>
            <a:r>
              <a:rPr lang="pl-PL" dirty="0"/>
              <a:t>na druge </a:t>
            </a:r>
            <a:r>
              <a:rPr lang="pl-PL" dirty="0" smtClean="0"/>
              <a:t>načine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GB" dirty="0" err="1"/>
              <a:t>Npr</a:t>
            </a:r>
            <a:r>
              <a:rPr lang="en-GB" dirty="0"/>
              <a:t>. Catalogue Services for the Web ISO Profile 2.0 </a:t>
            </a:r>
            <a:r>
              <a:rPr lang="en-GB" dirty="0" err="1"/>
              <a:t>nudi</a:t>
            </a:r>
            <a:r>
              <a:rPr lang="en-GB" dirty="0"/>
              <a:t> </a:t>
            </a:r>
            <a:r>
              <a:rPr lang="en-GB" dirty="0" err="1"/>
              <a:t>mogućnost</a:t>
            </a:r>
            <a:r>
              <a:rPr lang="en-GB" dirty="0"/>
              <a:t> </a:t>
            </a:r>
            <a:r>
              <a:rPr lang="hr-HR" dirty="0" smtClean="0"/>
              <a:t>obavljanj</a:t>
            </a:r>
            <a:r>
              <a:rPr lang="en-GB" dirty="0" smtClean="0"/>
              <a:t>a </a:t>
            </a:r>
            <a:r>
              <a:rPr lang="en-GB" dirty="0"/>
              <a:t>CS-W </a:t>
            </a:r>
            <a:r>
              <a:rPr lang="en-GB" dirty="0" err="1"/>
              <a:t>upita</a:t>
            </a:r>
            <a:r>
              <a:rPr lang="en-GB" dirty="0"/>
              <a:t> s </a:t>
            </a:r>
            <a:r>
              <a:rPr lang="en-GB" dirty="0" err="1"/>
              <a:t>više</a:t>
            </a:r>
            <a:r>
              <a:rPr lang="en-GB" dirty="0"/>
              <a:t> </a:t>
            </a:r>
            <a:r>
              <a:rPr lang="en-GB" dirty="0" err="1"/>
              <a:t>filterskih</a:t>
            </a:r>
            <a:r>
              <a:rPr lang="en-GB" dirty="0"/>
              <a:t> </a:t>
            </a:r>
            <a:r>
              <a:rPr lang="en-GB" dirty="0" err="1"/>
              <a:t>mogućnosti</a:t>
            </a:r>
            <a:endParaRPr lang="en-GB" dirty="0"/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82" y="2888736"/>
            <a:ext cx="2066918" cy="12390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603" y="2888736"/>
            <a:ext cx="3146597" cy="159801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93147" y="342372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6531" y="4998720"/>
            <a:ext cx="7958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 dirty="0" smtClean="0"/>
              <a:t>http://geonetwork.grid.unep.ch:8080/ge onetwork/srv/en/csw?request=GetCap abilities&amp;service=CSW&amp;acceptVersions =2.0.2 </a:t>
            </a:r>
            <a:endParaRPr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en-GB" b="1" i="1" smtClean="0"/>
              <a:t>ov</a:t>
            </a:r>
            <a:r>
              <a:rPr lang="x-none" b="1" i="1" smtClean="0"/>
              <a:t>lasti </a:t>
            </a:r>
            <a:r>
              <a:rPr lang="en-GB" b="1" i="1" smtClean="0"/>
              <a:t>korisnika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52875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vi-VN">
                <a:latin typeface="Calibri" panose="020F0502020204030204" pitchFamily="34" charset="0"/>
              </a:rPr>
              <a:t>Slogovi metapodataka mogu biti javni ili ograničeni na određenu skupinu</a:t>
            </a:r>
          </a:p>
          <a:p>
            <a:pPr>
              <a:buFont typeface="Arial"/>
              <a:buChar char="•"/>
            </a:pPr>
            <a:endParaRPr lang="vi-VN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r>
              <a:rPr lang="vi-VN">
                <a:latin typeface="Calibri" panose="020F0502020204030204" pitchFamily="34" charset="0"/>
              </a:rPr>
              <a:t>  Da bi se </a:t>
            </a:r>
            <a:r>
              <a:rPr lang="vi-VN" smtClean="0">
                <a:latin typeface="Calibri" panose="020F0502020204030204" pitchFamily="34" charset="0"/>
              </a:rPr>
              <a:t>prikazal</a:t>
            </a:r>
            <a:r>
              <a:rPr lang="x-none" smtClean="0">
                <a:latin typeface="Calibri" panose="020F0502020204030204" pitchFamily="34" charset="0"/>
              </a:rPr>
              <a:t>e </a:t>
            </a:r>
            <a:r>
              <a:rPr lang="vi-VN" smtClean="0">
                <a:latin typeface="Calibri" panose="020F0502020204030204" pitchFamily="34" charset="0"/>
              </a:rPr>
              <a:t>ovlasti </a:t>
            </a:r>
            <a:r>
              <a:rPr lang="vi-VN">
                <a:latin typeface="Calibri" panose="020F0502020204030204" pitchFamily="34" charset="0"/>
              </a:rPr>
              <a:t>i kategorije korisnika, i da bi se njima upravljalo, potrebno je biti prijavljen kao administrator</a:t>
            </a:r>
          </a:p>
          <a:p>
            <a:pPr>
              <a:buFont typeface="Arial"/>
              <a:buChar char="•"/>
            </a:pPr>
            <a:endParaRPr lang="vi-VN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r>
              <a:rPr lang="vi-VN">
                <a:latin typeface="Calibri" panose="020F0502020204030204" pitchFamily="34" charset="0"/>
              </a:rPr>
              <a:t>  postupak: </a:t>
            </a:r>
            <a:endParaRPr lang="en-US" smtClean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GB"/>
              <a:t>Idite na parametre sloga metapodataka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GB"/>
              <a:t>Kliknite </a:t>
            </a:r>
            <a:r>
              <a:rPr lang="x-none" smtClean="0"/>
              <a:t>„</a:t>
            </a:r>
            <a:r>
              <a:rPr lang="en-GB" smtClean="0"/>
              <a:t>Other actions</a:t>
            </a:r>
            <a:r>
              <a:rPr lang="x-none" smtClean="0"/>
              <a:t>“ </a:t>
            </a:r>
            <a:r>
              <a:rPr lang="en-GB" smtClean="0"/>
              <a:t>&gt; </a:t>
            </a:r>
            <a:r>
              <a:rPr lang="x-none" smtClean="0"/>
              <a:t>„</a:t>
            </a:r>
            <a:r>
              <a:rPr lang="en-GB" smtClean="0"/>
              <a:t>Privileges</a:t>
            </a:r>
            <a:r>
              <a:rPr lang="x-none" smtClean="0"/>
              <a:t>“</a:t>
            </a:r>
            <a:endParaRPr lang="en-GB"/>
          </a:p>
          <a:p>
            <a:pPr marL="800100" lvl="1" indent="-342900">
              <a:buFont typeface="+mj-lt"/>
              <a:buAutoNum type="arabicParenR"/>
            </a:pPr>
            <a:r>
              <a:rPr lang="en-GB"/>
              <a:t>Dodijeliti privilegije različitim grupama i kliknite "Submit"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677" y="3039649"/>
            <a:ext cx="2377123" cy="5929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100" y="4085508"/>
            <a:ext cx="2802700" cy="10901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52534" y="3716176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4634508" y="2728020"/>
            <a:ext cx="4339828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hr-HR" sz="4800"/>
              <a:t>Kakva je stvarna situacija</a:t>
            </a:r>
            <a:r>
              <a:rPr lang="en-US" sz="4500" smtClean="0">
                <a:latin typeface="Gill Sans"/>
                <a:ea typeface="Gill Sans" pitchFamily="-84" charset="0"/>
                <a:cs typeface="Gill Sans" pitchFamily="-84" charset="0"/>
              </a:rPr>
              <a:t>?</a:t>
            </a:r>
            <a:endParaRPr lang="en-U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" y="111760"/>
            <a:ext cx="4121498" cy="6175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 autoUpdateAnimBg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4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x-none" b="1" i="1" smtClean="0"/>
              <a:t>kategorije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71583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en-US"/>
              <a:t>GeoNetwork omogućuje dodjeljivanje postojeće kategorije slogovima metapodataka kako bi se stvorile nove kategorije (npr. INSPIRE kategorije)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 Ovo se radi u Administration dijelu, Category </a:t>
            </a:r>
            <a:r>
              <a:rPr lang="en-US" smtClean="0"/>
              <a:t>Management</a:t>
            </a:r>
            <a:r>
              <a:rPr lang="x-none" smtClean="0"/>
              <a:t> </a:t>
            </a:r>
            <a:r>
              <a:rPr lang="en-US" smtClean="0"/>
              <a:t>&gt; </a:t>
            </a:r>
            <a:r>
              <a:rPr lang="en-US"/>
              <a:t>Add a new Category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512" y="2985209"/>
            <a:ext cx="3920878" cy="19393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6531" y="3031559"/>
            <a:ext cx="4050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x-none" smtClean="0"/>
              <a:t> </a:t>
            </a:r>
            <a:r>
              <a:rPr lang="en-US" smtClean="0"/>
              <a:t>Preko </a:t>
            </a:r>
            <a:r>
              <a:rPr lang="x-none" smtClean="0"/>
              <a:t>„</a:t>
            </a:r>
            <a:r>
              <a:rPr lang="en-US" smtClean="0"/>
              <a:t>Other actions</a:t>
            </a:r>
            <a:r>
              <a:rPr lang="x-none" smtClean="0"/>
              <a:t>“ </a:t>
            </a:r>
            <a:r>
              <a:rPr lang="en-US" smtClean="0"/>
              <a:t>&gt; </a:t>
            </a:r>
            <a:r>
              <a:rPr lang="x-none" smtClean="0"/>
              <a:t>„</a:t>
            </a:r>
            <a:r>
              <a:rPr lang="en-US" smtClean="0"/>
              <a:t>Categories</a:t>
            </a:r>
            <a:r>
              <a:rPr lang="x-none" smtClean="0"/>
              <a:t>“</a:t>
            </a:r>
            <a:r>
              <a:rPr lang="en-US" smtClean="0"/>
              <a:t> </a:t>
            </a:r>
            <a:r>
              <a:rPr lang="en-US"/>
              <a:t>možete dodijeliti kategoriju odabranom slogu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791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x-none" b="1" i="1" smtClean="0"/>
              <a:t>pretraga metapodataka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67831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x-none" b="1" dirty="0" smtClean="0"/>
              <a:t> </a:t>
            </a:r>
            <a:r>
              <a:rPr lang="x-none" b="1" dirty="0" smtClean="0">
                <a:latin typeface="Calibri" panose="020F0502020204030204" pitchFamily="34" charset="0"/>
              </a:rPr>
              <a:t>podrazumjevana </a:t>
            </a:r>
            <a:r>
              <a:rPr lang="vi-VN" b="1" dirty="0" smtClean="0">
                <a:latin typeface="Calibri" panose="020F0502020204030204" pitchFamily="34" charset="0"/>
              </a:rPr>
              <a:t>pretraga </a:t>
            </a:r>
            <a:r>
              <a:rPr lang="vi-VN" dirty="0">
                <a:latin typeface="Calibri" panose="020F0502020204030204" pitchFamily="34" charset="0"/>
              </a:rPr>
              <a:t>omogućuje pronalaženje teksta unutar kompletnog sloga, kao što su ključne riječi metapodataka i / ili zemljopisne </a:t>
            </a:r>
            <a:r>
              <a:rPr lang="hr-HR" dirty="0" smtClean="0">
                <a:latin typeface="Calibri" panose="020F0502020204030204" pitchFamily="34" charset="0"/>
              </a:rPr>
              <a:t>lokacije</a:t>
            </a:r>
            <a:endParaRPr lang="vi-VN" dirty="0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endParaRPr lang="vi-VN" dirty="0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r>
              <a:rPr lang="vi-VN" dirty="0">
                <a:latin typeface="Calibri" panose="020F0502020204030204" pitchFamily="34" charset="0"/>
              </a:rPr>
              <a:t>  </a:t>
            </a:r>
            <a:r>
              <a:rPr lang="x-none" b="1" dirty="0" smtClean="0">
                <a:latin typeface="Calibri" panose="020F0502020204030204" pitchFamily="34" charset="0"/>
              </a:rPr>
              <a:t>zemljopisna </a:t>
            </a:r>
            <a:r>
              <a:rPr lang="vi-VN" b="1" dirty="0" smtClean="0">
                <a:latin typeface="Calibri" panose="020F0502020204030204" pitchFamily="34" charset="0"/>
              </a:rPr>
              <a:t>pretraga </a:t>
            </a:r>
            <a:r>
              <a:rPr lang="vi-VN" dirty="0">
                <a:latin typeface="Calibri" panose="020F0502020204030204" pitchFamily="34" charset="0"/>
              </a:rPr>
              <a:t>omogućuje izbor određene regije da bi se suzili rezultati pretraživanja</a:t>
            </a:r>
            <a:endParaRPr lang="en-US" dirty="0" smtClean="0">
              <a:latin typeface="Calibri" panose="020F0502020204030204" pitchFamily="34" charset="0"/>
            </a:endParaRPr>
          </a:p>
          <a:p>
            <a:pPr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x-none" dirty="0" smtClean="0"/>
              <a:t> sa unaprijed definirane liste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x-none" dirty="0" smtClean="0"/>
              <a:t> ili izborom područja na karti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vi-VN" dirty="0">
                <a:latin typeface="Calibri" panose="020F0502020204030204" pitchFamily="34" charset="0"/>
              </a:rPr>
              <a:t>Također se mogu obavljati pretrage po </a:t>
            </a:r>
            <a:r>
              <a:rPr lang="vi-VN" b="1" dirty="0">
                <a:latin typeface="Calibri" panose="020F0502020204030204" pitchFamily="34" charset="0"/>
              </a:rPr>
              <a:t>kategorijama</a:t>
            </a:r>
          </a:p>
          <a:p>
            <a:pPr marL="0" lvl="1">
              <a:buFont typeface="Arial"/>
              <a:buChar char="•"/>
            </a:pPr>
            <a:endParaRPr lang="vi-VN" dirty="0">
              <a:latin typeface="Calibri" panose="020F0502020204030204" pitchFamily="34" charset="0"/>
            </a:endParaRPr>
          </a:p>
          <a:p>
            <a:pPr marL="0" lvl="1">
              <a:buFont typeface="Arial"/>
              <a:buChar char="•"/>
            </a:pPr>
            <a:r>
              <a:rPr lang="vi-VN" dirty="0">
                <a:latin typeface="Calibri" panose="020F0502020204030204" pitchFamily="34" charset="0"/>
              </a:rPr>
              <a:t>  ili raditi </a:t>
            </a:r>
            <a:r>
              <a:rPr lang="vi-VN" b="1" dirty="0">
                <a:latin typeface="Calibri" panose="020F0502020204030204" pitchFamily="34" charset="0"/>
              </a:rPr>
              <a:t>napredne pretrage </a:t>
            </a:r>
            <a:r>
              <a:rPr lang="vi-VN" dirty="0">
                <a:latin typeface="Calibri" panose="020F0502020204030204" pitchFamily="34" charset="0"/>
              </a:rPr>
              <a:t>(što? kada? gdje? kategorija? ...)</a:t>
            </a:r>
            <a:endParaRPr lang="en-US" dirty="0" smtClean="0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endParaRPr lang="en-US" dirty="0" smtClean="0"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43" y="1138316"/>
            <a:ext cx="1483912" cy="11901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60176"/>
            <a:ext cx="927100" cy="1358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619" y="2961426"/>
            <a:ext cx="996950" cy="810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662" y="4477894"/>
            <a:ext cx="1068471" cy="171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52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x-none" b="1" i="1" smtClean="0"/>
              <a:t>prikaz metapodataka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5638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en-GB"/>
              <a:t>Rezultat pretraživanja daje popis slogova metapodataka koja odgovara postavljenom upitu. Za svaki slog, prikazuju se naslov, sažetak i ključne riječi</a:t>
            </a:r>
          </a:p>
          <a:p>
            <a:pPr>
              <a:buFont typeface="Arial"/>
              <a:buChar char="•"/>
            </a:pPr>
            <a:endParaRPr lang="en-GB"/>
          </a:p>
          <a:p>
            <a:pPr>
              <a:buFont typeface="Arial"/>
              <a:buChar char="•"/>
            </a:pPr>
            <a:r>
              <a:rPr lang="en-GB"/>
              <a:t>  Kada se proširi pogled, dobiva se kompletan opis metapodataka, a možda i gumb za skidanje ovisno od privilegija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454" y="907900"/>
            <a:ext cx="2506546" cy="1838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454" y="2905809"/>
            <a:ext cx="2524727" cy="14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smtClean="0"/>
              <a:t>Kako obraditi podatke?</a:t>
            </a:r>
            <a:endParaRPr lang="en-US" sz="2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08" y="1630134"/>
            <a:ext cx="4823983" cy="35712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3199" y="1970061"/>
            <a:ext cx="23459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smtClean="0"/>
              <a:t>Ključne riječi</a:t>
            </a:r>
            <a:r>
              <a:rPr lang="en-US" b="1" u="sng" smtClean="0"/>
              <a:t>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x-none" smtClean="0"/>
              <a:t>Prostorni podaci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x-none" smtClean="0"/>
              <a:t>Geoprocesiranje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mtClean="0"/>
              <a:t>Python </a:t>
            </a:r>
            <a:r>
              <a:rPr lang="x-none" smtClean="0"/>
              <a:t>skripta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PyWPS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Web Processing Service (WPS)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70044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/>
              <a:t>OpenGIS</a:t>
            </a:r>
            <a:r>
              <a:rPr lang="en-US" dirty="0"/>
              <a:t>® Web </a:t>
            </a:r>
            <a:r>
              <a:rPr lang="en-US" dirty="0" err="1"/>
              <a:t>informacija</a:t>
            </a:r>
            <a:r>
              <a:rPr lang="en-US" dirty="0"/>
              <a:t> Service (WPS) Interface </a:t>
            </a:r>
            <a:r>
              <a:rPr lang="en-US" dirty="0" smtClean="0"/>
              <a:t>Standard:</a:t>
            </a:r>
            <a:r>
              <a:rPr lang="x-none" dirty="0" smtClean="0"/>
              <a:t/>
            </a:r>
            <a:br>
              <a:rPr lang="x-none" dirty="0" smtClean="0"/>
            </a:br>
            <a:r>
              <a:rPr lang="en-US" dirty="0" err="1" smtClean="0"/>
              <a:t>pravila</a:t>
            </a:r>
            <a:r>
              <a:rPr lang="en-US" dirty="0" smtClean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standardizaciju</a:t>
            </a:r>
            <a:r>
              <a:rPr lang="en-US" dirty="0"/>
              <a:t> </a:t>
            </a:r>
            <a:r>
              <a:rPr lang="en-US" dirty="0" err="1"/>
              <a:t>ulaza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izlaza</a:t>
            </a:r>
            <a:r>
              <a:rPr lang="en-US" dirty="0"/>
              <a:t> (</a:t>
            </a:r>
            <a:r>
              <a:rPr lang="en-US" dirty="0" err="1"/>
              <a:t>zahtjeva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odgovora</a:t>
            </a:r>
            <a:r>
              <a:rPr lang="en-US" dirty="0"/>
              <a:t>)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/>
              <a:t>servise</a:t>
            </a:r>
            <a:r>
              <a:rPr lang="en-US" dirty="0"/>
              <a:t> </a:t>
            </a:r>
            <a:r>
              <a:rPr lang="en-US" dirty="0" err="1"/>
              <a:t>obrade</a:t>
            </a:r>
            <a:r>
              <a:rPr lang="en-US" dirty="0"/>
              <a:t> </a:t>
            </a:r>
            <a:r>
              <a:rPr lang="en-US" dirty="0" err="1"/>
              <a:t>geoprostornih</a:t>
            </a:r>
            <a:r>
              <a:rPr lang="en-US" dirty="0"/>
              <a:t> </a:t>
            </a:r>
            <a:r>
              <a:rPr lang="en-US" dirty="0" err="1"/>
              <a:t>podataka</a:t>
            </a:r>
            <a:r>
              <a:rPr lang="en-US" dirty="0"/>
              <a:t> (</a:t>
            </a:r>
            <a:r>
              <a:rPr lang="en-US" dirty="0" err="1"/>
              <a:t>npr</a:t>
            </a:r>
            <a:r>
              <a:rPr lang="en-US" dirty="0"/>
              <a:t>. </a:t>
            </a:r>
            <a:r>
              <a:rPr lang="en-US" dirty="0" err="1"/>
              <a:t>preklapanje</a:t>
            </a:r>
            <a:r>
              <a:rPr lang="en-US" dirty="0"/>
              <a:t> </a:t>
            </a:r>
            <a:r>
              <a:rPr lang="en-US" dirty="0" err="1"/>
              <a:t>poligona</a:t>
            </a:r>
            <a:r>
              <a:rPr lang="en-US" dirty="0"/>
              <a:t>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vi-VN" dirty="0">
                <a:latin typeface="Calibri" panose="020F0502020204030204" pitchFamily="34" charset="0"/>
              </a:rPr>
              <a:t>Python: otvoren i besplatan programski jezik koji uključuje desetke funkcija za upravljanje i analizu geoprostornih podataka</a:t>
            </a:r>
          </a:p>
          <a:p>
            <a:pPr>
              <a:buFont typeface="Arial"/>
              <a:buChar char="•"/>
            </a:pPr>
            <a:endParaRPr lang="vi-VN" dirty="0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r>
              <a:rPr lang="vi-VN" dirty="0">
                <a:latin typeface="Calibri" panose="020F0502020204030204" pitchFamily="34" charset="0"/>
              </a:rPr>
              <a:t>  Python Web informacija Service (PyWPS): implementacija Web informacija Service stanrda OGC-a. Napisan je s ugrađenom podrškom za GRASS GIS.</a:t>
            </a:r>
          </a:p>
          <a:p>
            <a:pPr>
              <a:buFont typeface="Arial"/>
              <a:buChar char="•"/>
            </a:pPr>
            <a:endParaRPr lang="vi-VN" dirty="0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r>
              <a:rPr lang="vi-VN" dirty="0">
                <a:latin typeface="Calibri" panose="020F0502020204030204" pitchFamily="34" charset="0"/>
              </a:rPr>
              <a:t>  Quantum GIS (QGIS): međuplatformska besplatna aplikacija za lokaln</a:t>
            </a:r>
            <a:r>
              <a:rPr lang="x-none" dirty="0">
                <a:latin typeface="Calibri" panose="020F0502020204030204" pitchFamily="34" charset="0"/>
              </a:rPr>
              <a:t>a računala </a:t>
            </a:r>
            <a:r>
              <a:rPr lang="vi-VN" dirty="0">
                <a:latin typeface="Calibri" panose="020F0502020204030204" pitchFamily="34" charset="0"/>
              </a:rPr>
              <a:t>koja osigurava pregled podataka, njihovo mijenjanje i analizu. Podržava veliki broj </a:t>
            </a:r>
            <a:r>
              <a:rPr lang="vi-VN" dirty="0" smtClean="0">
                <a:latin typeface="Calibri" panose="020F0502020204030204" pitchFamily="34" charset="0"/>
              </a:rPr>
              <a:t>pluginova</a:t>
            </a:r>
            <a:r>
              <a:rPr lang="vi-VN" dirty="0">
                <a:latin typeface="Calibri" panose="020F0502020204030204" pitchFamily="34" charset="0"/>
              </a:rPr>
              <a:t>, prije svega WPS klijenta za web servise</a:t>
            </a:r>
            <a:endParaRPr lang="en-US" dirty="0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dirty="0">
                <a:solidFill>
                  <a:schemeClr val="bg1">
                    <a:lumMod val="75000"/>
                  </a:schemeClr>
                </a:solidFill>
              </a:rPr>
              <a:t>Како </a:t>
            </a:r>
            <a:r>
              <a:rPr lang="hr-HR" sz="2600" b="1" dirty="0" smtClean="0">
                <a:solidFill>
                  <a:schemeClr val="bg1">
                    <a:lumMod val="75000"/>
                  </a:schemeClr>
                </a:solidFill>
              </a:rPr>
              <a:t>obraditi podatke</a:t>
            </a:r>
            <a:r>
              <a:rPr lang="x-none" sz="2600" b="1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307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Web </a:t>
            </a:r>
            <a:r>
              <a:rPr lang="en-US" b="1" i="1" dirty="0"/>
              <a:t>P</a:t>
            </a:r>
            <a:r>
              <a:rPr lang="en-US" b="1" i="1" dirty="0" smtClean="0"/>
              <a:t>rocessing </a:t>
            </a:r>
            <a:r>
              <a:rPr lang="en-US" b="1" i="1" dirty="0"/>
              <a:t>S</a:t>
            </a:r>
            <a:r>
              <a:rPr lang="en-US" b="1" i="1" dirty="0" smtClean="0"/>
              <a:t>ervices: </a:t>
            </a:r>
            <a:r>
              <a:rPr lang="x-none" b="1" i="1" dirty="0" smtClean="0"/>
              <a:t>osnove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dirty="0" smtClean="0">
                <a:solidFill>
                  <a:schemeClr val="bg1">
                    <a:lumMod val="75000"/>
                  </a:schemeClr>
                </a:solidFill>
              </a:rPr>
              <a:t>Ка</a:t>
            </a:r>
            <a:r>
              <a:rPr lang="hr-HR" sz="2600" b="1" dirty="0" smtClean="0">
                <a:solidFill>
                  <a:schemeClr val="bg1">
                    <a:lumMod val="75000"/>
                  </a:schemeClr>
                </a:solidFill>
              </a:rPr>
              <a:t>ko obraditi podatke</a:t>
            </a:r>
            <a:r>
              <a:rPr lang="x-none" sz="2600" b="1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243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/>
              <a:t>Web Processing </a:t>
            </a:r>
            <a:r>
              <a:rPr lang="en-US" b="1" i="1" smtClean="0"/>
              <a:t>Services: </a:t>
            </a:r>
            <a:r>
              <a:rPr lang="x-none" b="1" i="1" smtClean="0"/>
              <a:t>vježba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en-GB" smtClean="0"/>
              <a:t>koristit</a:t>
            </a:r>
            <a:r>
              <a:rPr lang="x-none" smtClean="0"/>
              <a:t>ćemo</a:t>
            </a:r>
            <a:r>
              <a:rPr lang="en-GB" smtClean="0"/>
              <a:t> </a:t>
            </a:r>
            <a:r>
              <a:rPr lang="en-GB"/>
              <a:t>.gml fajl (GML je eXtensible Markup Language (XML) gramatika za izražavanje geografskih svojstava). Prvo ćemo ga ispitati u QGIS-u.</a:t>
            </a:r>
          </a:p>
          <a:p>
            <a:pPr>
              <a:buFont typeface="Arial"/>
              <a:buChar char="•"/>
            </a:pPr>
            <a:endParaRPr lang="en-GB"/>
          </a:p>
          <a:p>
            <a:pPr>
              <a:buFont typeface="Arial"/>
              <a:buChar char="•"/>
            </a:pPr>
            <a:r>
              <a:rPr lang="en-GB"/>
              <a:t>  postupak: </a:t>
            </a:r>
            <a:endParaRPr lang="en-US" smtClean="0"/>
          </a:p>
          <a:p>
            <a:pPr marL="800100" lvl="1" indent="-342900">
              <a:buFont typeface="+mj-lt"/>
              <a:buAutoNum type="arabicParenR"/>
            </a:pPr>
            <a:r>
              <a:rPr lang="en-GB"/>
              <a:t>kliknite "Add vector layer", </a:t>
            </a:r>
            <a:r>
              <a:rPr lang="x-none" smtClean="0"/>
              <a:t>          </a:t>
            </a:r>
            <a:r>
              <a:rPr lang="en-GB" smtClean="0"/>
              <a:t>odaberite </a:t>
            </a:r>
            <a:r>
              <a:rPr lang="en-GB"/>
              <a:t>"Measures.gml" fajl i EPSG: 4326 kooridnatni sustav (odgovara WGS 84)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GB"/>
              <a:t>Tablica atributa sadrži 4 polja: X, Y koordinate, vrijednost i ID.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GB"/>
              <a:t>zatvorite QGIS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656" y="2643381"/>
            <a:ext cx="447578" cy="349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842" y="2884888"/>
            <a:ext cx="1581158" cy="1531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241" y="4656993"/>
            <a:ext cx="2187759" cy="12740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96436" y="437806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dirty="0" smtClean="0">
                <a:solidFill>
                  <a:schemeClr val="bg1">
                    <a:lumMod val="75000"/>
                  </a:schemeClr>
                </a:solidFill>
              </a:rPr>
              <a:t>Ка</a:t>
            </a:r>
            <a:r>
              <a:rPr lang="hr-HR" sz="2600" b="1" dirty="0" smtClean="0">
                <a:solidFill>
                  <a:schemeClr val="bg1">
                    <a:lumMod val="75000"/>
                  </a:schemeClr>
                </a:solidFill>
              </a:rPr>
              <a:t>ko obraditi podatke</a:t>
            </a:r>
            <a:r>
              <a:rPr lang="x-none" sz="2600" b="1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243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/>
              <a:t>Web Processing </a:t>
            </a:r>
            <a:r>
              <a:rPr lang="en-US" b="1" i="1" smtClean="0"/>
              <a:t>Services: </a:t>
            </a:r>
            <a:r>
              <a:rPr lang="x-none" b="1" i="1" smtClean="0"/>
              <a:t>vježba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en-GB"/>
              <a:t>Onda ćemo koristiti tekst editor (npr. Gedit) da napišemo python skriptu </a:t>
            </a:r>
            <a:r>
              <a:rPr lang="en-GB" smtClean="0"/>
              <a:t>koj</a:t>
            </a:r>
            <a:r>
              <a:rPr lang="x-none" smtClean="0"/>
              <a:t>u</a:t>
            </a:r>
            <a:r>
              <a:rPr lang="en-GB" smtClean="0"/>
              <a:t> </a:t>
            </a:r>
            <a:r>
              <a:rPr lang="en-GB"/>
              <a:t>ćemo nazvati processing.py.</a:t>
            </a:r>
          </a:p>
          <a:p>
            <a:pPr>
              <a:buFont typeface="Arial"/>
              <a:buChar char="•"/>
            </a:pPr>
            <a:endParaRPr lang="en-GB"/>
          </a:p>
          <a:p>
            <a:pPr>
              <a:buFont typeface="Arial"/>
              <a:buChar char="•"/>
            </a:pPr>
            <a:r>
              <a:rPr lang="en-GB"/>
              <a:t>  </a:t>
            </a:r>
            <a:r>
              <a:rPr lang="en-GB" smtClean="0"/>
              <a:t>Skript</a:t>
            </a:r>
            <a:r>
              <a:rPr lang="x-none" smtClean="0"/>
              <a:t>a</a:t>
            </a:r>
            <a:r>
              <a:rPr lang="en-GB" smtClean="0"/>
              <a:t> </a:t>
            </a:r>
            <a:r>
              <a:rPr lang="en-GB"/>
              <a:t>će imati tri dijela: (1) inicijalizacije procesa i deklaracija korisnih knjižnica, (2) deklaracija ulaznih i izlaznih parametara i (3) pisanje koda za obradu geoprostornih podataka upotrebom specifičnih naredbi.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154575" y="3585556"/>
            <a:ext cx="78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 1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76" y="3954888"/>
            <a:ext cx="1378103" cy="15199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20451" y="3585556"/>
            <a:ext cx="78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 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17516" y="3585556"/>
            <a:ext cx="78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 3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120734"/>
            <a:ext cx="2146152" cy="13541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934" y="4126815"/>
            <a:ext cx="950844" cy="2087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624" y="4335537"/>
            <a:ext cx="2023976" cy="1916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6477" y="4335536"/>
            <a:ext cx="1937523" cy="124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155312"/>
            <a:ext cx="70044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hr-HR" dirty="0">
                <a:latin typeface="Calibri" panose="020F0502020204030204" pitchFamily="34" charset="0"/>
              </a:rPr>
              <a:t>P</a:t>
            </a:r>
            <a:r>
              <a:rPr lang="vi-VN" dirty="0" smtClean="0">
                <a:latin typeface="Calibri" panose="020F0502020204030204" pitchFamily="34" charset="0"/>
              </a:rPr>
              <a:t>otrebno </a:t>
            </a:r>
            <a:r>
              <a:rPr lang="hr-HR" dirty="0" smtClean="0">
                <a:latin typeface="Calibri" panose="020F0502020204030204" pitchFamily="34" charset="0"/>
              </a:rPr>
              <a:t>je </a:t>
            </a:r>
            <a:r>
              <a:rPr lang="vi-VN" dirty="0" smtClean="0">
                <a:latin typeface="Calibri" panose="020F0502020204030204" pitchFamily="34" charset="0"/>
              </a:rPr>
              <a:t>objaviti skript</a:t>
            </a:r>
            <a:r>
              <a:rPr lang="hr-HR" dirty="0" smtClean="0">
                <a:latin typeface="Calibri" panose="020F0502020204030204" pitchFamily="34" charset="0"/>
              </a:rPr>
              <a:t>u</a:t>
            </a:r>
            <a:r>
              <a:rPr lang="vi-VN" dirty="0" smtClean="0">
                <a:latin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</a:rPr>
              <a:t>na lokalnom poslužitelju</a:t>
            </a:r>
          </a:p>
          <a:p>
            <a:pPr>
              <a:buFont typeface="Arial"/>
              <a:buChar char="•"/>
            </a:pPr>
            <a:endParaRPr lang="vi-VN" dirty="0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r>
              <a:rPr lang="vi-VN" dirty="0">
                <a:latin typeface="Calibri" panose="020F0502020204030204" pitchFamily="34" charset="0"/>
              </a:rPr>
              <a:t>  </a:t>
            </a:r>
            <a:r>
              <a:rPr lang="vi-VN" dirty="0" smtClean="0">
                <a:latin typeface="Calibri" panose="020F0502020204030204" pitchFamily="34" charset="0"/>
              </a:rPr>
              <a:t>Ob</a:t>
            </a:r>
            <a:r>
              <a:rPr lang="x-none" dirty="0" smtClean="0">
                <a:latin typeface="Calibri" panose="020F0502020204030204" pitchFamily="34" charset="0"/>
              </a:rPr>
              <a:t>ja</a:t>
            </a:r>
            <a:r>
              <a:rPr lang="vi-VN" dirty="0" smtClean="0">
                <a:latin typeface="Calibri" panose="020F0502020204030204" pitchFamily="34" charset="0"/>
              </a:rPr>
              <a:t>vljivanje </a:t>
            </a:r>
            <a:r>
              <a:rPr lang="vi-VN" dirty="0">
                <a:latin typeface="Calibri" panose="020F0502020204030204" pitchFamily="34" charset="0"/>
              </a:rPr>
              <a:t>PyWPS procesa zahtijeva smještanje određenih informacija u mapu za obradu, npr. /usr/local/lib/python2.7/dist-packages/pywps-3.2.1-py2.7egg/pywps/processes</a:t>
            </a:r>
          </a:p>
          <a:p>
            <a:pPr>
              <a:buFont typeface="Arial"/>
              <a:buChar char="•"/>
            </a:pPr>
            <a:endParaRPr lang="vi-VN" dirty="0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r>
              <a:rPr lang="vi-VN" dirty="0">
                <a:latin typeface="Calibri" panose="020F0502020204030204" pitchFamily="34" charset="0"/>
              </a:rPr>
              <a:t>  On će sadržavati:</a:t>
            </a:r>
            <a:endParaRPr lang="en-US" dirty="0" smtClean="0">
              <a:latin typeface="Calibri" panose="020F0502020204030204" pitchFamily="34" charset="0"/>
            </a:endParaRPr>
          </a:p>
          <a:p>
            <a:pPr lvl="1">
              <a:buFont typeface="Wingdings" charset="2"/>
              <a:buChar char="Ø"/>
            </a:pPr>
            <a:r>
              <a:rPr lang="x-none" dirty="0" smtClean="0"/>
              <a:t> </a:t>
            </a:r>
            <a:r>
              <a:rPr lang="en-US" dirty="0"/>
              <a:t>__init__.py </a:t>
            </a:r>
            <a:r>
              <a:rPr lang="en-US" dirty="0" err="1"/>
              <a:t>fajl</a:t>
            </a:r>
            <a:r>
              <a:rPr lang="en-US" dirty="0"/>
              <a:t> </a:t>
            </a:r>
            <a:r>
              <a:rPr lang="x-none" dirty="0" smtClean="0"/>
              <a:t>koji p</a:t>
            </a:r>
            <a:r>
              <a:rPr lang="en-US" dirty="0" err="1" smtClean="0"/>
              <a:t>ostavlja</a:t>
            </a:r>
            <a:r>
              <a:rPr lang="en-US" dirty="0" smtClean="0"/>
              <a:t> </a:t>
            </a:r>
            <a:r>
              <a:rPr lang="en-US" dirty="0"/>
              <a:t>__all__ array </a:t>
            </a:r>
            <a:r>
              <a:rPr lang="x-none" dirty="0" smtClean="0"/>
              <a:t>sadržaj na </a:t>
            </a:r>
            <a:r>
              <a:rPr lang="en-US" dirty="0" err="1" smtClean="0"/>
              <a:t>popis</a:t>
            </a:r>
            <a:r>
              <a:rPr lang="en-US" dirty="0" smtClean="0"/>
              <a:t> </a:t>
            </a:r>
            <a:r>
              <a:rPr lang="en-US" dirty="0" err="1"/>
              <a:t>dostupnih</a:t>
            </a:r>
            <a:r>
              <a:rPr lang="en-US" dirty="0"/>
              <a:t> </a:t>
            </a:r>
            <a:r>
              <a:rPr lang="en-US" dirty="0" err="1"/>
              <a:t>varijabli</a:t>
            </a:r>
            <a:endParaRPr lang="en-US" dirty="0"/>
          </a:p>
          <a:p>
            <a:pPr lvl="1">
              <a:buFont typeface="Wingdings" charset="2"/>
              <a:buChar char="Ø"/>
            </a:pPr>
            <a:r>
              <a:rPr lang="en-US" dirty="0"/>
              <a:t>  </a:t>
            </a:r>
            <a:r>
              <a:rPr lang="en-US" dirty="0" err="1"/>
              <a:t>sve</a:t>
            </a:r>
            <a:r>
              <a:rPr lang="en-US" dirty="0"/>
              <a:t> Python </a:t>
            </a:r>
            <a:r>
              <a:rPr lang="x-none" dirty="0"/>
              <a:t>s</a:t>
            </a:r>
            <a:r>
              <a:rPr lang="en-US" dirty="0" err="1" smtClean="0"/>
              <a:t>kipt</a:t>
            </a:r>
            <a:r>
              <a:rPr lang="x-none" dirty="0" smtClean="0"/>
              <a:t>e </a:t>
            </a:r>
            <a:r>
              <a:rPr lang="en-US" dirty="0" err="1" smtClean="0"/>
              <a:t>koje</a:t>
            </a:r>
            <a:r>
              <a:rPr lang="en-US" dirty="0" smtClean="0"/>
              <a:t> </a:t>
            </a:r>
            <a:r>
              <a:rPr lang="en-US" dirty="0" err="1"/>
              <a:t>želite</a:t>
            </a:r>
            <a:r>
              <a:rPr lang="en-US" dirty="0"/>
              <a:t> </a:t>
            </a:r>
            <a:r>
              <a:rPr lang="en-US" dirty="0" err="1"/>
              <a:t>objaviti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web </a:t>
            </a:r>
            <a:r>
              <a:rPr lang="en-US" dirty="0" err="1"/>
              <a:t>servise</a:t>
            </a:r>
            <a:r>
              <a:rPr lang="en-US" dirty="0"/>
              <a:t>, </a:t>
            </a:r>
            <a:r>
              <a:rPr lang="en-US" dirty="0" err="1"/>
              <a:t>primjerice</a:t>
            </a:r>
            <a:r>
              <a:rPr lang="en-US" dirty="0"/>
              <a:t> processing.py</a:t>
            </a:r>
            <a:endParaRPr lang="en-US" dirty="0" smtClean="0"/>
          </a:p>
          <a:p>
            <a:pPr marL="0" lvl="1">
              <a:buFont typeface="Arial"/>
              <a:buChar char="•"/>
            </a:pPr>
            <a:endParaRPr lang="x-none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x-none" dirty="0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objav</a:t>
            </a:r>
            <a:r>
              <a:rPr lang="x-none" dirty="0" smtClean="0"/>
              <a:t>u</a:t>
            </a:r>
            <a:r>
              <a:rPr lang="en-GB" dirty="0" smtClean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lokalnom</a:t>
            </a:r>
            <a:r>
              <a:rPr lang="en-GB" dirty="0"/>
              <a:t> </a:t>
            </a:r>
            <a:r>
              <a:rPr lang="en-GB" dirty="0" err="1"/>
              <a:t>poslužitelju</a:t>
            </a:r>
            <a:r>
              <a:rPr lang="en-GB" dirty="0"/>
              <a:t>, </a:t>
            </a:r>
            <a:r>
              <a:rPr lang="en-GB" dirty="0" err="1"/>
              <a:t>možete</a:t>
            </a:r>
            <a:r>
              <a:rPr lang="en-GB" dirty="0"/>
              <a:t> </a:t>
            </a:r>
            <a:r>
              <a:rPr lang="en-GB" dirty="0" err="1"/>
              <a:t>koristiti</a:t>
            </a:r>
            <a:r>
              <a:rPr lang="en-GB" dirty="0"/>
              <a:t> terminal emulator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dati</a:t>
            </a:r>
            <a:r>
              <a:rPr lang="en-GB" dirty="0"/>
              <a:t> </a:t>
            </a:r>
            <a:r>
              <a:rPr lang="en-GB" dirty="0" err="1"/>
              <a:t>prava</a:t>
            </a:r>
            <a:r>
              <a:rPr lang="en-GB" dirty="0"/>
              <a:t> </a:t>
            </a:r>
            <a:r>
              <a:rPr lang="en-GB" dirty="0" err="1"/>
              <a:t>čitanja</a:t>
            </a:r>
            <a:r>
              <a:rPr lang="en-GB" dirty="0"/>
              <a:t>, </a:t>
            </a:r>
            <a:r>
              <a:rPr lang="en-GB" dirty="0" err="1"/>
              <a:t>pisanja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izvršavanja</a:t>
            </a:r>
            <a:r>
              <a:rPr lang="en-GB" dirty="0"/>
              <a:t> </a:t>
            </a:r>
            <a:r>
              <a:rPr lang="en-GB" dirty="0" err="1"/>
              <a:t>svom</a:t>
            </a:r>
            <a:r>
              <a:rPr lang="en-GB" dirty="0"/>
              <a:t> Python </a:t>
            </a:r>
            <a:r>
              <a:rPr lang="en-GB" dirty="0" err="1"/>
              <a:t>skriptu</a:t>
            </a:r>
            <a:r>
              <a:rPr lang="en-GB" dirty="0"/>
              <a:t> (CHMOD 777)</a:t>
            </a:r>
          </a:p>
          <a:p>
            <a:pPr marL="0" lvl="1">
              <a:buFont typeface="Arial"/>
              <a:buChar char="•"/>
            </a:pPr>
            <a:endParaRPr lang="en-GB" dirty="0"/>
          </a:p>
          <a:p>
            <a:pPr marL="0" lvl="1">
              <a:buFont typeface="Arial"/>
              <a:buChar char="•"/>
            </a:pPr>
            <a:r>
              <a:rPr lang="en-GB" dirty="0"/>
              <a:t>  </a:t>
            </a:r>
            <a:r>
              <a:rPr lang="en-GB" dirty="0" err="1"/>
              <a:t>Ovim</a:t>
            </a:r>
            <a:r>
              <a:rPr lang="en-GB" dirty="0"/>
              <a:t> je WPS </a:t>
            </a:r>
            <a:r>
              <a:rPr lang="en-GB" dirty="0" err="1"/>
              <a:t>objavljen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Vašem</a:t>
            </a:r>
            <a:r>
              <a:rPr lang="en-GB" dirty="0"/>
              <a:t> </a:t>
            </a:r>
            <a:r>
              <a:rPr lang="en-GB" dirty="0" err="1"/>
              <a:t>lokalnom</a:t>
            </a:r>
            <a:r>
              <a:rPr lang="en-GB" dirty="0"/>
              <a:t> </a:t>
            </a:r>
            <a:r>
              <a:rPr lang="en-GB" dirty="0" err="1"/>
              <a:t>poslužitelju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spreman</a:t>
            </a:r>
            <a:r>
              <a:rPr lang="en-GB" dirty="0"/>
              <a:t> </a:t>
            </a:r>
            <a:r>
              <a:rPr lang="x-none" dirty="0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preuz</a:t>
            </a:r>
            <a:r>
              <a:rPr lang="x-none" dirty="0" smtClean="0"/>
              <a:t>imanje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 smtClean="0"/>
              <a:t>izvrš</a:t>
            </a:r>
            <a:r>
              <a:rPr lang="x-none" dirty="0" smtClean="0"/>
              <a:t>enje</a:t>
            </a:r>
            <a:r>
              <a:rPr lang="en-GB" dirty="0" smtClean="0"/>
              <a:t>) </a:t>
            </a:r>
            <a:r>
              <a:rPr lang="en-GB" dirty="0"/>
              <a:t>od </a:t>
            </a:r>
            <a:r>
              <a:rPr lang="en-GB" dirty="0" err="1"/>
              <a:t>strane</a:t>
            </a:r>
            <a:r>
              <a:rPr lang="en-GB" dirty="0"/>
              <a:t> </a:t>
            </a:r>
            <a:r>
              <a:rPr lang="en-GB" dirty="0" err="1"/>
              <a:t>klijenta</a:t>
            </a:r>
            <a:r>
              <a:rPr lang="en-GB" dirty="0"/>
              <a:t> (</a:t>
            </a:r>
            <a:r>
              <a:rPr lang="en-GB" dirty="0" err="1"/>
              <a:t>npr</a:t>
            </a:r>
            <a:r>
              <a:rPr lang="en-GB" dirty="0"/>
              <a:t>. QGIS WPS </a:t>
            </a:r>
            <a:r>
              <a:rPr lang="en-GB" dirty="0" err="1" smtClean="0"/>
              <a:t>plugina</a:t>
            </a:r>
            <a:r>
              <a:rPr lang="en-GB" dirty="0"/>
              <a:t>). </a:t>
            </a:r>
            <a:r>
              <a:rPr lang="en-GB" dirty="0" err="1"/>
              <a:t>Ovo</a:t>
            </a:r>
            <a:r>
              <a:rPr lang="en-GB" dirty="0"/>
              <a:t> </a:t>
            </a:r>
            <a:r>
              <a:rPr lang="en-GB" dirty="0" err="1"/>
              <a:t>će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objašnjeno</a:t>
            </a:r>
            <a:r>
              <a:rPr lang="en-GB" dirty="0"/>
              <a:t> u </a:t>
            </a:r>
            <a:r>
              <a:rPr lang="en-GB" dirty="0" err="1"/>
              <a:t>poglavlju</a:t>
            </a:r>
            <a:r>
              <a:rPr lang="en-GB" dirty="0"/>
              <a:t> "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analizirati</a:t>
            </a:r>
            <a:r>
              <a:rPr lang="en-GB" dirty="0"/>
              <a:t> </a:t>
            </a:r>
            <a:r>
              <a:rPr lang="en-GB" dirty="0" err="1"/>
              <a:t>podatke</a:t>
            </a:r>
            <a:r>
              <a:rPr lang="en-GB" dirty="0"/>
              <a:t>?"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29353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dirty="0" smtClean="0">
                <a:solidFill>
                  <a:schemeClr val="bg1">
                    <a:lumMod val="75000"/>
                  </a:schemeClr>
                </a:solidFill>
              </a:rPr>
              <a:t>Ка</a:t>
            </a:r>
            <a:r>
              <a:rPr lang="hr-HR" sz="2600" b="1" dirty="0" smtClean="0">
                <a:solidFill>
                  <a:schemeClr val="bg1">
                    <a:lumMod val="75000"/>
                  </a:schemeClr>
                </a:solidFill>
              </a:rPr>
              <a:t>ko obraditi podatke</a:t>
            </a:r>
            <a:r>
              <a:rPr lang="x-none" sz="2600" b="1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785980"/>
            <a:ext cx="3243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/>
              <a:t>Web Processing </a:t>
            </a:r>
            <a:r>
              <a:rPr lang="en-US" b="1" i="1" smtClean="0"/>
              <a:t>Services: </a:t>
            </a:r>
            <a:r>
              <a:rPr lang="x-none" b="1" i="1" smtClean="0"/>
              <a:t>vježba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/>
              <a:t>Kako prikazati podatke?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849261"/>
            <a:ext cx="4836348" cy="35713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u="sng" dirty="0" smtClean="0"/>
              <a:t>Ključne riječi</a:t>
            </a:r>
            <a:r>
              <a:rPr lang="en-US" b="1" u="sng" dirty="0" smtClean="0"/>
              <a:t>:</a:t>
            </a:r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Google Earth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Open Layers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QGIS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WMS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prikazati 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358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Servisi za web mapiranje: osnove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x-none" smtClean="0"/>
              <a:t> </a:t>
            </a:r>
            <a:r>
              <a:rPr lang="en-US"/>
              <a:t>Web Map Service definira sučelje koje omogućuje klijentu da od georeferenciranih podataka dobije odgovarajuću kartu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 U kontekstu WMS-a, </a:t>
            </a:r>
            <a:r>
              <a:rPr lang="x-none" smtClean="0"/>
              <a:t>karta </a:t>
            </a:r>
            <a:r>
              <a:rPr lang="en-US" smtClean="0"/>
              <a:t>je </a:t>
            </a:r>
            <a:r>
              <a:rPr lang="en-US"/>
              <a:t>grafička reprezentacija (jpeg, gif ili png </a:t>
            </a:r>
            <a:r>
              <a:rPr lang="en-US" smtClean="0"/>
              <a:t>datotek</a:t>
            </a:r>
            <a:r>
              <a:rPr lang="x-none" smtClean="0"/>
              <a:t>a</a:t>
            </a:r>
            <a:r>
              <a:rPr lang="en-US" smtClean="0"/>
              <a:t>) </a:t>
            </a:r>
            <a:r>
              <a:rPr lang="en-US"/>
              <a:t>geoprostornih podataka što znači da WMS servis ne daje pristup samim podacima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 </a:t>
            </a:r>
            <a:r>
              <a:rPr lang="en-US" smtClean="0"/>
              <a:t>Tradiciona</a:t>
            </a:r>
            <a:r>
              <a:rPr lang="x-none" smtClean="0"/>
              <a:t>lno</a:t>
            </a:r>
            <a:r>
              <a:rPr lang="en-US" smtClean="0"/>
              <a:t> </a:t>
            </a:r>
            <a:r>
              <a:rPr lang="en-US"/>
              <a:t>WMS sučelje, </a:t>
            </a:r>
            <a:r>
              <a:rPr lang="en-US" smtClean="0"/>
              <a:t>prozvan</a:t>
            </a:r>
            <a:r>
              <a:rPr lang="x-none" smtClean="0"/>
              <a:t>o</a:t>
            </a:r>
            <a:r>
              <a:rPr lang="en-US" smtClean="0"/>
              <a:t> </a:t>
            </a:r>
            <a:r>
              <a:rPr lang="en-US"/>
              <a:t>URL pozivom, ima sljedeće opcije: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en-US"/>
              <a:t>GetCapabilites: odgovara klijentu kakvi tipovi slojeva su dostupni i koji se upiti mogu postaviti</a:t>
            </a:r>
          </a:p>
          <a:p>
            <a:pPr lvl="1">
              <a:buFont typeface="Wingdings" charset="2"/>
              <a:buChar char="Ø"/>
            </a:pPr>
            <a:r>
              <a:rPr lang="en-US"/>
              <a:t>  GetMap: proizvodi kartu prikazujući sliku s izabranim slojem</a:t>
            </a:r>
          </a:p>
          <a:p>
            <a:pPr lvl="1">
              <a:buFont typeface="Wingdings" charset="2"/>
              <a:buChar char="Ø"/>
            </a:pPr>
            <a:r>
              <a:rPr lang="en-US"/>
              <a:t>  GetFeatureInfo: odgovara na jednostavan upit o tome kakav je sadržaj </a:t>
            </a:r>
            <a:r>
              <a:rPr lang="x-none" smtClean="0"/>
              <a:t>karte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9422" y="1422043"/>
            <a:ext cx="6965156" cy="3018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1987" name="Rectangle 2"/>
          <p:cNvSpPr>
            <a:spLocks/>
          </p:cNvSpPr>
          <p:nvPr/>
        </p:nvSpPr>
        <p:spPr bwMode="auto">
          <a:xfrm>
            <a:off x="169664" y="4846320"/>
            <a:ext cx="8804672" cy="7416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pl-PL" sz="4500">
                <a:latin typeface="Gill Sans"/>
                <a:ea typeface="Gill Sans" pitchFamily="-84" charset="0"/>
                <a:cs typeface="Gill Sans" pitchFamily="-84" charset="0"/>
              </a:rPr>
              <a:t>Pronalaženje podataka o okolišu je teško.</a:t>
            </a:r>
            <a:endParaRPr lang="en-U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prikazati 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428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Servisi za web mapiranje: </a:t>
            </a:r>
            <a:r>
              <a:rPr lang="en-GB" b="1" i="1" smtClean="0"/>
              <a:t>osnove</a:t>
            </a:r>
            <a:r>
              <a:rPr lang="x-none" b="1" i="1" smtClean="0"/>
              <a:t> (nastavak)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mtClean="0"/>
              <a:t> </a:t>
            </a:r>
          </a:p>
          <a:p>
            <a:pPr>
              <a:buFont typeface="Arial"/>
              <a:buChar char="•"/>
            </a:pPr>
            <a:r>
              <a:rPr lang="x-none" smtClean="0"/>
              <a:t> </a:t>
            </a:r>
            <a:r>
              <a:rPr lang="en-GB"/>
              <a:t>Primjer WMS URL-a s GetCapabilities zahtjevom, koji vraća korisniku XML dokument s opisom dostupnih usluga i skupova podataka:</a:t>
            </a:r>
            <a:endParaRPr lang="en-US" dirty="0" smtClean="0"/>
          </a:p>
          <a:p>
            <a:pPr lvl="1"/>
            <a:r>
              <a:rPr lang="en-US" dirty="0" smtClean="0"/>
              <a:t>http://preview.grid.unep.ch:8080/geoserver/wms?request=</a:t>
            </a:r>
            <a:r>
              <a:rPr lang="en-US" dirty="0" err="1" smtClean="0"/>
              <a:t>GetCapabilities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401" y="3391249"/>
            <a:ext cx="2809399" cy="27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7004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x-none" smtClean="0"/>
              <a:t> </a:t>
            </a:r>
            <a:r>
              <a:rPr lang="en-US"/>
              <a:t>GetMap je najvažnija od tri osnovne operacije WMS sučelja jer ona vraća sliku s prikazom odabranog sloja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 Primjer WMS URL-a s GetMap zahtjevom</a:t>
            </a:r>
            <a:r>
              <a:rPr lang="en-US" smtClean="0"/>
              <a:t>:</a:t>
            </a:r>
            <a:endParaRPr lang="en-US" dirty="0" smtClean="0"/>
          </a:p>
          <a:p>
            <a:pPr lvl="1"/>
            <a:r>
              <a:rPr lang="en-US" dirty="0" smtClean="0"/>
              <a:t>http://preview.grid.unep.ch:8080/geoserver/wms?bbox=-178.21655,18.92548,-66,71.35144&amp;</a:t>
            </a:r>
          </a:p>
          <a:p>
            <a:pPr lvl="1"/>
            <a:r>
              <a:rPr lang="en-US" dirty="0" smtClean="0"/>
              <a:t>styles=&amp;</a:t>
            </a:r>
          </a:p>
          <a:p>
            <a:pPr lvl="1"/>
            <a:r>
              <a:rPr lang="en-US" dirty="0" smtClean="0"/>
              <a:t>Format=image/</a:t>
            </a:r>
            <a:r>
              <a:rPr lang="en-US" dirty="0" err="1" smtClean="0"/>
              <a:t>png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request=</a:t>
            </a:r>
            <a:r>
              <a:rPr lang="en-US" dirty="0" err="1" smtClean="0"/>
              <a:t>GetMap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version=1.1.1&amp;</a:t>
            </a:r>
          </a:p>
          <a:p>
            <a:pPr lvl="1"/>
            <a:r>
              <a:rPr lang="en-US" dirty="0" smtClean="0"/>
              <a:t>layers=preview:cy_buffers,preview:Admin1&amp;</a:t>
            </a:r>
          </a:p>
          <a:p>
            <a:pPr lvl="1"/>
            <a:r>
              <a:rPr lang="en-US" dirty="0" smtClean="0"/>
              <a:t>width=640&amp;</a:t>
            </a:r>
          </a:p>
          <a:p>
            <a:pPr lvl="1"/>
            <a:r>
              <a:rPr lang="en-US" dirty="0" smtClean="0"/>
              <a:t>height=309&amp;</a:t>
            </a:r>
          </a:p>
          <a:p>
            <a:pPr lvl="1"/>
            <a:r>
              <a:rPr lang="en-US" dirty="0" err="1" smtClean="0"/>
              <a:t>srs</a:t>
            </a:r>
            <a:r>
              <a:rPr lang="en-US" dirty="0" smtClean="0"/>
              <a:t>=EPSG:4326 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prikazati 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428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Servisi za web mapiranje: osnove</a:t>
            </a:r>
            <a:r>
              <a:rPr lang="x-none" b="1" i="1"/>
              <a:t> (nastavak)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128" y="4742791"/>
            <a:ext cx="3353672" cy="16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70044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/>
              <a:t>Operacija GetFeatureInfo se koristi </a:t>
            </a:r>
            <a:r>
              <a:rPr lang="x-none" smtClean="0"/>
              <a:t>za </a:t>
            </a:r>
            <a:r>
              <a:rPr lang="en-GB" smtClean="0"/>
              <a:t>dobij</a:t>
            </a:r>
            <a:r>
              <a:rPr lang="x-none" smtClean="0"/>
              <a:t>anje</a:t>
            </a:r>
            <a:r>
              <a:rPr lang="en-GB" smtClean="0"/>
              <a:t> </a:t>
            </a:r>
            <a:r>
              <a:rPr lang="en-GB"/>
              <a:t>tablica atributa za odabrani sloj karte i informacija o njegovim specifičnim svojstvima</a:t>
            </a:r>
          </a:p>
          <a:p>
            <a:pPr>
              <a:buFont typeface="Arial"/>
              <a:buChar char="•"/>
            </a:pPr>
            <a:endParaRPr lang="en-GB"/>
          </a:p>
          <a:p>
            <a:pPr>
              <a:buFont typeface="Arial"/>
              <a:buChar char="•"/>
            </a:pPr>
            <a:r>
              <a:rPr lang="en-GB"/>
              <a:t>  Primjer WMS URL-a s GetFeatureInfo zahtjevom:</a:t>
            </a:r>
            <a:endParaRPr lang="en-US" dirty="0" smtClean="0"/>
          </a:p>
          <a:p>
            <a:pPr lvl="1"/>
            <a:r>
              <a:rPr lang="en-US" dirty="0" smtClean="0"/>
              <a:t>http://ogi.state.ok.us/geoserver/wms?SERVICE=WMS&amp;VERSION=1.1.1&amp;</a:t>
            </a:r>
          </a:p>
          <a:p>
            <a:pPr lvl="1"/>
            <a:r>
              <a:rPr lang="en-US" dirty="0" smtClean="0"/>
              <a:t>REQUEST=</a:t>
            </a:r>
            <a:r>
              <a:rPr lang="en-US" dirty="0" err="1" smtClean="0"/>
              <a:t>GetFeatureInfo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SRS=EPSG:4326&amp;</a:t>
            </a:r>
          </a:p>
          <a:p>
            <a:pPr lvl="1"/>
            <a:r>
              <a:rPr lang="en-US" dirty="0" smtClean="0"/>
              <a:t>BBOX=-104.5005,32.7501,-94.01,37.20&amp;</a:t>
            </a:r>
          </a:p>
          <a:p>
            <a:pPr lvl="1"/>
            <a:r>
              <a:rPr lang="en-US" dirty="0" smtClean="0"/>
              <a:t>WIDTH=800&amp;</a:t>
            </a:r>
          </a:p>
          <a:p>
            <a:pPr lvl="1"/>
            <a:r>
              <a:rPr lang="en-US" dirty="0" smtClean="0"/>
              <a:t>HEIGHT=300&amp;</a:t>
            </a:r>
          </a:p>
          <a:p>
            <a:pPr lvl="1"/>
            <a:r>
              <a:rPr lang="en-US" dirty="0" smtClean="0"/>
              <a:t>LAYERS=</a:t>
            </a:r>
            <a:r>
              <a:rPr lang="en-US" dirty="0" err="1" smtClean="0"/>
              <a:t>ogi:okcounties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QUERY_LAYERS=</a:t>
            </a:r>
            <a:r>
              <a:rPr lang="en-US" dirty="0" err="1" smtClean="0"/>
              <a:t>ogi:okcounties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STYLES=&amp;</a:t>
            </a:r>
          </a:p>
          <a:p>
            <a:pPr lvl="1"/>
            <a:r>
              <a:rPr lang="en-US" dirty="0" smtClean="0"/>
              <a:t>X=550&amp;</a:t>
            </a:r>
          </a:p>
          <a:p>
            <a:pPr lvl="1"/>
            <a:r>
              <a:rPr lang="en-US" dirty="0" smtClean="0"/>
              <a:t>Y=105 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prikazati 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428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Servisi za web mapiranje: osnove</a:t>
            </a:r>
            <a:r>
              <a:rPr lang="x-none" b="1" i="1"/>
              <a:t> (nastavak)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669" y="4183666"/>
            <a:ext cx="3197061" cy="175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prikazati 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806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Servisi za web mapiranje: </a:t>
            </a:r>
            <a:r>
              <a:rPr lang="en-US" b="1" i="1" smtClean="0"/>
              <a:t>OpenLayers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/>
              <a:t>OpenLayers</a:t>
            </a:r>
            <a:r>
              <a:rPr lang="en-US" dirty="0"/>
              <a:t> je </a:t>
            </a:r>
            <a:r>
              <a:rPr lang="en-US" dirty="0" err="1"/>
              <a:t>otvorena</a:t>
            </a:r>
            <a:r>
              <a:rPr lang="en-US" dirty="0"/>
              <a:t> JavaScript </a:t>
            </a:r>
            <a:r>
              <a:rPr lang="en-US" dirty="0" err="1"/>
              <a:t>biblioteka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prikaz</a:t>
            </a:r>
            <a:r>
              <a:rPr lang="en-US" dirty="0"/>
              <a:t> </a:t>
            </a:r>
            <a:r>
              <a:rPr lang="x-none" dirty="0" smtClean="0"/>
              <a:t>karata </a:t>
            </a:r>
            <a:r>
              <a:rPr lang="en-US" dirty="0" smtClean="0"/>
              <a:t>u </a:t>
            </a:r>
            <a:r>
              <a:rPr lang="en-US" dirty="0"/>
              <a:t>web </a:t>
            </a:r>
            <a:r>
              <a:rPr lang="x-none" dirty="0" smtClean="0"/>
              <a:t>pretraživačima</a:t>
            </a: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  </a:t>
            </a:r>
            <a:r>
              <a:rPr lang="en-US" dirty="0" err="1"/>
              <a:t>Sadržana</a:t>
            </a:r>
            <a:r>
              <a:rPr lang="en-US" dirty="0"/>
              <a:t> je u </a:t>
            </a:r>
            <a:r>
              <a:rPr lang="en-US" dirty="0" err="1"/>
              <a:t>Javascript</a:t>
            </a:r>
            <a:r>
              <a:rPr lang="en-US" dirty="0"/>
              <a:t> </a:t>
            </a:r>
            <a:r>
              <a:rPr lang="hr-HR" dirty="0" smtClean="0"/>
              <a:t>file</a:t>
            </a:r>
            <a:r>
              <a:rPr lang="en-US" dirty="0" smtClean="0"/>
              <a:t> </a:t>
            </a:r>
            <a:r>
              <a:rPr lang="en-US" dirty="0"/>
              <a:t>(OpenLayers.js)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mapi</a:t>
            </a:r>
            <a:r>
              <a:rPr lang="en-US" dirty="0"/>
              <a:t> "</a:t>
            </a:r>
            <a:r>
              <a:rPr lang="en-US" dirty="0" err="1"/>
              <a:t>img</a:t>
            </a:r>
            <a:r>
              <a:rPr lang="en-US" dirty="0"/>
              <a:t>" </a:t>
            </a:r>
            <a:r>
              <a:rPr lang="en-US" dirty="0" err="1" smtClean="0"/>
              <a:t>koj</a:t>
            </a:r>
            <a:r>
              <a:rPr lang="x-none" dirty="0" smtClean="0"/>
              <a:t>u</a:t>
            </a:r>
            <a:r>
              <a:rPr lang="en-US" dirty="0" smtClean="0"/>
              <a:t>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staviti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server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  </a:t>
            </a:r>
            <a:r>
              <a:rPr lang="en-US" dirty="0" err="1"/>
              <a:t>Zatim</a:t>
            </a:r>
            <a:r>
              <a:rPr lang="en-US" dirty="0"/>
              <a:t> je </a:t>
            </a:r>
            <a:r>
              <a:rPr lang="en-US" dirty="0" err="1"/>
              <a:t>potrebno</a:t>
            </a:r>
            <a:r>
              <a:rPr lang="en-US" dirty="0"/>
              <a:t> </a:t>
            </a:r>
            <a:r>
              <a:rPr lang="en-US" dirty="0" err="1"/>
              <a:t>napisati</a:t>
            </a:r>
            <a:r>
              <a:rPr lang="en-US" dirty="0"/>
              <a:t> .html </a:t>
            </a:r>
            <a:r>
              <a:rPr lang="en-US" dirty="0" smtClean="0"/>
              <a:t>f</a:t>
            </a:r>
            <a:r>
              <a:rPr lang="hr-HR" dirty="0" smtClean="0"/>
              <a:t>ile</a:t>
            </a:r>
            <a:r>
              <a:rPr lang="en-US" dirty="0" smtClean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pozvati</a:t>
            </a:r>
            <a:r>
              <a:rPr lang="en-US" dirty="0"/>
              <a:t> </a:t>
            </a:r>
            <a:r>
              <a:rPr lang="en-US" dirty="0" err="1"/>
              <a:t>ovu</a:t>
            </a:r>
            <a:r>
              <a:rPr lang="en-US" dirty="0"/>
              <a:t> </a:t>
            </a:r>
            <a:r>
              <a:rPr lang="x-none" dirty="0" smtClean="0"/>
              <a:t>biblioteku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sadržavati</a:t>
            </a:r>
            <a:r>
              <a:rPr lang="en-US" dirty="0"/>
              <a:t> </a:t>
            </a:r>
            <a:r>
              <a:rPr lang="en-US" dirty="0" err="1"/>
              <a:t>sav</a:t>
            </a:r>
            <a:r>
              <a:rPr lang="en-US" dirty="0"/>
              <a:t> </a:t>
            </a:r>
            <a:r>
              <a:rPr lang="en-US" dirty="0" err="1"/>
              <a:t>neophodan</a:t>
            </a:r>
            <a:r>
              <a:rPr lang="en-US" dirty="0"/>
              <a:t> </a:t>
            </a:r>
            <a:r>
              <a:rPr lang="x-none" dirty="0" smtClean="0"/>
              <a:t>kod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/>
              <a:t>dodavanje</a:t>
            </a:r>
            <a:r>
              <a:rPr lang="en-US" dirty="0"/>
              <a:t> </a:t>
            </a:r>
            <a:r>
              <a:rPr lang="en-US" dirty="0" err="1"/>
              <a:t>željenih</a:t>
            </a:r>
            <a:r>
              <a:rPr lang="en-US" dirty="0"/>
              <a:t> </a:t>
            </a:r>
            <a:r>
              <a:rPr lang="en-US" dirty="0" err="1"/>
              <a:t>zemljopisnih</a:t>
            </a:r>
            <a:r>
              <a:rPr lang="en-US" dirty="0"/>
              <a:t> </a:t>
            </a:r>
            <a:r>
              <a:rPr lang="en-US" dirty="0" err="1"/>
              <a:t>slojeva</a:t>
            </a:r>
            <a:r>
              <a:rPr lang="en-US" dirty="0"/>
              <a:t> </a:t>
            </a:r>
            <a:r>
              <a:rPr lang="en-US" dirty="0" err="1"/>
              <a:t>karte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prikazati 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806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Servisi za web mapiranje: </a:t>
            </a:r>
            <a:r>
              <a:rPr lang="en-US" b="1" i="1" smtClean="0"/>
              <a:t>OpenLayers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x-none" smtClean="0"/>
              <a:t> </a:t>
            </a:r>
            <a:r>
              <a:rPr lang="en-US"/>
              <a:t>html </a:t>
            </a:r>
            <a:r>
              <a:rPr lang="x-none" smtClean="0"/>
              <a:t>datoteka </a:t>
            </a:r>
            <a:r>
              <a:rPr lang="en-US" smtClean="0"/>
              <a:t>(koj</a:t>
            </a:r>
            <a:r>
              <a:rPr lang="x-none" smtClean="0"/>
              <a:t>a</a:t>
            </a:r>
            <a:r>
              <a:rPr lang="en-US" smtClean="0"/>
              <a:t> </a:t>
            </a:r>
            <a:r>
              <a:rPr lang="en-US"/>
              <a:t>može biti </a:t>
            </a:r>
            <a:r>
              <a:rPr lang="en-US" smtClean="0"/>
              <a:t>mijenjan</a:t>
            </a:r>
            <a:r>
              <a:rPr lang="x-none" smtClean="0"/>
              <a:t>a</a:t>
            </a:r>
            <a:r>
              <a:rPr lang="en-US" smtClean="0"/>
              <a:t> </a:t>
            </a:r>
            <a:r>
              <a:rPr lang="en-US"/>
              <a:t>u tekst editoru, npr. gedit) mora sadržavati neke obvezne elemente: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x-none" smtClean="0"/>
              <a:t> </a:t>
            </a:r>
            <a:r>
              <a:rPr lang="en-GB"/>
              <a:t>strukturu html stranice na kojoj će se iscrtavati </a:t>
            </a:r>
            <a:r>
              <a:rPr lang="x-none" smtClean="0"/>
              <a:t>karta</a:t>
            </a:r>
            <a:endParaRPr lang="en-GB"/>
          </a:p>
          <a:p>
            <a:pPr lvl="1">
              <a:buFont typeface="Wingdings" charset="2"/>
              <a:buChar char="Ø"/>
            </a:pPr>
            <a:r>
              <a:rPr lang="en-GB"/>
              <a:t>  </a:t>
            </a:r>
            <a:r>
              <a:rPr lang="en-GB" smtClean="0"/>
              <a:t>tag </a:t>
            </a:r>
            <a:r>
              <a:rPr lang="en-GB"/>
              <a:t>za uvoz skripta koji će uključiti OpenLayers biblioteku na stranicu</a:t>
            </a:r>
          </a:p>
          <a:p>
            <a:pPr lvl="1">
              <a:buFont typeface="Wingdings" charset="2"/>
              <a:buChar char="Ø"/>
            </a:pPr>
            <a:r>
              <a:rPr lang="en-GB"/>
              <a:t>   prikazivač </a:t>
            </a:r>
            <a:r>
              <a:rPr lang="x-none" smtClean="0"/>
              <a:t>karte</a:t>
            </a:r>
            <a:r>
              <a:rPr lang="en-GB" smtClean="0"/>
              <a:t> </a:t>
            </a:r>
            <a:r>
              <a:rPr lang="en-GB"/>
              <a:t>(element na kome će </a:t>
            </a:r>
            <a:r>
              <a:rPr lang="x-none" smtClean="0"/>
              <a:t>karta</a:t>
            </a:r>
            <a:r>
              <a:rPr lang="en-GB" smtClean="0"/>
              <a:t> </a:t>
            </a:r>
            <a:r>
              <a:rPr lang="en-GB"/>
              <a:t>biti smještena)</a:t>
            </a:r>
          </a:p>
          <a:p>
            <a:pPr lvl="1">
              <a:buFont typeface="Wingdings" charset="2"/>
              <a:buChar char="Ø"/>
            </a:pPr>
            <a:r>
              <a:rPr lang="en-GB"/>
              <a:t>   slojeve (WMS): primjer pozadinske karte s meta kartom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96489"/>
            <a:ext cx="2828741" cy="2119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96" y="4740415"/>
            <a:ext cx="2155661" cy="3157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96" y="5597907"/>
            <a:ext cx="1546824" cy="1752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6530" y="3618773"/>
            <a:ext cx="187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html </a:t>
            </a:r>
            <a:r>
              <a:rPr lang="x-none" smtClean="0"/>
              <a:t>struktura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51123" y="4088171"/>
            <a:ext cx="2703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mtClean="0"/>
              <a:t>Skript tag za</a:t>
            </a:r>
            <a:br>
              <a:rPr lang="x-none" smtClean="0"/>
            </a:br>
            <a:r>
              <a:rPr lang="en-US" smtClean="0"/>
              <a:t>OpenLayers </a:t>
            </a:r>
            <a:r>
              <a:rPr lang="x-none" smtClean="0"/>
              <a:t>biblioteku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73696" y="5228575"/>
            <a:ext cx="1968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mtClean="0"/>
              <a:t>Prikazivač karte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672" y="4285966"/>
            <a:ext cx="2133653" cy="10519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24114" y="3770222"/>
            <a:ext cx="186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mtClean="0"/>
              <a:t>Slojevi </a:t>
            </a:r>
            <a:r>
              <a:rPr lang="en-US" smtClean="0"/>
              <a:t>(WMS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prikazati 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806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Servisi za web mapiranje: </a:t>
            </a:r>
            <a:r>
              <a:rPr lang="en-US" b="1" i="1" smtClean="0"/>
              <a:t>OpenLayers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pl-PL"/>
              <a:t>Možete dodati i druga svojstva na karte</a:t>
            </a:r>
            <a:r>
              <a:rPr lang="en-US" smtClean="0"/>
              <a:t>:</a:t>
            </a:r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x-none" smtClean="0"/>
              <a:t> </a:t>
            </a:r>
            <a:r>
              <a:rPr lang="en-GB"/>
              <a:t>dodatni slojevi (osnovne karte ili tematske karte)</a:t>
            </a:r>
          </a:p>
          <a:p>
            <a:pPr lvl="1">
              <a:buFont typeface="Wingdings" charset="2"/>
              <a:buChar char="Ø"/>
            </a:pPr>
            <a:r>
              <a:rPr lang="en-GB"/>
              <a:t>  </a:t>
            </a:r>
            <a:r>
              <a:rPr lang="en-GB" smtClean="0"/>
              <a:t>kontrole</a:t>
            </a:r>
            <a:r>
              <a:rPr lang="en-GB"/>
              <a:t>: mini </a:t>
            </a:r>
            <a:r>
              <a:rPr lang="x-none" smtClean="0"/>
              <a:t>karta</a:t>
            </a:r>
            <a:r>
              <a:rPr lang="en-GB" smtClean="0"/>
              <a:t>, </a:t>
            </a:r>
            <a:r>
              <a:rPr lang="en-GB"/>
              <a:t>skaliranje, prebacivanje s </a:t>
            </a:r>
            <a:r>
              <a:rPr lang="x-none" smtClean="0"/>
              <a:t>sloja</a:t>
            </a:r>
            <a:r>
              <a:rPr lang="en-GB" smtClean="0"/>
              <a:t> </a:t>
            </a:r>
            <a:r>
              <a:rPr lang="en-GB"/>
              <a:t>na </a:t>
            </a:r>
            <a:r>
              <a:rPr lang="x-none" smtClean="0"/>
              <a:t>sloj</a:t>
            </a:r>
            <a:r>
              <a:rPr lang="en-GB" smtClean="0"/>
              <a:t>, </a:t>
            </a:r>
            <a:r>
              <a:rPr lang="en-GB"/>
              <a:t>pozicija miša, pomicanje, </a:t>
            </a:r>
            <a:r>
              <a:rPr lang="en-GB" smtClean="0"/>
              <a:t>...</a:t>
            </a:r>
            <a:endParaRPr lang="x-none" smtClean="0"/>
          </a:p>
          <a:p>
            <a:pPr lvl="1"/>
            <a:endParaRPr lang="en-US" dirty="0" smtClean="0"/>
          </a:p>
          <a:p>
            <a:pPr marL="0" lvl="1"/>
            <a:r>
              <a:rPr lang="en-GB"/>
              <a:t>Prilikom otvaranja </a:t>
            </a:r>
            <a:r>
              <a:rPr lang="en-GB" smtClean="0"/>
              <a:t>odgovarajuće </a:t>
            </a:r>
            <a:r>
              <a:rPr lang="en-GB"/>
              <a:t>.html </a:t>
            </a:r>
            <a:r>
              <a:rPr lang="x-none" smtClean="0"/>
              <a:t>datoteke</a:t>
            </a:r>
            <a:r>
              <a:rPr lang="en-GB" smtClean="0"/>
              <a:t>, </a:t>
            </a:r>
            <a:r>
              <a:rPr lang="en-GB"/>
              <a:t>pretraživač će iscrtati kartu</a:t>
            </a:r>
            <a:r>
              <a:rPr lang="en-US" smtClean="0"/>
              <a:t>!  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55" y="3298216"/>
            <a:ext cx="2298458" cy="31306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67513" y="4494213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867" y="3658157"/>
            <a:ext cx="3978666" cy="21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52725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en-US"/>
              <a:t>WMS slojevi mogu se prikazati na više načina</a:t>
            </a:r>
            <a:r>
              <a:rPr lang="x-none" smtClean="0"/>
              <a:t>: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en-GB"/>
              <a:t>u OpenLayers-u (kao što je upravo pokazano)</a:t>
            </a:r>
          </a:p>
          <a:p>
            <a:pPr lvl="1">
              <a:buFont typeface="Wingdings" charset="2"/>
              <a:buChar char="Ø"/>
            </a:pPr>
            <a:r>
              <a:rPr lang="en-GB"/>
              <a:t>  u Google Earth-u (pokazano ranije u prezentaciji)</a:t>
            </a:r>
          </a:p>
          <a:p>
            <a:pPr lvl="1">
              <a:buFont typeface="Wingdings" charset="2"/>
              <a:buChar char="Ø"/>
            </a:pPr>
            <a:r>
              <a:rPr lang="en-GB"/>
              <a:t>  u klijentskom GIS softveru (ESRI ArcGIS, Quantum GIS, </a:t>
            </a:r>
            <a:r>
              <a:rPr lang="en-GB" smtClean="0"/>
              <a:t>...)</a:t>
            </a:r>
            <a:endParaRPr lang="x-none" smtClean="0"/>
          </a:p>
          <a:p>
            <a:pPr lvl="1"/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smtClean="0"/>
              <a:t> </a:t>
            </a:r>
            <a:r>
              <a:rPr lang="nl-NL"/>
              <a:t>Prikaz WMS slojeva u QGIS-u</a:t>
            </a:r>
            <a:r>
              <a:rPr lang="en-US" smtClean="0"/>
              <a:t>:</a:t>
            </a:r>
            <a:endParaRPr lang="en-US" dirty="0" smtClean="0"/>
          </a:p>
          <a:p>
            <a:pPr marL="800100" lvl="2" indent="-342900">
              <a:buFont typeface="+mj-lt"/>
              <a:buAutoNum type="arabicParenR"/>
            </a:pPr>
            <a:r>
              <a:rPr lang="en-GB"/>
              <a:t>Kliknite "Add WMS layer"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GB"/>
              <a:t>Kliknite "New" i dodijeliti ime konekciji (npr. Preview - WMS).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GB"/>
              <a:t>Umetnite WMS URL (npr. Http://preview.grid.unep.ch:8080/geoserver/wms?)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GB"/>
              <a:t>Kliknite "OK" i "Connect", a onda kliknite "Title" </a:t>
            </a:r>
            <a:r>
              <a:rPr lang="x-none" smtClean="0"/>
              <a:t>radi razvrstavanja</a:t>
            </a:r>
            <a:r>
              <a:rPr lang="en-GB" smtClean="0"/>
              <a:t> slojev</a:t>
            </a:r>
            <a:r>
              <a:rPr lang="x-none" smtClean="0"/>
              <a:t>a</a:t>
            </a:r>
            <a:endParaRPr lang="en-GB"/>
          </a:p>
          <a:p>
            <a:pPr marL="800100" lvl="2" indent="-342900">
              <a:buFont typeface="+mj-lt"/>
              <a:buAutoNum type="arabicParenR"/>
            </a:pPr>
            <a:r>
              <a:rPr lang="en-GB"/>
              <a:t>Klinkite na </a:t>
            </a:r>
            <a:r>
              <a:rPr lang="en-GB" smtClean="0"/>
              <a:t>„</a:t>
            </a:r>
            <a:r>
              <a:rPr lang="x-none" smtClean="0"/>
              <a:t>I</a:t>
            </a:r>
            <a:r>
              <a:rPr lang="en-GB" smtClean="0"/>
              <a:t>dentify </a:t>
            </a:r>
            <a:r>
              <a:rPr lang="en-GB"/>
              <a:t>features" </a:t>
            </a:r>
            <a:r>
              <a:rPr lang="x-none" smtClean="0"/>
              <a:t>          </a:t>
            </a:r>
            <a:r>
              <a:rPr lang="en-GB" smtClean="0"/>
              <a:t>da </a:t>
            </a:r>
            <a:r>
              <a:rPr lang="en-GB"/>
              <a:t>biste pogledali podatke o sloju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prikazati 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256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Servisi za web mapiranje</a:t>
            </a:r>
            <a:r>
              <a:rPr lang="en-GB" b="1" i="1" smtClean="0"/>
              <a:t>:</a:t>
            </a:r>
            <a:r>
              <a:rPr lang="x-none" b="1" i="1" smtClean="0"/>
              <a:t> prikaz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728" y="3542934"/>
            <a:ext cx="317112" cy="2989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004" y="167015"/>
            <a:ext cx="2225796" cy="1463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29" y="1876646"/>
            <a:ext cx="2987871" cy="19827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418150" y="1630459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418150" y="4927082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766" y="4115087"/>
            <a:ext cx="2976234" cy="17202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13332" y="3859423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765732" y="570921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705" y="6027356"/>
            <a:ext cx="2151618" cy="6579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8160" y="5652630"/>
            <a:ext cx="381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smtClean="0"/>
              <a:t>Kako skinuti podatke</a:t>
            </a:r>
            <a:r>
              <a:rPr lang="en-US" sz="2600" b="1" smtClean="0"/>
              <a:t>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881011"/>
            <a:ext cx="4590686" cy="34064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smtClean="0"/>
              <a:t>Ključne riječi: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Download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Plugins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WFS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WCS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54232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GB" dirty="0" err="1" smtClean="0"/>
              <a:t>Koristit</a:t>
            </a:r>
            <a:r>
              <a:rPr lang="x-none" dirty="0" smtClean="0"/>
              <a:t> ćemo</a:t>
            </a:r>
            <a:r>
              <a:rPr lang="en-GB" dirty="0" smtClean="0"/>
              <a:t> </a:t>
            </a:r>
            <a:r>
              <a:rPr lang="en-GB" dirty="0"/>
              <a:t>QGIS </a:t>
            </a:r>
            <a:r>
              <a:rPr lang="en-GB" dirty="0" err="1"/>
              <a:t>kao</a:t>
            </a:r>
            <a:r>
              <a:rPr lang="en-GB" dirty="0"/>
              <a:t> GIS </a:t>
            </a:r>
            <a:r>
              <a:rPr lang="en-GB" dirty="0" err="1"/>
              <a:t>klijent</a:t>
            </a:r>
            <a:r>
              <a:rPr lang="en-GB" dirty="0"/>
              <a:t> u </a:t>
            </a:r>
            <a:r>
              <a:rPr lang="en-GB" dirty="0" err="1"/>
              <a:t>ovoj</a:t>
            </a:r>
            <a:r>
              <a:rPr lang="en-GB" dirty="0"/>
              <a:t> </a:t>
            </a:r>
            <a:r>
              <a:rPr lang="en-GB" dirty="0" err="1"/>
              <a:t>demonstraciji</a:t>
            </a: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r>
              <a:rPr lang="en-GB" dirty="0"/>
              <a:t>  </a:t>
            </a:r>
            <a:r>
              <a:rPr lang="en-GB" dirty="0" err="1" smtClean="0"/>
              <a:t>Doda</a:t>
            </a:r>
            <a:r>
              <a:rPr lang="x-none" dirty="0" smtClean="0"/>
              <a:t>t </a:t>
            </a:r>
            <a:r>
              <a:rPr lang="en-GB" dirty="0" err="1" smtClean="0"/>
              <a:t>ćemo</a:t>
            </a:r>
            <a:r>
              <a:rPr lang="en-GB" dirty="0" smtClean="0"/>
              <a:t> </a:t>
            </a:r>
            <a:r>
              <a:rPr lang="en-GB" dirty="0"/>
              <a:t>Web Feature Services u QGIS</a:t>
            </a:r>
            <a:r>
              <a:rPr lang="en-US" dirty="0" smtClean="0"/>
              <a:t>: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GB" dirty="0" err="1"/>
              <a:t>Kliknite</a:t>
            </a:r>
            <a:r>
              <a:rPr lang="en-GB" dirty="0"/>
              <a:t> </a:t>
            </a:r>
            <a:r>
              <a:rPr lang="en-GB" dirty="0" smtClean="0"/>
              <a:t>„</a:t>
            </a:r>
            <a:r>
              <a:rPr lang="x-none" dirty="0" smtClean="0"/>
              <a:t>A</a:t>
            </a:r>
            <a:r>
              <a:rPr lang="en-GB" dirty="0" err="1" smtClean="0"/>
              <a:t>dd</a:t>
            </a:r>
            <a:r>
              <a:rPr lang="en-GB" dirty="0" smtClean="0"/>
              <a:t> </a:t>
            </a:r>
            <a:r>
              <a:rPr lang="en-GB" dirty="0"/>
              <a:t>WFS layer"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GB" dirty="0" err="1"/>
              <a:t>Kliknite</a:t>
            </a:r>
            <a:r>
              <a:rPr lang="en-GB" dirty="0"/>
              <a:t> "New"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 smtClean="0"/>
              <a:t>dodijelit</a:t>
            </a:r>
            <a:r>
              <a:rPr lang="x-none" dirty="0" smtClean="0"/>
              <a:t>e</a:t>
            </a:r>
            <a:r>
              <a:rPr lang="en-GB" dirty="0" smtClean="0"/>
              <a:t> </a:t>
            </a:r>
            <a:r>
              <a:rPr lang="en-GB" dirty="0" err="1"/>
              <a:t>ime</a:t>
            </a:r>
            <a:r>
              <a:rPr lang="en-GB" dirty="0"/>
              <a:t> </a:t>
            </a:r>
            <a:r>
              <a:rPr lang="en-GB" dirty="0" err="1"/>
              <a:t>ovoj</a:t>
            </a:r>
            <a:r>
              <a:rPr lang="en-GB" dirty="0"/>
              <a:t> </a:t>
            </a:r>
            <a:r>
              <a:rPr lang="en-GB" dirty="0" err="1"/>
              <a:t>konekciji</a:t>
            </a:r>
            <a:r>
              <a:rPr lang="en-GB" dirty="0"/>
              <a:t> (</a:t>
            </a:r>
            <a:r>
              <a:rPr lang="en-GB" dirty="0" err="1"/>
              <a:t>npr</a:t>
            </a:r>
            <a:r>
              <a:rPr lang="en-GB" dirty="0"/>
              <a:t>. Preview - WFS).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GB" dirty="0" err="1"/>
              <a:t>Umetnite</a:t>
            </a:r>
            <a:r>
              <a:rPr lang="en-GB" dirty="0"/>
              <a:t> WFS URL (</a:t>
            </a:r>
            <a:r>
              <a:rPr lang="en-GB" dirty="0" err="1"/>
              <a:t>npr</a:t>
            </a:r>
            <a:r>
              <a:rPr lang="en-GB" dirty="0"/>
              <a:t>. Http: // localhost: 8080 / </a:t>
            </a:r>
            <a:r>
              <a:rPr lang="en-GB" dirty="0" err="1"/>
              <a:t>geoserver</a:t>
            </a:r>
            <a:r>
              <a:rPr lang="en-GB" dirty="0"/>
              <a:t> / WFS)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GB" dirty="0" err="1"/>
              <a:t>Kliknite</a:t>
            </a:r>
            <a:r>
              <a:rPr lang="en-GB" dirty="0"/>
              <a:t> "OK" </a:t>
            </a:r>
            <a:r>
              <a:rPr lang="en-GB" dirty="0" err="1"/>
              <a:t>i</a:t>
            </a:r>
            <a:r>
              <a:rPr lang="en-GB" dirty="0"/>
              <a:t> "Connect", a </a:t>
            </a:r>
            <a:r>
              <a:rPr lang="en-GB" dirty="0" err="1"/>
              <a:t>zatim</a:t>
            </a:r>
            <a:r>
              <a:rPr lang="en-GB" dirty="0"/>
              <a:t> "Title" da </a:t>
            </a:r>
            <a:r>
              <a:rPr lang="en-GB" dirty="0" err="1"/>
              <a:t>biste</a:t>
            </a:r>
            <a:r>
              <a:rPr lang="en-GB" dirty="0"/>
              <a:t> </a:t>
            </a:r>
            <a:r>
              <a:rPr lang="x-none" dirty="0" smtClean="0"/>
              <a:t>poredali s</a:t>
            </a:r>
            <a:r>
              <a:rPr lang="en-GB" dirty="0" err="1" smtClean="0"/>
              <a:t>lojeve</a:t>
            </a:r>
            <a:r>
              <a:rPr lang="en-GB" dirty="0" smtClean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naslovu</a:t>
            </a:r>
            <a:endParaRPr lang="en-GB" dirty="0"/>
          </a:p>
          <a:p>
            <a:pPr marL="800100" lvl="2" indent="-342900">
              <a:buFont typeface="+mj-lt"/>
              <a:buAutoNum type="arabicParenR"/>
            </a:pPr>
            <a:r>
              <a:rPr lang="en-GB" dirty="0" err="1"/>
              <a:t>Odaberite</a:t>
            </a:r>
            <a:r>
              <a:rPr lang="en-GB" dirty="0"/>
              <a:t> </a:t>
            </a:r>
            <a:r>
              <a:rPr lang="en-GB" dirty="0" err="1"/>
              <a:t>lmz_po_shp</a:t>
            </a:r>
            <a:r>
              <a:rPr lang="en-GB" dirty="0"/>
              <a:t> </a:t>
            </a:r>
            <a:r>
              <a:rPr lang="en-GB" dirty="0" err="1"/>
              <a:t>sloj</a:t>
            </a:r>
            <a:r>
              <a:rPr lang="en-GB" dirty="0"/>
              <a:t>, </a:t>
            </a:r>
            <a:r>
              <a:rPr lang="en-GB" dirty="0" err="1"/>
              <a:t>koji</a:t>
            </a:r>
            <a:r>
              <a:rPr lang="en-GB" dirty="0"/>
              <a:t> je </a:t>
            </a:r>
            <a:r>
              <a:rPr lang="en-GB" dirty="0" err="1"/>
              <a:t>objavljen</a:t>
            </a:r>
            <a:r>
              <a:rPr lang="en-GB" dirty="0"/>
              <a:t> </a:t>
            </a:r>
            <a:r>
              <a:rPr lang="en-GB" dirty="0" err="1"/>
              <a:t>ranije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GeoServer</a:t>
            </a:r>
            <a:r>
              <a:rPr lang="en-GB" dirty="0"/>
              <a:t>-u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kliknite</a:t>
            </a:r>
            <a:r>
              <a:rPr lang="en-GB" dirty="0"/>
              <a:t> "Apply</a:t>
            </a:r>
            <a:r>
              <a:rPr lang="en-GB" dirty="0" smtClean="0"/>
              <a:t>" </a:t>
            </a:r>
            <a:r>
              <a:rPr lang="x-none" dirty="0" smtClean="0"/>
              <a:t>i</a:t>
            </a:r>
            <a:r>
              <a:rPr lang="en-GB" dirty="0" smtClean="0"/>
              <a:t> </a:t>
            </a:r>
            <a:r>
              <a:rPr lang="en-GB" dirty="0"/>
              <a:t>"Close"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GB" dirty="0" err="1"/>
              <a:t>Informacije</a:t>
            </a:r>
            <a:r>
              <a:rPr lang="en-GB" dirty="0"/>
              <a:t> o </a:t>
            </a:r>
            <a:r>
              <a:rPr lang="en-GB" dirty="0" err="1"/>
              <a:t>atributima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 smtClean="0"/>
              <a:t>dostupne</a:t>
            </a:r>
            <a:r>
              <a:rPr lang="en-GB" dirty="0" smtClean="0"/>
              <a:t> </a:t>
            </a:r>
            <a:r>
              <a:rPr lang="x-none" dirty="0" smtClean="0"/>
              <a:t>i</a:t>
            </a:r>
            <a:r>
              <a:rPr lang="en-GB" dirty="0" smtClean="0"/>
              <a:t>li </a:t>
            </a:r>
            <a:r>
              <a:rPr lang="x-none" dirty="0" smtClean="0"/>
              <a:t/>
            </a:r>
            <a:br>
              <a:rPr lang="x-none" dirty="0" smtClean="0"/>
            </a:br>
            <a:r>
              <a:rPr lang="en-GB" dirty="0" err="1" smtClean="0"/>
              <a:t>putem</a:t>
            </a:r>
            <a:r>
              <a:rPr lang="en-GB" dirty="0" smtClean="0"/>
              <a:t> </a:t>
            </a:r>
            <a:r>
              <a:rPr lang="en-GB" dirty="0"/>
              <a:t>"identify features" </a:t>
            </a:r>
            <a:r>
              <a:rPr lang="en-GB" dirty="0" err="1" smtClean="0"/>
              <a:t>tipke</a:t>
            </a:r>
            <a:r>
              <a:rPr lang="x-none" dirty="0" smtClean="0"/>
              <a:t/>
            </a:r>
            <a:br>
              <a:rPr lang="x-none" dirty="0" smtClean="0"/>
            </a:br>
            <a:r>
              <a:rPr lang="x-none" dirty="0" smtClean="0"/>
              <a:t>i</a:t>
            </a:r>
            <a:r>
              <a:rPr lang="en-GB" dirty="0" smtClean="0"/>
              <a:t>li </a:t>
            </a:r>
            <a:r>
              <a:rPr lang="en-GB" dirty="0" err="1"/>
              <a:t>preko</a:t>
            </a:r>
            <a:r>
              <a:rPr lang="en-GB" dirty="0"/>
              <a:t> </a:t>
            </a:r>
            <a:r>
              <a:rPr lang="en-GB" dirty="0" err="1"/>
              <a:t>tablice</a:t>
            </a:r>
            <a:r>
              <a:rPr lang="en-GB" dirty="0"/>
              <a:t> </a:t>
            </a:r>
            <a:r>
              <a:rPr lang="en-GB" dirty="0" err="1"/>
              <a:t>atributa</a:t>
            </a:r>
            <a:r>
              <a:rPr lang="en-US" dirty="0" smtClean="0"/>
              <a:t> </a:t>
            </a:r>
          </a:p>
          <a:p>
            <a:pPr marL="1588" lvl="2" indent="7938">
              <a:buFont typeface="Arial"/>
              <a:buChar char="•"/>
            </a:pPr>
            <a:endParaRPr lang="x-none" dirty="0" smtClean="0"/>
          </a:p>
          <a:p>
            <a:pPr marL="1588" lvl="2" indent="7938">
              <a:buFont typeface="Arial"/>
              <a:buChar char="•"/>
            </a:pPr>
            <a:r>
              <a:rPr lang="en-US" dirty="0" smtClean="0"/>
              <a:t> </a:t>
            </a:r>
            <a:r>
              <a:rPr lang="en-GB" dirty="0" err="1"/>
              <a:t>Ako</a:t>
            </a:r>
            <a:r>
              <a:rPr lang="en-GB" dirty="0"/>
              <a:t> </a:t>
            </a:r>
            <a:r>
              <a:rPr lang="en-GB" dirty="0" err="1"/>
              <a:t>želite</a:t>
            </a:r>
            <a:r>
              <a:rPr lang="en-GB" dirty="0"/>
              <a:t> </a:t>
            </a:r>
            <a:r>
              <a:rPr lang="en-GB" dirty="0" err="1"/>
              <a:t>možete</a:t>
            </a:r>
            <a:r>
              <a:rPr lang="en-GB" dirty="0"/>
              <a:t> </a:t>
            </a:r>
            <a:r>
              <a:rPr lang="en-GB" dirty="0" err="1"/>
              <a:t>snimiti</a:t>
            </a:r>
            <a:r>
              <a:rPr lang="en-GB" dirty="0"/>
              <a:t> </a:t>
            </a:r>
            <a:r>
              <a:rPr lang="en-GB" dirty="0" err="1"/>
              <a:t>podatke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hr-HR" dirty="0" smtClean="0"/>
              <a:t>shapefile</a:t>
            </a:r>
            <a:endParaRPr lang="en-US" dirty="0" smtClean="0"/>
          </a:p>
          <a:p>
            <a:pPr marL="1588" lvl="2" indent="7938"/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skinuti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072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Preuzimanje i mijenjanje podataka u GIS klijentima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513" y="2149769"/>
            <a:ext cx="287603" cy="287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83" y="1186823"/>
            <a:ext cx="2598601" cy="17443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18150" y="2860039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954" y="5159637"/>
            <a:ext cx="381000" cy="3937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848589">
            <a:off x="6893844" y="4326116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19810317">
            <a:off x="8051812" y="432740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9" name="Picture 18" descr="Screen Shot 2013-12-06 at 10.48.5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63" y="3188731"/>
            <a:ext cx="2851547" cy="1213944"/>
          </a:xfrm>
          <a:prstGeom prst="rect">
            <a:avLst/>
          </a:prstGeom>
        </p:spPr>
      </p:pic>
      <p:pic>
        <p:nvPicPr>
          <p:cNvPr id="20" name="Picture 19" descr="Screen Shot 2013-12-06bi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583" y="4646429"/>
            <a:ext cx="2047715" cy="1026417"/>
          </a:xfrm>
          <a:prstGeom prst="rect">
            <a:avLst/>
          </a:prstGeom>
        </p:spPr>
      </p:pic>
      <p:pic>
        <p:nvPicPr>
          <p:cNvPr id="21" name="Picture 20" descr="Screen Shot 2013-12-06tr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2314" y="4646430"/>
            <a:ext cx="1322240" cy="133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skinuti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072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Preuzimanje i mijenjanje podataka u GIS klijentima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54232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/>
              <a:t>Ako je svojstvo transakcije WFS servisa omogućeno, korisnici mogu mijenjati podatke online koristeći "Edit" alate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 Možete npr. pomaknuti točku (crvenu), što će promijeniti tablicu atributa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 Ako snimite ove izmjene, one će ostati online!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774" y="1411939"/>
            <a:ext cx="1854200" cy="546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363" y="2309451"/>
            <a:ext cx="1774939" cy="1085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363" y="3567135"/>
            <a:ext cx="1815537" cy="11022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222968" y="1940119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180186" y="302573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/>
          </p:cNvSpPr>
          <p:nvPr/>
        </p:nvSpPr>
        <p:spPr bwMode="auto">
          <a:xfrm>
            <a:off x="7652742" y="6491883"/>
            <a:ext cx="1361137" cy="2000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spcBef>
                <a:spcPts val="1687"/>
              </a:spcBef>
            </a:pPr>
            <a:r>
              <a:rPr lang="en-US" sz="1300" i="1" dirty="0">
                <a:ea typeface="Gill Sans" pitchFamily="-84" charset="0"/>
                <a:cs typeface="Gill Sans" pitchFamily="-84" charset="0"/>
              </a:rPr>
              <a:t>Science Staff (2011)</a:t>
            </a:r>
          </a:p>
        </p:txBody>
      </p:sp>
      <p:sp>
        <p:nvSpPr>
          <p:cNvPr id="44034" name="Rectangle 2"/>
          <p:cNvSpPr>
            <a:spLocks/>
          </p:cNvSpPr>
          <p:nvPr/>
        </p:nvSpPr>
        <p:spPr bwMode="auto">
          <a:xfrm>
            <a:off x="737419" y="345440"/>
            <a:ext cx="8096865" cy="946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en-GB" sz="3200">
                <a:latin typeface="Gill Sans"/>
                <a:ea typeface="Gill Sans" pitchFamily="-84" charset="0"/>
                <a:cs typeface="Gill Sans" pitchFamily="-84" charset="0"/>
              </a:rPr>
              <a:t>Gdje pohranjujete najveću količinu podataka koja je rezultat vašeg istraživanja?</a:t>
            </a:r>
            <a:endParaRPr lang="en-US" sz="32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aphicFrame>
        <p:nvGraphicFramePr>
          <p:cNvPr id="39939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7043692"/>
              </p:ext>
            </p:extLst>
          </p:nvPr>
        </p:nvGraphicFramePr>
        <p:xfrm>
          <a:off x="2119313" y="1698625"/>
          <a:ext cx="4933950" cy="445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0" name="Chart" r:id="rId4" imgW="8543899" imgH="7686629" progId="MSGraph.Chart.8">
                  <p:embed/>
                </p:oleObj>
              </mc:Choice>
              <mc:Fallback>
                <p:oleObj name="Chart" r:id="rId4" imgW="8543899" imgH="7686629" progId="MSGraph.Char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313" y="1698625"/>
                        <a:ext cx="4933950" cy="4456113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9939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smtClean="0"/>
              <a:t>Kako analizirati podatke</a:t>
            </a:r>
            <a:r>
              <a:rPr lang="en-US" sz="2600" b="1" smtClean="0"/>
              <a:t>?</a:t>
            </a:r>
            <a:endParaRPr lang="en-US" sz="2600"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301052"/>
            <a:ext cx="4034800" cy="29576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199" y="1970061"/>
            <a:ext cx="23459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smtClean="0"/>
              <a:t>Ključne riječi: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en-US"/>
              <a:t> </a:t>
            </a:r>
            <a:r>
              <a:rPr lang="x-none" smtClean="0"/>
              <a:t>Prostorni podaci</a:t>
            </a:r>
            <a:endParaRPr lang="en-US"/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x-none" smtClean="0"/>
              <a:t> Geoprocesiranje</a:t>
            </a:r>
            <a:endParaRPr lang="en-US"/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</a:t>
            </a:r>
            <a:r>
              <a:rPr lang="x-none" smtClean="0"/>
              <a:t>Lokalni poslužitelj</a:t>
            </a:r>
            <a:endParaRPr lang="en-US"/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PyWPS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</a:t>
            </a:r>
            <a:r>
              <a:rPr lang="x-none" smtClean="0"/>
              <a:t> Udaljeni poslužitelj</a:t>
            </a:r>
          </a:p>
          <a:p>
            <a:pPr>
              <a:buFont typeface="Arial"/>
              <a:buChar char="•"/>
            </a:pPr>
            <a:endParaRPr lang="x-none" smtClean="0"/>
          </a:p>
          <a:p>
            <a:pPr>
              <a:buFont typeface="Arial"/>
              <a:buChar char="•"/>
            </a:pPr>
            <a:r>
              <a:rPr lang="x-none"/>
              <a:t> </a:t>
            </a:r>
            <a:r>
              <a:rPr lang="en-US" smtClean="0"/>
              <a:t>Web </a:t>
            </a:r>
            <a:r>
              <a:rPr lang="en-US"/>
              <a:t>Processing Service (WPS</a:t>
            </a:r>
            <a:r>
              <a:rPr lang="en-US" smtClean="0"/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3098" y="1277232"/>
            <a:ext cx="55711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x-none" dirty="0" smtClean="0"/>
              <a:t> </a:t>
            </a:r>
            <a:r>
              <a:rPr lang="en-GB" dirty="0" err="1"/>
              <a:t>Napisali</a:t>
            </a:r>
            <a:r>
              <a:rPr lang="en-GB" dirty="0"/>
              <a:t> </a:t>
            </a:r>
            <a:r>
              <a:rPr lang="en-GB" dirty="0" err="1"/>
              <a:t>smo</a:t>
            </a:r>
            <a:r>
              <a:rPr lang="en-GB" dirty="0"/>
              <a:t> </a:t>
            </a:r>
            <a:r>
              <a:rPr lang="en-GB" dirty="0" err="1"/>
              <a:t>Rython</a:t>
            </a:r>
            <a:r>
              <a:rPr lang="en-GB" dirty="0"/>
              <a:t> </a:t>
            </a:r>
            <a:r>
              <a:rPr lang="en-GB" dirty="0" err="1" smtClean="0"/>
              <a:t>skript</a:t>
            </a:r>
            <a:r>
              <a:rPr lang="x-none" dirty="0" smtClean="0"/>
              <a:t>u </a:t>
            </a:r>
            <a:r>
              <a:rPr lang="en-GB" dirty="0" smtClean="0"/>
              <a:t>u </a:t>
            </a:r>
            <a:r>
              <a:rPr lang="en-GB" dirty="0" err="1"/>
              <a:t>dijelu</a:t>
            </a:r>
            <a:r>
              <a:rPr lang="en-GB" dirty="0"/>
              <a:t> "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obraditi</a:t>
            </a:r>
            <a:r>
              <a:rPr lang="en-GB" dirty="0"/>
              <a:t> </a:t>
            </a:r>
            <a:r>
              <a:rPr lang="en-GB" dirty="0" err="1"/>
              <a:t>podatke</a:t>
            </a:r>
            <a:r>
              <a:rPr lang="en-GB" dirty="0"/>
              <a:t>?". </a:t>
            </a:r>
            <a:r>
              <a:rPr lang="en-GB" dirty="0" err="1"/>
              <a:t>Sada</a:t>
            </a:r>
            <a:r>
              <a:rPr lang="en-GB" dirty="0"/>
              <a:t> </a:t>
            </a:r>
            <a:r>
              <a:rPr lang="en-GB" dirty="0" err="1"/>
              <a:t>ćemo</a:t>
            </a:r>
            <a:r>
              <a:rPr lang="en-GB" dirty="0"/>
              <a:t> </a:t>
            </a:r>
            <a:r>
              <a:rPr lang="x-none" dirty="0" smtClean="0"/>
              <a:t>je</a:t>
            </a:r>
            <a:r>
              <a:rPr lang="en-GB" dirty="0" smtClean="0"/>
              <a:t> </a:t>
            </a:r>
            <a:r>
              <a:rPr lang="en-GB" dirty="0" err="1"/>
              <a:t>koristiti</a:t>
            </a:r>
            <a:r>
              <a:rPr lang="en-GB" dirty="0"/>
              <a:t> u QGIS WPS </a:t>
            </a:r>
            <a:r>
              <a:rPr lang="en-GB" dirty="0" err="1"/>
              <a:t>klijentu</a:t>
            </a:r>
            <a:r>
              <a:rPr lang="en-GB" dirty="0"/>
              <a:t> </a:t>
            </a:r>
            <a:r>
              <a:rPr lang="en-GB" dirty="0" err="1"/>
              <a:t>kroz</a:t>
            </a:r>
            <a:r>
              <a:rPr lang="en-GB" dirty="0"/>
              <a:t> </a:t>
            </a:r>
            <a:r>
              <a:rPr lang="en-GB" dirty="0" err="1"/>
              <a:t>grafičko</a:t>
            </a:r>
            <a:r>
              <a:rPr lang="en-GB" dirty="0"/>
              <a:t> </a:t>
            </a:r>
            <a:r>
              <a:rPr lang="en-GB" dirty="0" err="1"/>
              <a:t>sučelje</a:t>
            </a: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r>
              <a:rPr lang="en-GB" dirty="0"/>
              <a:t>  </a:t>
            </a:r>
            <a:r>
              <a:rPr lang="en-GB" dirty="0" err="1"/>
              <a:t>postupak</a:t>
            </a:r>
            <a:r>
              <a:rPr lang="en-US" dirty="0" smtClean="0"/>
              <a:t>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GB" dirty="0" err="1"/>
              <a:t>Otvorite</a:t>
            </a:r>
            <a:r>
              <a:rPr lang="en-GB" dirty="0"/>
              <a:t> "processing.py" u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editoru</a:t>
            </a:r>
            <a:endParaRPr lang="en-GB" dirty="0"/>
          </a:p>
          <a:p>
            <a:pPr lvl="1"/>
            <a:r>
              <a:rPr lang="en-GB" dirty="0"/>
              <a:t>Ova </a:t>
            </a:r>
            <a:r>
              <a:rPr lang="en-GB" dirty="0" err="1"/>
              <a:t>datoteka</a:t>
            </a:r>
            <a:r>
              <a:rPr lang="en-GB" dirty="0"/>
              <a:t> </a:t>
            </a:r>
            <a:r>
              <a:rPr lang="en-GB" dirty="0" err="1"/>
              <a:t>sadrži</a:t>
            </a:r>
            <a:r>
              <a:rPr lang="en-GB" dirty="0"/>
              <a:t> </a:t>
            </a:r>
            <a:r>
              <a:rPr lang="en-GB" dirty="0" err="1"/>
              <a:t>ulazno</a:t>
            </a:r>
            <a:r>
              <a:rPr lang="en-GB" dirty="0"/>
              <a:t> / </a:t>
            </a:r>
            <a:r>
              <a:rPr lang="en-GB" dirty="0" err="1"/>
              <a:t>izlazne</a:t>
            </a:r>
            <a:r>
              <a:rPr lang="en-GB" dirty="0"/>
              <a:t> </a:t>
            </a:r>
            <a:r>
              <a:rPr lang="en-GB" dirty="0" err="1"/>
              <a:t>parametre</a:t>
            </a:r>
            <a:r>
              <a:rPr lang="en-US" dirty="0" smtClean="0"/>
              <a:t>:</a:t>
            </a:r>
          </a:p>
          <a:p>
            <a:pPr marL="800100" lvl="1" indent="-342900">
              <a:buFont typeface="Wingdings" charset="2"/>
              <a:buChar char="Ø"/>
            </a:pPr>
            <a:r>
              <a:rPr lang="vi-VN" dirty="0">
                <a:latin typeface="Calibri" panose="020F0502020204030204" pitchFamily="34" charset="0"/>
              </a:rPr>
              <a:t>Ulazni sloj koji sadrži geoprostorne objekte</a:t>
            </a:r>
          </a:p>
          <a:p>
            <a:pPr marL="800100" lvl="1" indent="-342900">
              <a:buFont typeface="Wingdings" charset="2"/>
              <a:buChar char="Ø"/>
            </a:pPr>
            <a:r>
              <a:rPr lang="x-none" dirty="0" smtClean="0">
                <a:latin typeface="Calibri" panose="020F0502020204030204" pitchFamily="34" charset="0"/>
              </a:rPr>
              <a:t>D</a:t>
            </a:r>
            <a:r>
              <a:rPr lang="vi-VN" dirty="0" smtClean="0">
                <a:latin typeface="Calibri" panose="020F0502020204030204" pitchFamily="34" charset="0"/>
              </a:rPr>
              <a:t>eklaraciju </a:t>
            </a:r>
            <a:r>
              <a:rPr lang="vi-VN" dirty="0">
                <a:latin typeface="Calibri" panose="020F0502020204030204" pitchFamily="34" charset="0"/>
              </a:rPr>
              <a:t>odstojanja</a:t>
            </a:r>
          </a:p>
          <a:p>
            <a:pPr marL="800100" lvl="1" indent="-342900">
              <a:buFont typeface="Wingdings" charset="2"/>
              <a:buChar char="Ø"/>
            </a:pPr>
            <a:r>
              <a:rPr lang="vi-VN" dirty="0">
                <a:latin typeface="Calibri" panose="020F0502020204030204" pitchFamily="34" charset="0"/>
              </a:rPr>
              <a:t>Izlazni GML </a:t>
            </a:r>
            <a:r>
              <a:rPr lang="hr-HR" dirty="0" smtClean="0">
                <a:latin typeface="Calibri" panose="020F0502020204030204" pitchFamily="34" charset="0"/>
              </a:rPr>
              <a:t>file </a:t>
            </a:r>
            <a:r>
              <a:rPr lang="vi-VN" dirty="0" smtClean="0">
                <a:latin typeface="Calibri" panose="020F0502020204030204" pitchFamily="34" charset="0"/>
              </a:rPr>
              <a:t>sa međuspremni</a:t>
            </a:r>
            <a:r>
              <a:rPr lang="x-none" dirty="0" smtClean="0">
                <a:latin typeface="Calibri" panose="020F0502020204030204" pitchFamily="34" charset="0"/>
              </a:rPr>
              <a:t>cima</a:t>
            </a:r>
            <a:r>
              <a:rPr lang="vi-VN" dirty="0" smtClean="0">
                <a:latin typeface="Calibri" panose="020F0502020204030204" pitchFamily="34" charset="0"/>
              </a:rPr>
              <a:t>, kod</a:t>
            </a:r>
            <a:r>
              <a:rPr lang="hr-HR" dirty="0" smtClean="0">
                <a:latin typeface="Calibri" panose="020F0502020204030204" pitchFamily="34" charset="0"/>
              </a:rPr>
              <a:t>iran </a:t>
            </a:r>
            <a:r>
              <a:rPr lang="vi-VN" dirty="0" smtClean="0">
                <a:latin typeface="Calibri" panose="020F0502020204030204" pitchFamily="34" charset="0"/>
              </a:rPr>
              <a:t>kao </a:t>
            </a:r>
            <a:r>
              <a:rPr lang="vi-VN" dirty="0">
                <a:latin typeface="Calibri" panose="020F0502020204030204" pitchFamily="34" charset="0"/>
              </a:rPr>
              <a:t>xml</a:t>
            </a:r>
          </a:p>
          <a:p>
            <a:pPr marL="800100" lvl="1" indent="-342900">
              <a:buFont typeface="Wingdings" charset="2"/>
              <a:buChar char="Ø"/>
            </a:pPr>
            <a:r>
              <a:rPr lang="vi-VN" dirty="0" smtClean="0">
                <a:latin typeface="Calibri" panose="020F0502020204030204" pitchFamily="34" charset="0"/>
              </a:rPr>
              <a:t>Interpolac</a:t>
            </a:r>
            <a:r>
              <a:rPr lang="hr-HR" dirty="0" smtClean="0">
                <a:latin typeface="Calibri" panose="020F0502020204030204" pitchFamily="34" charset="0"/>
              </a:rPr>
              <a:t>ijska</a:t>
            </a:r>
            <a:r>
              <a:rPr lang="vi-VN" dirty="0" smtClean="0">
                <a:latin typeface="Calibri" panose="020F0502020204030204" pitchFamily="34" charset="0"/>
              </a:rPr>
              <a:t> površ</a:t>
            </a:r>
            <a:r>
              <a:rPr lang="hr-HR" dirty="0" smtClean="0">
                <a:latin typeface="Calibri" panose="020F0502020204030204" pitchFamily="34" charset="0"/>
              </a:rPr>
              <a:t>ina</a:t>
            </a:r>
            <a:r>
              <a:rPr lang="vi-VN" dirty="0" smtClean="0">
                <a:latin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</a:rPr>
              <a:t>koja će biti kreirana u ovom procesu (tiff slika)</a:t>
            </a:r>
            <a:endParaRPr lang="en-US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Wingdings" charset="2"/>
              <a:buChar char="Ø"/>
            </a:pPr>
            <a:endParaRPr lang="en-US" dirty="0" smtClean="0"/>
          </a:p>
          <a:p>
            <a:pPr marL="800100" lvl="1" indent="-342900"/>
            <a:r>
              <a:rPr lang="vi-VN" dirty="0">
                <a:latin typeface="Calibri" panose="020F0502020204030204" pitchFamily="34" charset="0"/>
              </a:rPr>
              <a:t>Proces će također kreirati </a:t>
            </a:r>
            <a:r>
              <a:rPr lang="hr-HR" dirty="0" smtClean="0">
                <a:latin typeface="Calibri" panose="020F0502020204030204" pitchFamily="34" charset="0"/>
              </a:rPr>
              <a:t>shapefile</a:t>
            </a:r>
            <a:r>
              <a:rPr lang="vi-VN" dirty="0" smtClean="0">
                <a:latin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</a:rPr>
              <a:t>pod nazivom: outputHull u / tmp mapi</a:t>
            </a:r>
            <a:r>
              <a:rPr lang="en-US" dirty="0" smtClean="0">
                <a:latin typeface="Calibri" panose="020F0502020204030204" pitchFamily="34" charset="0"/>
              </a:rPr>
              <a:t> 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analizirati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673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Preuzimanje WPS-a </a:t>
            </a:r>
            <a:r>
              <a:rPr lang="x-none" b="1" i="1" smtClean="0"/>
              <a:t>pohranjenog </a:t>
            </a:r>
            <a:r>
              <a:rPr lang="en-GB" b="1" i="1" smtClean="0"/>
              <a:t>na </a:t>
            </a:r>
            <a:r>
              <a:rPr lang="en-GB" b="1" i="1"/>
              <a:t>lokalnom poslužitelju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139" y="3035874"/>
            <a:ext cx="3204612" cy="50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051" y="3502087"/>
            <a:ext cx="2736363" cy="460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300" y="3962332"/>
            <a:ext cx="2749251" cy="4759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727" y="4400414"/>
            <a:ext cx="2790755" cy="4116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7051" y="5032438"/>
            <a:ext cx="2986109" cy="33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809027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8" indent="-342900">
              <a:buFont typeface="+mj-lt"/>
              <a:buAutoNum type="arabicParenR" startAt="2"/>
            </a:pPr>
            <a:r>
              <a:rPr lang="en-GB" dirty="0"/>
              <a:t>U QGIS-u, </a:t>
            </a:r>
            <a:r>
              <a:rPr lang="en-GB" dirty="0" err="1"/>
              <a:t>dodajte</a:t>
            </a:r>
            <a:r>
              <a:rPr lang="en-GB" dirty="0"/>
              <a:t> "</a:t>
            </a:r>
            <a:r>
              <a:rPr lang="en-GB" dirty="0" err="1"/>
              <a:t>Measures.gml</a:t>
            </a:r>
            <a:r>
              <a:rPr lang="en-GB" dirty="0"/>
              <a:t>" </a:t>
            </a:r>
            <a:r>
              <a:rPr lang="en-GB" dirty="0" smtClean="0"/>
              <a:t>f</a:t>
            </a:r>
            <a:r>
              <a:rPr lang="hr-HR" dirty="0" smtClean="0"/>
              <a:t>ile</a:t>
            </a:r>
            <a:r>
              <a:rPr lang="en-GB" dirty="0" smtClean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vektorski</a:t>
            </a:r>
            <a:r>
              <a:rPr lang="en-GB" dirty="0"/>
              <a:t> </a:t>
            </a:r>
            <a:r>
              <a:rPr lang="en-GB" dirty="0" err="1"/>
              <a:t>sloj</a:t>
            </a:r>
            <a:r>
              <a:rPr lang="en-GB" dirty="0"/>
              <a:t> (EPSG: 4326)</a:t>
            </a:r>
          </a:p>
          <a:p>
            <a:pPr marL="522288" indent="-342900">
              <a:buFont typeface="+mj-lt"/>
              <a:buAutoNum type="arabicParenR" startAt="2"/>
            </a:pPr>
            <a:r>
              <a:rPr lang="en-GB" dirty="0" err="1"/>
              <a:t>Spojite</a:t>
            </a:r>
            <a:r>
              <a:rPr lang="en-GB" dirty="0"/>
              <a:t> </a:t>
            </a:r>
            <a:r>
              <a:rPr lang="en-GB" dirty="0" err="1"/>
              <a:t>loklani</a:t>
            </a:r>
            <a:r>
              <a:rPr lang="en-GB" dirty="0"/>
              <a:t> WPS server </a:t>
            </a:r>
            <a:r>
              <a:rPr lang="en-GB" dirty="0" err="1"/>
              <a:t>kroz</a:t>
            </a:r>
            <a:r>
              <a:rPr lang="en-GB" dirty="0"/>
              <a:t> QGIS WPS </a:t>
            </a:r>
            <a:r>
              <a:rPr lang="en-GB" dirty="0" err="1"/>
              <a:t>klijenta</a:t>
            </a:r>
            <a:r>
              <a:rPr lang="en-GB" dirty="0"/>
              <a:t> (name: My WPS</a:t>
            </a:r>
            <a:r>
              <a:rPr lang="en-GB" dirty="0" smtClean="0"/>
              <a:t>;</a:t>
            </a:r>
            <a:r>
              <a:rPr lang="en-US" dirty="0" smtClean="0"/>
              <a:t> url: </a:t>
            </a:r>
            <a:r>
              <a:rPr lang="en-US" dirty="0" smtClean="0">
                <a:hlinkClick r:id="rId2"/>
              </a:rPr>
              <a:t>http://localhost/cgi-bin/pywps.cgi?service=WPS&amp;request=getcapabilities</a:t>
            </a:r>
            <a:r>
              <a:rPr lang="en-US" dirty="0" smtClean="0"/>
              <a:t>)</a:t>
            </a:r>
          </a:p>
          <a:p>
            <a:pPr marL="522288" indent="-342900">
              <a:buFont typeface="+mj-lt"/>
              <a:buAutoNum type="arabicParenR" startAt="2"/>
            </a:pPr>
            <a:endParaRPr lang="en-US" dirty="0" smtClean="0"/>
          </a:p>
          <a:p>
            <a:pPr marL="522288" indent="-342900">
              <a:buFont typeface="+mj-lt"/>
              <a:buAutoNum type="arabicParenR" startAt="2"/>
            </a:pPr>
            <a:endParaRPr lang="en-US" dirty="0" smtClean="0"/>
          </a:p>
          <a:p>
            <a:pPr marL="522288" indent="-342900">
              <a:buFont typeface="+mj-lt"/>
              <a:buAutoNum type="arabicParenR" startAt="2"/>
            </a:pPr>
            <a:endParaRPr lang="en-US" dirty="0" smtClean="0"/>
          </a:p>
          <a:p>
            <a:pPr marL="522288" indent="-342900"/>
            <a:endParaRPr lang="en-US" dirty="0" smtClean="0"/>
          </a:p>
          <a:p>
            <a:pPr marL="522288" indent="-342900">
              <a:buFont typeface="+mj-lt"/>
              <a:buAutoNum type="arabicParenR" startAt="2"/>
            </a:pPr>
            <a:r>
              <a:rPr lang="en-GB" dirty="0"/>
              <a:t>U </a:t>
            </a:r>
            <a:r>
              <a:rPr lang="en-GB" dirty="0" err="1"/>
              <a:t>ovoj</a:t>
            </a:r>
            <a:r>
              <a:rPr lang="en-GB" dirty="0"/>
              <a:t> </a:t>
            </a:r>
            <a:r>
              <a:rPr lang="en-GB" dirty="0" err="1"/>
              <a:t>fazi</a:t>
            </a:r>
            <a:r>
              <a:rPr lang="en-GB" dirty="0"/>
              <a:t> </a:t>
            </a:r>
            <a:r>
              <a:rPr lang="en-GB" dirty="0" err="1"/>
              <a:t>trebali</a:t>
            </a:r>
            <a:r>
              <a:rPr lang="en-GB" dirty="0"/>
              <a:t> </a:t>
            </a:r>
            <a:r>
              <a:rPr lang="en-GB" dirty="0" err="1"/>
              <a:t>biste</a:t>
            </a:r>
            <a:r>
              <a:rPr lang="en-GB" dirty="0"/>
              <a:t> </a:t>
            </a:r>
            <a:r>
              <a:rPr lang="en-GB" dirty="0" err="1"/>
              <a:t>vidjeti</a:t>
            </a:r>
            <a:r>
              <a:rPr lang="en-GB" dirty="0"/>
              <a:t> </a:t>
            </a:r>
            <a:r>
              <a:rPr lang="en-GB" dirty="0" err="1"/>
              <a:t>sve</a:t>
            </a:r>
            <a:r>
              <a:rPr lang="en-GB" dirty="0"/>
              <a:t> </a:t>
            </a:r>
            <a:r>
              <a:rPr lang="en-GB" dirty="0" err="1"/>
              <a:t>postojeće</a:t>
            </a:r>
            <a:r>
              <a:rPr lang="en-GB" dirty="0"/>
              <a:t> </a:t>
            </a:r>
            <a:r>
              <a:rPr lang="en-GB" dirty="0" err="1"/>
              <a:t>procese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svom</a:t>
            </a:r>
            <a:r>
              <a:rPr lang="en-GB" dirty="0"/>
              <a:t> </a:t>
            </a:r>
            <a:r>
              <a:rPr lang="en-GB" dirty="0" err="1"/>
              <a:t>poslužitelju</a:t>
            </a:r>
            <a:r>
              <a:rPr lang="en-GB" dirty="0"/>
              <a:t>. </a:t>
            </a:r>
            <a:r>
              <a:rPr lang="en-GB" dirty="0" err="1"/>
              <a:t>Odaberite</a:t>
            </a:r>
            <a:r>
              <a:rPr lang="en-GB" dirty="0"/>
              <a:t> "</a:t>
            </a:r>
            <a:r>
              <a:rPr lang="en-GB" dirty="0" err="1"/>
              <a:t>informacija</a:t>
            </a:r>
            <a:r>
              <a:rPr lang="en-GB" dirty="0"/>
              <a:t>" </a:t>
            </a:r>
            <a:r>
              <a:rPr lang="en-GB" dirty="0" err="1"/>
              <a:t>vrstu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klinite</a:t>
            </a:r>
            <a:r>
              <a:rPr lang="en-GB" dirty="0"/>
              <a:t> OK.</a:t>
            </a:r>
          </a:p>
          <a:p>
            <a:pPr marL="522288" indent="-342900">
              <a:buFont typeface="+mj-lt"/>
              <a:buAutoNum type="arabicParenR" startAt="2"/>
            </a:pPr>
            <a:endParaRPr lang="en-GB" dirty="0"/>
          </a:p>
          <a:p>
            <a:pPr marL="522288" indent="-342900">
              <a:buFont typeface="+mj-lt"/>
              <a:buAutoNum type="arabicParenR" startAt="2"/>
            </a:pPr>
            <a:r>
              <a:rPr lang="en-GB" dirty="0"/>
              <a:t>U </a:t>
            </a:r>
            <a:r>
              <a:rPr lang="en-GB" dirty="0" err="1"/>
              <a:t>prozoru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se </a:t>
            </a:r>
            <a:r>
              <a:rPr lang="en-GB" dirty="0" err="1"/>
              <a:t>otvara</a:t>
            </a:r>
            <a:r>
              <a:rPr lang="en-GB" dirty="0"/>
              <a:t> </a:t>
            </a:r>
            <a:r>
              <a:rPr lang="en-GB" dirty="0" err="1"/>
              <a:t>trebali</a:t>
            </a:r>
            <a:r>
              <a:rPr lang="en-GB" dirty="0"/>
              <a:t> </a:t>
            </a:r>
            <a:r>
              <a:rPr lang="en-GB" dirty="0" err="1"/>
              <a:t>biste</a:t>
            </a:r>
            <a:r>
              <a:rPr lang="en-GB" dirty="0"/>
              <a:t> </a:t>
            </a:r>
            <a:r>
              <a:rPr lang="en-GB" dirty="0" err="1"/>
              <a:t>vidjeti</a:t>
            </a:r>
            <a:r>
              <a:rPr lang="en-GB" dirty="0"/>
              <a:t> 4 </a:t>
            </a:r>
            <a:r>
              <a:rPr lang="en-GB" dirty="0" err="1" smtClean="0"/>
              <a:t>paramet</a:t>
            </a:r>
            <a:r>
              <a:rPr lang="hr-HR" dirty="0" smtClean="0"/>
              <a:t>r</a:t>
            </a:r>
            <a:r>
              <a:rPr lang="en-GB" dirty="0" smtClean="0"/>
              <a:t>a</a:t>
            </a:r>
            <a:r>
              <a:rPr lang="en-US" dirty="0" smtClean="0"/>
              <a:t>:</a:t>
            </a:r>
          </a:p>
          <a:p>
            <a:pPr marL="979488" lvl="1" indent="-342900">
              <a:buFont typeface="Wingdings" charset="2"/>
              <a:buChar char="Ø"/>
            </a:pPr>
            <a:r>
              <a:rPr lang="en-GB" dirty="0" err="1"/>
              <a:t>Padajući</a:t>
            </a:r>
            <a:r>
              <a:rPr lang="en-GB" dirty="0"/>
              <a:t> </a:t>
            </a:r>
            <a:r>
              <a:rPr lang="en-GB" dirty="0" err="1"/>
              <a:t>izbornik</a:t>
            </a:r>
            <a:r>
              <a:rPr lang="en-GB" dirty="0"/>
              <a:t> s ID (data)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naslovom</a:t>
            </a:r>
            <a:r>
              <a:rPr lang="en-GB" dirty="0"/>
              <a:t> (Input data)</a:t>
            </a:r>
          </a:p>
          <a:p>
            <a:pPr marL="979488" lvl="1" indent="-342900">
              <a:buFont typeface="Wingdings" charset="2"/>
              <a:buChar char="Ø"/>
            </a:pPr>
            <a:r>
              <a:rPr lang="en-GB" dirty="0"/>
              <a:t> </a:t>
            </a:r>
            <a:r>
              <a:rPr lang="en-GB" dirty="0" smtClean="0"/>
              <a:t> </a:t>
            </a:r>
            <a:r>
              <a:rPr lang="en-GB" dirty="0"/>
              <a:t>=&gt; </a:t>
            </a:r>
            <a:r>
              <a:rPr lang="en-GB" dirty="0" err="1"/>
              <a:t>Odaberite</a:t>
            </a:r>
            <a:r>
              <a:rPr lang="en-GB" dirty="0"/>
              <a:t> "measures"</a:t>
            </a:r>
          </a:p>
          <a:p>
            <a:pPr marL="979488" lvl="1" indent="-342900">
              <a:buFont typeface="Wingdings" charset="2"/>
              <a:buChar char="Ø"/>
            </a:pPr>
            <a:r>
              <a:rPr lang="en-GB" dirty="0" err="1"/>
              <a:t>Prazno</a:t>
            </a:r>
            <a:r>
              <a:rPr lang="en-GB" dirty="0"/>
              <a:t> </a:t>
            </a:r>
            <a:r>
              <a:rPr lang="en-GB" dirty="0" err="1"/>
              <a:t>polje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vrijednosti</a:t>
            </a:r>
            <a:r>
              <a:rPr lang="en-GB" dirty="0"/>
              <a:t> </a:t>
            </a:r>
            <a:r>
              <a:rPr lang="x-none" dirty="0" smtClean="0"/>
              <a:t>međuspremničkog </a:t>
            </a:r>
            <a:r>
              <a:rPr lang="en-GB" dirty="0" err="1" smtClean="0"/>
              <a:t>odstojanja</a:t>
            </a:r>
            <a:r>
              <a:rPr lang="en-GB" dirty="0"/>
              <a:t>? =&gt; </a:t>
            </a:r>
            <a:r>
              <a:rPr lang="en-GB" dirty="0" err="1"/>
              <a:t>Unesite</a:t>
            </a:r>
            <a:r>
              <a:rPr lang="en-GB" dirty="0"/>
              <a:t> </a:t>
            </a:r>
            <a:r>
              <a:rPr lang="en-GB" dirty="0" err="1"/>
              <a:t>vrijednost</a:t>
            </a:r>
            <a:r>
              <a:rPr lang="en-GB" dirty="0"/>
              <a:t> 0.1, </a:t>
            </a:r>
            <a:r>
              <a:rPr lang="en-GB" dirty="0" err="1"/>
              <a:t>što</a:t>
            </a:r>
            <a:r>
              <a:rPr lang="en-GB" dirty="0"/>
              <a:t> </a:t>
            </a:r>
            <a:r>
              <a:rPr lang="en-GB" dirty="0" err="1"/>
              <a:t>odgovara</a:t>
            </a:r>
            <a:r>
              <a:rPr lang="en-GB" dirty="0"/>
              <a:t> </a:t>
            </a:r>
            <a:r>
              <a:rPr lang="en-GB" dirty="0" err="1"/>
              <a:t>vrijednosti</a:t>
            </a:r>
            <a:r>
              <a:rPr lang="en-GB" dirty="0"/>
              <a:t> od 10 km)</a:t>
            </a:r>
          </a:p>
          <a:p>
            <a:pPr marL="979488" lvl="1" indent="-342900">
              <a:buFont typeface="Wingdings" charset="2"/>
              <a:buChar char="Ø"/>
            </a:pPr>
            <a:endParaRPr lang="en-GB" dirty="0"/>
          </a:p>
          <a:p>
            <a:pPr marL="979488" lvl="1" indent="-342900">
              <a:buFont typeface="Wingdings" charset="2"/>
              <a:buChar char="Ø"/>
            </a:pPr>
            <a:r>
              <a:rPr lang="en-GB" dirty="0" err="1"/>
              <a:t>Izlazni</a:t>
            </a:r>
            <a:r>
              <a:rPr lang="en-GB" dirty="0"/>
              <a:t> </a:t>
            </a:r>
            <a:r>
              <a:rPr lang="x-none" dirty="0" smtClean="0"/>
              <a:t>međuspremnik </a:t>
            </a:r>
            <a:r>
              <a:rPr lang="en-GB" dirty="0" err="1" smtClean="0"/>
              <a:t>smješten</a:t>
            </a:r>
            <a:r>
              <a:rPr lang="en-GB" dirty="0" smtClean="0"/>
              <a:t> </a:t>
            </a:r>
            <a:r>
              <a:rPr lang="en-GB" dirty="0"/>
              <a:t>u GML </a:t>
            </a:r>
            <a:r>
              <a:rPr lang="en-GB" dirty="0" err="1"/>
              <a:t>fajl</a:t>
            </a:r>
            <a:r>
              <a:rPr lang="en-GB" dirty="0"/>
              <a:t> </a:t>
            </a:r>
            <a:r>
              <a:rPr lang="en-GB" dirty="0" err="1" smtClean="0"/>
              <a:t>kod</a:t>
            </a:r>
            <a:r>
              <a:rPr lang="hr-HR" dirty="0" smtClean="0"/>
              <a:t>iran</a:t>
            </a:r>
            <a:r>
              <a:rPr lang="en-GB" dirty="0" smtClean="0"/>
              <a:t> </a:t>
            </a:r>
            <a:r>
              <a:rPr lang="en-GB" dirty="0" err="1"/>
              <a:t>kao</a:t>
            </a:r>
            <a:r>
              <a:rPr lang="en-GB" dirty="0"/>
              <a:t> XML</a:t>
            </a:r>
          </a:p>
          <a:p>
            <a:pPr marL="979488" lvl="1" indent="-342900">
              <a:buFont typeface="Wingdings" charset="2"/>
              <a:buChar char="Ø"/>
            </a:pPr>
            <a:r>
              <a:rPr lang="en-GB" dirty="0" err="1"/>
              <a:t>Izlaznu</a:t>
            </a:r>
            <a:r>
              <a:rPr lang="en-GB" dirty="0"/>
              <a:t> </a:t>
            </a:r>
            <a:r>
              <a:rPr lang="en-GB" dirty="0" err="1" smtClean="0"/>
              <a:t>i</a:t>
            </a:r>
            <a:r>
              <a:rPr lang="hr-HR" dirty="0" smtClean="0"/>
              <a:t>n</a:t>
            </a:r>
            <a:r>
              <a:rPr lang="en-GB" dirty="0" err="1" smtClean="0"/>
              <a:t>terpolaci</a:t>
            </a:r>
            <a:r>
              <a:rPr lang="x-none" dirty="0" smtClean="0"/>
              <a:t>jsku</a:t>
            </a:r>
            <a:r>
              <a:rPr lang="en-GB" dirty="0" smtClean="0"/>
              <a:t> </a:t>
            </a:r>
            <a:r>
              <a:rPr lang="en-GB" dirty="0" err="1" smtClean="0"/>
              <a:t>površ</a:t>
            </a:r>
            <a:r>
              <a:rPr lang="hr-HR" dirty="0" smtClean="0"/>
              <a:t>inu</a:t>
            </a:r>
            <a:r>
              <a:rPr lang="en-GB" dirty="0" smtClean="0"/>
              <a:t> </a:t>
            </a:r>
            <a:r>
              <a:rPr lang="en-GB" dirty="0"/>
              <a:t>u TIFF </a:t>
            </a:r>
            <a:r>
              <a:rPr lang="en-GB" dirty="0" err="1"/>
              <a:t>formatu</a:t>
            </a:r>
            <a:r>
              <a:rPr lang="en-US" dirty="0" smtClean="0"/>
              <a:t>  </a:t>
            </a:r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analizirati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199" y="907900"/>
            <a:ext cx="8441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/>
              <a:t>Preuzimanje WPS-a </a:t>
            </a:r>
            <a:r>
              <a:rPr lang="x-none" b="1" i="1"/>
              <a:t>pohranjenog </a:t>
            </a:r>
            <a:r>
              <a:rPr lang="en-GB" b="1" i="1"/>
              <a:t>na lokalnom poslužitelju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023" y="1367981"/>
            <a:ext cx="304561" cy="2068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5" y="2234529"/>
            <a:ext cx="1496546" cy="10117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383" y="2578371"/>
            <a:ext cx="1174136" cy="3496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389" y="2482825"/>
            <a:ext cx="2055281" cy="63958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51249" y="255864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337425" y="257837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113210" y="2577595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847" y="2641163"/>
            <a:ext cx="278599" cy="2875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2782" y="2720666"/>
            <a:ext cx="935087" cy="2073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9978" y="2778742"/>
            <a:ext cx="568227" cy="14923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602475" y="2635233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689210" y="2650938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2019" y="3797271"/>
            <a:ext cx="1746625" cy="2796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6670" y="3797271"/>
            <a:ext cx="2132076" cy="24208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3526" y="4641558"/>
            <a:ext cx="2853545" cy="2687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7600" y="5432405"/>
            <a:ext cx="2557902" cy="2908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5097" y="5491342"/>
            <a:ext cx="1010025" cy="23189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28229" y="5607288"/>
            <a:ext cx="1815772" cy="3706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88135" y="5997205"/>
            <a:ext cx="1917069" cy="4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analizirati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726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Preuzimanje WPS-a </a:t>
            </a:r>
            <a:r>
              <a:rPr lang="x-none" b="1" i="1"/>
              <a:t>pohranjenog </a:t>
            </a:r>
            <a:r>
              <a:rPr lang="en-GB" b="1" i="1"/>
              <a:t>na lokalnom poslužitelju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809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596530" y="1323398"/>
            <a:ext cx="78200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2288" indent="-342900">
              <a:buFont typeface="+mj-lt"/>
              <a:buAutoNum type="arabicParenR" startAt="6"/>
            </a:pPr>
            <a:r>
              <a:rPr lang="en-GB"/>
              <a:t>Kliknite "Run" da biste </a:t>
            </a:r>
            <a:r>
              <a:rPr lang="x-none" smtClean="0"/>
              <a:t>startali </a:t>
            </a:r>
            <a:r>
              <a:rPr lang="en-GB" smtClean="0"/>
              <a:t>WPS</a:t>
            </a:r>
            <a:endParaRPr lang="en-GB"/>
          </a:p>
          <a:p>
            <a:pPr marL="522288" indent="-342900">
              <a:buFont typeface="+mj-lt"/>
              <a:buAutoNum type="arabicParenR" startAt="6"/>
            </a:pPr>
            <a:r>
              <a:rPr lang="en-GB"/>
              <a:t>Odaberite "EPSG: 4326" (WGS 84) i klinite </a:t>
            </a:r>
            <a:r>
              <a:rPr lang="x-none" smtClean="0"/>
              <a:t>„</a:t>
            </a:r>
            <a:r>
              <a:rPr lang="en-GB" smtClean="0"/>
              <a:t>OK</a:t>
            </a:r>
            <a:r>
              <a:rPr lang="x-none" smtClean="0"/>
              <a:t>“</a:t>
            </a:r>
            <a:r>
              <a:rPr lang="en-GB" smtClean="0"/>
              <a:t>. </a:t>
            </a:r>
            <a:r>
              <a:rPr lang="en-GB"/>
              <a:t>Nov rasterski sloj dodan je QGIS projektu</a:t>
            </a:r>
          </a:p>
          <a:p>
            <a:pPr marL="522288" indent="-342900">
              <a:buFont typeface="+mj-lt"/>
              <a:buAutoNum type="arabicParenR" startAt="6"/>
            </a:pPr>
            <a:r>
              <a:rPr lang="en-GB"/>
              <a:t>Obrada je kreirala i druge slojeve. Dodajte ih s "Add vector layer" alatkom i odaberite EPSG: 4326</a:t>
            </a: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r>
              <a:rPr lang="en-GB"/>
              <a:t>Napravite neophodne postavke za bolji prikaz (redoslijed slojeva, providnost, bojanje rastera, oznake ...)</a:t>
            </a:r>
            <a:endParaRPr lang="en-US" dirty="0" smtClean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84" y="2837205"/>
            <a:ext cx="380386" cy="2583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449" y="2837205"/>
            <a:ext cx="1154430" cy="727141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627470" y="275191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094" y="2837205"/>
            <a:ext cx="689253" cy="72714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284227" y="2837205"/>
            <a:ext cx="428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963" y="4462719"/>
            <a:ext cx="1114768" cy="11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analizirati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80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Preuzimanje WPS-a </a:t>
            </a:r>
            <a:r>
              <a:rPr lang="x-none" b="1" i="1"/>
              <a:t>pohranjenog </a:t>
            </a:r>
            <a:r>
              <a:rPr lang="en-GB" b="1" i="1"/>
              <a:t>na </a:t>
            </a:r>
            <a:r>
              <a:rPr lang="x-none" b="1" i="1" smtClean="0"/>
              <a:t>udaljenom </a:t>
            </a:r>
            <a:r>
              <a:rPr lang="en-GB" b="1" i="1" smtClean="0"/>
              <a:t>poslužitelju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809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596529" y="1323398"/>
            <a:ext cx="85474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7463">
              <a:buFont typeface="+mj-lt"/>
              <a:buAutoNum type="arabicParenR"/>
            </a:pPr>
            <a:r>
              <a:rPr lang="en-US" smtClean="0"/>
              <a:t> </a:t>
            </a:r>
            <a:r>
              <a:rPr lang="en-GB"/>
              <a:t>U QGIS-u, </a:t>
            </a:r>
            <a:r>
              <a:rPr lang="en-GB" smtClean="0"/>
              <a:t>kli</a:t>
            </a:r>
            <a:r>
              <a:rPr lang="x-none" smtClean="0"/>
              <a:t>kinte</a:t>
            </a:r>
            <a:r>
              <a:rPr lang="en-GB" smtClean="0"/>
              <a:t> </a:t>
            </a:r>
            <a:r>
              <a:rPr lang="en-GB"/>
              <a:t>na "connect" WPS-ovog </a:t>
            </a:r>
            <a:r>
              <a:rPr lang="x-none" smtClean="0"/>
              <a:t>dodatka </a:t>
            </a:r>
            <a:r>
              <a:rPr lang="en-GB" smtClean="0"/>
              <a:t>i </a:t>
            </a:r>
            <a:r>
              <a:rPr lang="en-GB"/>
              <a:t>na "Add default server"</a:t>
            </a:r>
          </a:p>
          <a:p>
            <a:pPr marL="1588" indent="17463">
              <a:buFont typeface="+mj-lt"/>
              <a:buAutoNum type="arabicParenR"/>
            </a:pPr>
            <a:endParaRPr lang="en-GB"/>
          </a:p>
          <a:p>
            <a:pPr marL="1588" indent="17463">
              <a:buFont typeface="+mj-lt"/>
              <a:buAutoNum type="arabicParenR"/>
            </a:pPr>
            <a:r>
              <a:rPr lang="en-GB"/>
              <a:t>  Odaberite "52 North" iz padajućeg izbornika i kliknite "Connect"</a:t>
            </a:r>
          </a:p>
          <a:p>
            <a:pPr marL="1588" indent="17463">
              <a:buFont typeface="+mj-lt"/>
              <a:buAutoNum type="arabicParenR"/>
            </a:pPr>
            <a:endParaRPr lang="en-GB"/>
          </a:p>
          <a:p>
            <a:pPr marL="1588" indent="17463">
              <a:buFont typeface="+mj-lt"/>
              <a:buAutoNum type="arabicParenR"/>
            </a:pPr>
            <a:r>
              <a:rPr lang="en-GB"/>
              <a:t>  Učiniti isto za "Kappasys WPS server", "ZOO project grass" i "geodati.fmach.it"</a:t>
            </a:r>
          </a:p>
          <a:p>
            <a:pPr marL="1588" indent="17463">
              <a:buFont typeface="+mj-lt"/>
              <a:buAutoNum type="arabicParenR"/>
            </a:pPr>
            <a:endParaRPr lang="en-GB"/>
          </a:p>
          <a:p>
            <a:pPr marL="1588" indent="17463">
              <a:buFont typeface="+mj-lt"/>
              <a:buAutoNum type="arabicParenR"/>
            </a:pPr>
            <a:r>
              <a:rPr lang="en-GB"/>
              <a:t>  Dodajte vektorski sloj "Parcels.gml", odaberite "geodati.fmach.it" server i kliknite </a:t>
            </a:r>
            <a:r>
              <a:rPr lang="en-GB" smtClean="0"/>
              <a:t>„</a:t>
            </a:r>
            <a:r>
              <a:rPr lang="x-none" smtClean="0"/>
              <a:t>C</a:t>
            </a:r>
            <a:r>
              <a:rPr lang="en-GB" smtClean="0"/>
              <a:t>onnect</a:t>
            </a:r>
            <a:r>
              <a:rPr lang="en-GB"/>
              <a:t>".</a:t>
            </a:r>
          </a:p>
          <a:p>
            <a:pPr marL="1588" indent="17463">
              <a:buFont typeface="+mj-lt"/>
              <a:buAutoNum type="arabicParenR"/>
            </a:pPr>
            <a:endParaRPr lang="en-GB"/>
          </a:p>
          <a:p>
            <a:pPr marL="1588" indent="17463">
              <a:buFont typeface="+mj-lt"/>
              <a:buAutoNum type="arabicParenR"/>
            </a:pPr>
            <a:r>
              <a:rPr lang="en-GB"/>
              <a:t>  Odaberite "CentroidPy" funkciju da biste napravili centroid parcela dodatih QGIS karti</a:t>
            </a:r>
          </a:p>
          <a:p>
            <a:pPr marL="1588" indent="17463">
              <a:buFont typeface="+mj-lt"/>
              <a:buAutoNum type="arabicParenR"/>
            </a:pPr>
            <a:endParaRPr lang="en-GB"/>
          </a:p>
          <a:p>
            <a:pPr marL="1588" indent="17463">
              <a:buFont typeface="+mj-lt"/>
              <a:buAutoNum type="arabicParenR"/>
            </a:pPr>
            <a:r>
              <a:rPr lang="en-GB"/>
              <a:t>  Kliknite "OK" i "Run". Kada se proces završi, pojavit će se prozor Coordinate System Reference Selector. Odaberite "EPSG: 4326" (WGS 84) i kliknite "OK" dva puta</a:t>
            </a:r>
            <a:r>
              <a:rPr lang="en-US" smtClean="0"/>
              <a:t>. </a:t>
            </a:r>
            <a:endParaRPr lang="en-US" dirty="0" smtClean="0"/>
          </a:p>
          <a:p>
            <a:pPr marL="1588" indent="17463"/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04" y="1692730"/>
            <a:ext cx="775288" cy="1837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092" y="1692730"/>
            <a:ext cx="837774" cy="2110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15423" y="160194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497" y="3377405"/>
            <a:ext cx="339166" cy="2303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916" y="3342051"/>
            <a:ext cx="686069" cy="265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500" y="3369462"/>
            <a:ext cx="653249" cy="22500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19663" y="3285189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337985" y="329083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052" y="4105439"/>
            <a:ext cx="2087973" cy="2747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9781" y="5217163"/>
            <a:ext cx="2409586" cy="12582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22507" y="5370692"/>
            <a:ext cx="4998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Nov </a:t>
            </a:r>
            <a:r>
              <a:rPr lang="en-GB" dirty="0" err="1"/>
              <a:t>sloj</a:t>
            </a:r>
            <a:r>
              <a:rPr lang="en-GB" dirty="0"/>
              <a:t> </a:t>
            </a:r>
            <a:r>
              <a:rPr lang="en-GB" dirty="0" err="1" smtClean="0"/>
              <a:t>doda</a:t>
            </a:r>
            <a:r>
              <a:rPr lang="x-none" dirty="0"/>
              <a:t>n</a:t>
            </a:r>
            <a:r>
              <a:rPr lang="x-none" dirty="0" smtClean="0"/>
              <a:t> je</a:t>
            </a:r>
            <a:r>
              <a:rPr lang="en-GB" dirty="0" smtClean="0"/>
              <a:t> </a:t>
            </a:r>
            <a:r>
              <a:rPr lang="en-GB" dirty="0" err="1"/>
              <a:t>karti</a:t>
            </a:r>
            <a:r>
              <a:rPr lang="en-GB" dirty="0"/>
              <a:t>. Centroid je </a:t>
            </a:r>
            <a:r>
              <a:rPr lang="en-GB" dirty="0" err="1"/>
              <a:t>kreiran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svaku</a:t>
            </a:r>
            <a:r>
              <a:rPr lang="en-GB" dirty="0"/>
              <a:t> </a:t>
            </a:r>
            <a:r>
              <a:rPr lang="en-GB" dirty="0" err="1"/>
              <a:t>parcelu</a:t>
            </a:r>
            <a:r>
              <a:rPr lang="en-GB" dirty="0"/>
              <a:t>. </a:t>
            </a:r>
            <a:r>
              <a:rPr lang="en-GB" dirty="0" err="1"/>
              <a:t>Centroidni</a:t>
            </a:r>
            <a:r>
              <a:rPr lang="en-GB" dirty="0"/>
              <a:t> </a:t>
            </a:r>
            <a:r>
              <a:rPr lang="en-GB" dirty="0" err="1"/>
              <a:t>sloj</a:t>
            </a:r>
            <a:r>
              <a:rPr lang="en-GB" dirty="0"/>
              <a:t> je WGS 84 </a:t>
            </a:r>
            <a:r>
              <a:rPr lang="en-GB" dirty="0" err="1"/>
              <a:t>baš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sloj</a:t>
            </a:r>
            <a:r>
              <a:rPr lang="en-GB" dirty="0"/>
              <a:t> s </a:t>
            </a:r>
            <a:r>
              <a:rPr lang="en-GB" dirty="0" err="1"/>
              <a:t>parcelama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dirty="0" smtClean="0"/>
              <a:t>Kako dijeliti usluge?</a:t>
            </a:r>
            <a:endParaRPr lang="en-US" sz="2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22059" y="1970061"/>
            <a:ext cx="26771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smtClean="0"/>
              <a:t>Ključne riječi: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Global Earth Observation System of Systems (GEOSS)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Discovery Broker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Access Broker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WMS – WFS – WCS – CSW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71" y="1712271"/>
            <a:ext cx="5294034" cy="38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0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21040" y="6508750"/>
            <a:ext cx="49784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146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133608"/>
            <a:ext cx="8229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/>
              <a:t>GEO </a:t>
            </a:r>
            <a:r>
              <a:rPr lang="it-IT" sz="2600" b="1" dirty="0" err="1" smtClean="0"/>
              <a:t>Discovery</a:t>
            </a:r>
            <a:r>
              <a:rPr lang="it-IT" sz="2600" b="1" dirty="0" smtClean="0"/>
              <a:t> and </a:t>
            </a:r>
            <a:r>
              <a:rPr lang="it-IT" sz="2600" b="1" smtClean="0"/>
              <a:t>Access Broker</a:t>
            </a:r>
            <a:endParaRPr lang="x-none" sz="2600" b="1" smtClean="0"/>
          </a:p>
          <a:p>
            <a:r>
              <a:rPr lang="x-none" sz="2600" b="1" smtClean="0"/>
              <a:t>(</a:t>
            </a:r>
            <a:r>
              <a:rPr lang="en-GB" sz="2600" b="1"/>
              <a:t>GEO </a:t>
            </a:r>
            <a:r>
              <a:rPr lang="x-none" sz="2600" b="1" smtClean="0"/>
              <a:t>posrednik </a:t>
            </a:r>
            <a:r>
              <a:rPr lang="en-GB" sz="2600" b="1" smtClean="0"/>
              <a:t>za </a:t>
            </a:r>
            <a:r>
              <a:rPr lang="en-GB" sz="2600" b="1"/>
              <a:t>pretragu i pristup - GEO DAB</a:t>
            </a:r>
            <a:r>
              <a:rPr lang="x-none" sz="2600" b="1" smtClean="0"/>
              <a:t>)</a:t>
            </a:r>
            <a:endParaRPr lang="it-IT" sz="2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1026160"/>
            <a:ext cx="1564640" cy="787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j-ea"/>
                <a:cs typeface="+mj-cs"/>
              </a:rPr>
              <a:t>Pregled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2169161"/>
            <a:ext cx="8229600" cy="17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400">
                <a:latin typeface="Gill Sans"/>
              </a:rPr>
              <a:t>Uvod u posredovanje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400">
                <a:latin typeface="Gill Sans"/>
              </a:rPr>
              <a:t>GOESS Zajednička Infrastruktura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400">
                <a:latin typeface="Gill Sans"/>
              </a:rPr>
              <a:t>Funkcionalnosti GEO DAB-a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1342104" y="208280"/>
            <a:ext cx="6843252" cy="645160"/>
          </a:xfrm>
        </p:spPr>
        <p:txBody>
          <a:bodyPr>
            <a:normAutofit/>
          </a:bodyPr>
          <a:lstStyle/>
          <a:p>
            <a:pPr algn="l"/>
            <a:r>
              <a:rPr lang="hr-HR" sz="2600" b="1" dirty="0" smtClean="0"/>
              <a:t>Usluge</a:t>
            </a:r>
            <a:r>
              <a:rPr lang="en-GB" sz="2600" b="1" dirty="0" smtClean="0"/>
              <a:t> </a:t>
            </a:r>
            <a:r>
              <a:rPr lang="en-GB" sz="2600" b="1" dirty="0" err="1"/>
              <a:t>prostorne</a:t>
            </a:r>
            <a:r>
              <a:rPr lang="en-GB" sz="2600" b="1" dirty="0"/>
              <a:t> </a:t>
            </a:r>
            <a:r>
              <a:rPr lang="en-GB" sz="2600" b="1" dirty="0" err="1"/>
              <a:t>infrastrukure</a:t>
            </a:r>
            <a:r>
              <a:rPr lang="en-GB" sz="2600" b="1" dirty="0"/>
              <a:t> </a:t>
            </a:r>
            <a:r>
              <a:rPr lang="en-GB" sz="2600" b="1" dirty="0" err="1"/>
              <a:t>podataka</a:t>
            </a:r>
            <a:endParaRPr lang="it-IT" sz="2600" b="1" dirty="0">
              <a:latin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936680" y="1950719"/>
            <a:ext cx="3886200" cy="4142972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it-IT" sz="3200">
                <a:latin typeface="Gill Sans"/>
              </a:rPr>
              <a:t>(Objavljivanje)</a:t>
            </a:r>
          </a:p>
          <a:p>
            <a:pPr>
              <a:lnSpc>
                <a:spcPct val="130000"/>
              </a:lnSpc>
            </a:pPr>
            <a:r>
              <a:rPr lang="it-IT" sz="3200">
                <a:latin typeface="Gill Sans"/>
              </a:rPr>
              <a:t>opisivanje</a:t>
            </a:r>
          </a:p>
          <a:p>
            <a:pPr>
              <a:lnSpc>
                <a:spcPct val="130000"/>
              </a:lnSpc>
            </a:pPr>
            <a:r>
              <a:rPr lang="it-IT" sz="3200">
                <a:latin typeface="Gill Sans"/>
              </a:rPr>
              <a:t>otkrivanje</a:t>
            </a:r>
          </a:p>
          <a:p>
            <a:pPr>
              <a:lnSpc>
                <a:spcPct val="130000"/>
              </a:lnSpc>
            </a:pPr>
            <a:r>
              <a:rPr lang="it-IT" sz="3200">
                <a:latin typeface="Gill Sans"/>
              </a:rPr>
              <a:t>pristup</a:t>
            </a:r>
          </a:p>
          <a:p>
            <a:pPr>
              <a:lnSpc>
                <a:spcPct val="130000"/>
              </a:lnSpc>
            </a:pPr>
            <a:r>
              <a:rPr lang="it-IT" sz="3200">
                <a:latin typeface="Gill Sans"/>
              </a:rPr>
              <a:t>obrada</a:t>
            </a:r>
          </a:p>
          <a:p>
            <a:pPr>
              <a:lnSpc>
                <a:spcPct val="130000"/>
              </a:lnSpc>
            </a:pPr>
            <a:r>
              <a:rPr lang="it-IT" sz="3200">
                <a:latin typeface="Gill Sans"/>
              </a:rPr>
              <a:t>(Sklapanje / tok)</a:t>
            </a:r>
            <a:endParaRPr lang="it-IT" sz="3200" dirty="0">
              <a:latin typeface="Gill San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800600" y="2512291"/>
            <a:ext cx="3913094" cy="3581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2700">
                <a:latin typeface="Gill Sans"/>
              </a:rPr>
              <a:t>Pregled</a:t>
            </a:r>
          </a:p>
          <a:p>
            <a:pPr>
              <a:lnSpc>
                <a:spcPct val="120000"/>
              </a:lnSpc>
            </a:pPr>
            <a:r>
              <a:rPr lang="en-GB" sz="2700">
                <a:latin typeface="Gill Sans"/>
              </a:rPr>
              <a:t>otkrivanje</a:t>
            </a:r>
          </a:p>
          <a:p>
            <a:pPr>
              <a:lnSpc>
                <a:spcPct val="120000"/>
              </a:lnSpc>
            </a:pPr>
            <a:r>
              <a:rPr lang="en-GB" sz="2700">
                <a:latin typeface="Gill Sans"/>
              </a:rPr>
              <a:t>preuzimanje</a:t>
            </a:r>
          </a:p>
          <a:p>
            <a:pPr>
              <a:lnSpc>
                <a:spcPct val="120000"/>
              </a:lnSpc>
            </a:pPr>
            <a:r>
              <a:rPr lang="en-GB" sz="2700">
                <a:latin typeface="Gill Sans"/>
              </a:rPr>
              <a:t>transformacija</a:t>
            </a:r>
          </a:p>
          <a:p>
            <a:pPr>
              <a:lnSpc>
                <a:spcPct val="120000"/>
              </a:lnSpc>
            </a:pPr>
            <a:r>
              <a:rPr lang="en-GB" sz="2700">
                <a:latin typeface="Gill Sans"/>
              </a:rPr>
              <a:t>Poziv servisima za prostorne podatke</a:t>
            </a:r>
            <a:endParaRPr lang="en-US" sz="2700" dirty="0">
              <a:latin typeface="Gill San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936680" y="1264920"/>
            <a:ext cx="3065323" cy="640080"/>
          </a:xfrm>
        </p:spPr>
        <p:txBody>
          <a:bodyPr anchor="ctr"/>
          <a:lstStyle/>
          <a:p>
            <a:pPr algn="ctr"/>
            <a:r>
              <a:rPr lang="x-none" smtClean="0">
                <a:latin typeface="Gill Sans"/>
              </a:rPr>
              <a:t>OGC</a:t>
            </a:r>
            <a:endParaRPr lang="en-US" dirty="0">
              <a:latin typeface="Gill San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800600" y="1264920"/>
            <a:ext cx="3684416" cy="640080"/>
          </a:xfrm>
          <a:solidFill>
            <a:srgbClr val="FBE43D"/>
          </a:solidFill>
        </p:spPr>
        <p:txBody>
          <a:bodyPr>
            <a:normAutofit fontScale="92500"/>
          </a:bodyPr>
          <a:lstStyle/>
          <a:p>
            <a:pPr algn="ctr"/>
            <a:r>
              <a:rPr lang="en-GB">
                <a:latin typeface="Gill Sans"/>
              </a:rPr>
              <a:t>Servisi INSPIRE mreže</a:t>
            </a:r>
            <a:endParaRPr lang="en-US" dirty="0">
              <a:latin typeface="Gill Sans"/>
            </a:endParaRPr>
          </a:p>
        </p:txBody>
      </p:sp>
      <p:pic>
        <p:nvPicPr>
          <p:cNvPr id="10" name="Immagine 5" descr="inspire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3918" y="2218110"/>
            <a:ext cx="953522" cy="9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4"/>
          <p:cNvGrpSpPr/>
          <p:nvPr/>
        </p:nvGrpSpPr>
        <p:grpSpPr>
          <a:xfrm>
            <a:off x="107504" y="476672"/>
            <a:ext cx="6065795" cy="3240360"/>
            <a:chOff x="192961" y="346914"/>
            <a:chExt cx="6065795" cy="3240360"/>
          </a:xfrm>
        </p:grpSpPr>
        <p:pic>
          <p:nvPicPr>
            <p:cNvPr id="2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1475656" y="1757372"/>
              <a:ext cx="3895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1763688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 smtClean="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 smtClean="0">
                  <a:solidFill>
                    <a:prstClr val="black"/>
                  </a:solidFill>
                  <a:latin typeface="Gill Sans"/>
                </a:rPr>
                <a:t>orisnik 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3779912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 smtClean="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 smtClean="0">
                  <a:solidFill>
                    <a:prstClr val="black"/>
                  </a:solidFill>
                  <a:latin typeface="Gill Sans"/>
                </a:rPr>
                <a:t>orisnik 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1626851" y="2492896"/>
              <a:ext cx="107294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 smtClean="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 smtClean="0">
                  <a:solidFill>
                    <a:prstClr val="black"/>
                  </a:solidFill>
                  <a:latin typeface="Gill Sans"/>
                </a:rPr>
                <a:t>avatelj 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951965" y="2492896"/>
              <a:ext cx="109799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4355975" y="2492896"/>
              <a:ext cx="114569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5" name="Connettore 1 14"/>
            <p:cNvCxnSpPr>
              <a:stCxn id="9" idx="2"/>
            </p:cNvCxnSpPr>
            <p:nvPr/>
          </p:nvCxnSpPr>
          <p:spPr>
            <a:xfrm>
              <a:off x="2267744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2235850" y="116492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E-infrastruktura za šumarstvo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131" name="Triangolo isoscele 130"/>
          <p:cNvSpPr/>
          <p:nvPr/>
        </p:nvSpPr>
        <p:spPr>
          <a:xfrm rot="16200000">
            <a:off x="5108465" y="1949774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34" name="Triangolo isoscele 133"/>
          <p:cNvSpPr/>
          <p:nvPr/>
        </p:nvSpPr>
        <p:spPr>
          <a:xfrm rot="5400000" flipH="1">
            <a:off x="1141776" y="1932979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pic>
        <p:nvPicPr>
          <p:cNvPr id="142" name="Picture 10" descr="Forest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43" name="Immagine 142" descr="CDI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423" y="7037675"/>
            <a:ext cx="3048000" cy="381000"/>
          </a:xfrm>
          <a:prstGeom prst="rect">
            <a:avLst/>
          </a:prstGeom>
        </p:spPr>
      </p:pic>
      <p:pic>
        <p:nvPicPr>
          <p:cNvPr id="144" name="Immagine 143" descr="cen2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075915" y="5894610"/>
            <a:ext cx="1619250" cy="466725"/>
          </a:xfrm>
          <a:prstGeom prst="rect">
            <a:avLst/>
          </a:prstGeom>
        </p:spPr>
      </p:pic>
      <p:pic>
        <p:nvPicPr>
          <p:cNvPr id="145" name="Immagine 144" descr="CEO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98647" y="293584"/>
            <a:ext cx="2648572" cy="990000"/>
          </a:xfrm>
          <a:prstGeom prst="rect">
            <a:avLst/>
          </a:prstGeom>
        </p:spPr>
      </p:pic>
      <p:pic>
        <p:nvPicPr>
          <p:cNvPr id="146" name="Immagine 145" descr="DCMI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12560" y="6093296"/>
            <a:ext cx="952500" cy="444500"/>
          </a:xfrm>
          <a:prstGeom prst="rect">
            <a:avLst/>
          </a:prstGeom>
        </p:spPr>
      </p:pic>
      <p:pic>
        <p:nvPicPr>
          <p:cNvPr id="147" name="Immagine 146" descr="DGIW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12560" y="4797152"/>
            <a:ext cx="1078903" cy="1078903"/>
          </a:xfrm>
          <a:prstGeom prst="rect">
            <a:avLst/>
          </a:prstGeom>
        </p:spPr>
      </p:pic>
      <p:pic>
        <p:nvPicPr>
          <p:cNvPr id="148" name="Immagine 147" descr="ESRI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15056" y="1778352"/>
            <a:ext cx="2857500" cy="1276350"/>
          </a:xfrm>
          <a:prstGeom prst="rect">
            <a:avLst/>
          </a:prstGeom>
        </p:spPr>
      </p:pic>
      <p:pic>
        <p:nvPicPr>
          <p:cNvPr id="149" name="Immagine 148" descr="GBIF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727347" y="1999000"/>
            <a:ext cx="2948678" cy="2648454"/>
          </a:xfrm>
          <a:prstGeom prst="rect">
            <a:avLst/>
          </a:prstGeom>
        </p:spPr>
      </p:pic>
      <p:pic>
        <p:nvPicPr>
          <p:cNvPr id="150" name="Immagine 149" descr="GE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727052" y="6747655"/>
            <a:ext cx="755650" cy="139700"/>
          </a:xfrm>
          <a:prstGeom prst="rect">
            <a:avLst/>
          </a:prstGeom>
        </p:spPr>
      </p:pic>
      <p:pic>
        <p:nvPicPr>
          <p:cNvPr id="151" name="Immagine 150" descr="Geonetwork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00396" y="8703550"/>
            <a:ext cx="863600" cy="203200"/>
          </a:xfrm>
          <a:prstGeom prst="rect">
            <a:avLst/>
          </a:prstGeom>
        </p:spPr>
      </p:pic>
      <p:pic>
        <p:nvPicPr>
          <p:cNvPr id="152" name="Immagine 151" descr="GeoTiff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0310" y="7249888"/>
            <a:ext cx="1358900" cy="1320800"/>
          </a:xfrm>
          <a:prstGeom prst="rect">
            <a:avLst/>
          </a:prstGeom>
        </p:spPr>
      </p:pic>
      <p:pic>
        <p:nvPicPr>
          <p:cNvPr id="153" name="Immagine 152" descr="GMES-new1.bmp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34588" y="8103550"/>
            <a:ext cx="1289050" cy="679450"/>
          </a:xfrm>
          <a:prstGeom prst="rect">
            <a:avLst/>
          </a:prstGeom>
        </p:spPr>
      </p:pic>
      <p:pic>
        <p:nvPicPr>
          <p:cNvPr id="154" name="Immagine 153" descr="GML-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799" y="8805150"/>
            <a:ext cx="2247900" cy="901700"/>
          </a:xfrm>
          <a:prstGeom prst="rect">
            <a:avLst/>
          </a:prstGeom>
        </p:spPr>
      </p:pic>
      <p:pic>
        <p:nvPicPr>
          <p:cNvPr id="155" name="Immagine 154" descr="Google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863950" y="7070707"/>
            <a:ext cx="952500" cy="393700"/>
          </a:xfrm>
          <a:prstGeom prst="rect">
            <a:avLst/>
          </a:prstGeom>
        </p:spPr>
      </p:pic>
      <p:pic>
        <p:nvPicPr>
          <p:cNvPr id="156" name="Immagine 155" descr="gooslogofront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589173" y="6765907"/>
            <a:ext cx="1225550" cy="609600"/>
          </a:xfrm>
          <a:prstGeom prst="rect">
            <a:avLst/>
          </a:prstGeom>
        </p:spPr>
      </p:pic>
      <p:pic>
        <p:nvPicPr>
          <p:cNvPr id="157" name="Immagine 156" descr="hdf_logo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-879100" y="7639212"/>
            <a:ext cx="2678806" cy="901521"/>
          </a:xfrm>
          <a:prstGeom prst="rect">
            <a:avLst/>
          </a:prstGeom>
        </p:spPr>
      </p:pic>
      <p:pic>
        <p:nvPicPr>
          <p:cNvPr id="158" name="Immagine 157" descr="HMA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572750" y="5857125"/>
            <a:ext cx="781050" cy="361950"/>
          </a:xfrm>
          <a:prstGeom prst="rect">
            <a:avLst/>
          </a:prstGeom>
        </p:spPr>
      </p:pic>
      <p:pic>
        <p:nvPicPr>
          <p:cNvPr id="159" name="Immagine 158" descr="ICEO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612560" y="3913572"/>
            <a:ext cx="673100" cy="241300"/>
          </a:xfrm>
          <a:prstGeom prst="rect">
            <a:avLst/>
          </a:prstGeom>
        </p:spPr>
      </p:pic>
      <p:pic>
        <p:nvPicPr>
          <p:cNvPr id="160" name="Immagine 159" descr="ICSU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561700" y="5342450"/>
            <a:ext cx="933450" cy="311150"/>
          </a:xfrm>
          <a:prstGeom prst="rect">
            <a:avLst/>
          </a:prstGeom>
        </p:spPr>
      </p:pic>
      <p:pic>
        <p:nvPicPr>
          <p:cNvPr id="161" name="Immagine 160" descr="IEEE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990644" y="7806532"/>
            <a:ext cx="1920081" cy="566881"/>
          </a:xfrm>
          <a:prstGeom prst="rect">
            <a:avLst/>
          </a:prstGeom>
        </p:spPr>
      </p:pic>
      <p:pic>
        <p:nvPicPr>
          <p:cNvPr id="162" name="Immagine 161" descr="ietflogo2e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469760" y="7228175"/>
            <a:ext cx="1778000" cy="1016000"/>
          </a:xfrm>
          <a:prstGeom prst="rect">
            <a:avLst/>
          </a:prstGeom>
        </p:spPr>
      </p:pic>
      <p:pic>
        <p:nvPicPr>
          <p:cNvPr id="163" name="Immagine 162" descr="Inspire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0266425" y="4495527"/>
            <a:ext cx="590550" cy="603250"/>
          </a:xfrm>
          <a:prstGeom prst="rect">
            <a:avLst/>
          </a:prstGeom>
        </p:spPr>
      </p:pic>
      <p:pic>
        <p:nvPicPr>
          <p:cNvPr id="164" name="Immagine 163" descr="IODE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6216352" y="7420225"/>
            <a:ext cx="3048000" cy="273050"/>
          </a:xfrm>
          <a:prstGeom prst="rect">
            <a:avLst/>
          </a:prstGeom>
        </p:spPr>
      </p:pic>
      <p:pic>
        <p:nvPicPr>
          <p:cNvPr id="165" name="Immagine 164" descr="IPCC1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9727347" y="7356725"/>
            <a:ext cx="577850" cy="400050"/>
          </a:xfrm>
          <a:prstGeom prst="rect">
            <a:avLst/>
          </a:prstGeom>
        </p:spPr>
      </p:pic>
      <p:pic>
        <p:nvPicPr>
          <p:cNvPr id="166" name="Immagine 165" descr="ISOLogo_en.gif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883775" y="9426866"/>
            <a:ext cx="1441450" cy="584200"/>
          </a:xfrm>
          <a:prstGeom prst="rect">
            <a:avLst/>
          </a:prstGeom>
        </p:spPr>
      </p:pic>
      <p:pic>
        <p:nvPicPr>
          <p:cNvPr id="167" name="Immagine 166" descr="ITU-official-logo_75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722965" y="8905973"/>
            <a:ext cx="1206500" cy="476250"/>
          </a:xfrm>
          <a:prstGeom prst="rect">
            <a:avLst/>
          </a:prstGeom>
        </p:spPr>
      </p:pic>
      <p:pic>
        <p:nvPicPr>
          <p:cNvPr id="168" name="Immagine 167" descr="jpeg20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489712" y="8914341"/>
            <a:ext cx="812800" cy="635000"/>
          </a:xfrm>
          <a:prstGeom prst="rect">
            <a:avLst/>
          </a:prstGeom>
        </p:spPr>
      </p:pic>
      <p:pic>
        <p:nvPicPr>
          <p:cNvPr id="169" name="Immagine 168" descr="Mpeg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806750" y="8339205"/>
            <a:ext cx="1524000" cy="1390650"/>
          </a:xfrm>
          <a:prstGeom prst="rect">
            <a:avLst/>
          </a:prstGeom>
        </p:spPr>
      </p:pic>
      <p:pic>
        <p:nvPicPr>
          <p:cNvPr id="170" name="Immagine 169" descr="NATO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7656800" y="7221825"/>
            <a:ext cx="1930400" cy="514350"/>
          </a:xfrm>
          <a:prstGeom prst="rect">
            <a:avLst/>
          </a:prstGeom>
        </p:spPr>
      </p:pic>
      <p:pic>
        <p:nvPicPr>
          <p:cNvPr id="171" name="Immagine 170" descr="netcdf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8543399" y="7464407"/>
            <a:ext cx="457201" cy="329185"/>
          </a:xfrm>
          <a:prstGeom prst="rect">
            <a:avLst/>
          </a:prstGeom>
        </p:spPr>
      </p:pic>
      <p:pic>
        <p:nvPicPr>
          <p:cNvPr id="172" name="Immagine 171" descr="OAI-PMH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8604500" y="7556750"/>
            <a:ext cx="635000" cy="444500"/>
          </a:xfrm>
          <a:prstGeom prst="rect">
            <a:avLst/>
          </a:prstGeom>
        </p:spPr>
      </p:pic>
      <p:pic>
        <p:nvPicPr>
          <p:cNvPr id="173" name="Immagine 172" descr="oasis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8352731" y="7768027"/>
            <a:ext cx="1438537" cy="321946"/>
          </a:xfrm>
          <a:prstGeom prst="rect">
            <a:avLst/>
          </a:prstGeom>
        </p:spPr>
      </p:pic>
      <p:pic>
        <p:nvPicPr>
          <p:cNvPr id="174" name="Immagine 173" descr="OGC2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8891800" y="7945650"/>
            <a:ext cx="660400" cy="266700"/>
          </a:xfrm>
          <a:prstGeom prst="rect">
            <a:avLst/>
          </a:prstGeom>
        </p:spPr>
      </p:pic>
      <p:pic>
        <p:nvPicPr>
          <p:cNvPr id="175" name="Immagine 174" descr="OGF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8967808" y="7943655"/>
            <a:ext cx="808383" cy="570689"/>
          </a:xfrm>
          <a:prstGeom prst="rect">
            <a:avLst/>
          </a:prstGeom>
        </p:spPr>
      </p:pic>
      <p:pic>
        <p:nvPicPr>
          <p:cNvPr id="176" name="Immagine 175" descr="oma_logo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8909225" y="8204375"/>
            <a:ext cx="1225550" cy="349250"/>
          </a:xfrm>
          <a:prstGeom prst="rect">
            <a:avLst/>
          </a:prstGeom>
        </p:spPr>
      </p:pic>
      <p:pic>
        <p:nvPicPr>
          <p:cNvPr id="177" name="Immagine 176" descr="OOI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8846500" y="8103550"/>
            <a:ext cx="1651000" cy="850900"/>
          </a:xfrm>
          <a:prstGeom prst="rect">
            <a:avLst/>
          </a:prstGeom>
        </p:spPr>
      </p:pic>
      <p:pic>
        <p:nvPicPr>
          <p:cNvPr id="178" name="Immagine 177" descr="opendap_1.gif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9167950" y="8383725"/>
            <a:ext cx="1308100" cy="590550"/>
          </a:xfrm>
          <a:prstGeom prst="rect">
            <a:avLst/>
          </a:prstGeom>
        </p:spPr>
      </p:pic>
      <p:pic>
        <p:nvPicPr>
          <p:cNvPr id="179" name="Immagine 178" descr="opensearch_logo.gif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8692475" y="8508325"/>
            <a:ext cx="2559050" cy="641350"/>
          </a:xfrm>
          <a:prstGeom prst="rect">
            <a:avLst/>
          </a:prstGeom>
        </p:spPr>
      </p:pic>
      <p:pic>
        <p:nvPicPr>
          <p:cNvPr id="180" name="Immagine 179" descr="OWL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9737825" y="8905975"/>
            <a:ext cx="768350" cy="146050"/>
          </a:xfrm>
          <a:prstGeom prst="rect">
            <a:avLst/>
          </a:prstGeom>
        </p:spPr>
      </p:pic>
      <p:pic>
        <p:nvPicPr>
          <p:cNvPr id="181" name="Immagine 180" descr="PNG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9948150" y="8805150"/>
            <a:ext cx="647700" cy="647700"/>
          </a:xfrm>
          <a:prstGeom prst="rect">
            <a:avLst/>
          </a:prstGeom>
        </p:spPr>
      </p:pic>
      <p:pic>
        <p:nvPicPr>
          <p:cNvPr id="182" name="Immagine 181" descr="RDF.bmp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0282300" y="9126600"/>
            <a:ext cx="279400" cy="304800"/>
          </a:xfrm>
          <a:prstGeom prst="rect">
            <a:avLst/>
          </a:prstGeom>
        </p:spPr>
      </p:pic>
      <p:pic>
        <p:nvPicPr>
          <p:cNvPr id="183" name="Immagine 182" descr="SemanticWeb.pn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9424381" y="9200428"/>
            <a:ext cx="2295238" cy="457143"/>
          </a:xfrm>
          <a:prstGeom prst="rect">
            <a:avLst/>
          </a:prstGeom>
        </p:spPr>
      </p:pic>
      <p:pic>
        <p:nvPicPr>
          <p:cNvPr id="184" name="Immagine 183" descr="SHP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10055250" y="9185300"/>
            <a:ext cx="1333500" cy="787400"/>
          </a:xfrm>
          <a:prstGeom prst="rect">
            <a:avLst/>
          </a:prstGeom>
        </p:spPr>
      </p:pic>
      <p:pic>
        <p:nvPicPr>
          <p:cNvPr id="185" name="Immagine 184" descr="Sparql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10614825" y="9471825"/>
            <a:ext cx="514350" cy="514350"/>
          </a:xfrm>
          <a:prstGeom prst="rect">
            <a:avLst/>
          </a:prstGeom>
        </p:spPr>
      </p:pic>
      <p:pic>
        <p:nvPicPr>
          <p:cNvPr id="186" name="Immagine 185" descr="TIFF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10307625" y="9164625"/>
            <a:ext cx="1428750" cy="1428750"/>
          </a:xfrm>
          <a:prstGeom prst="rect">
            <a:avLst/>
          </a:prstGeom>
        </p:spPr>
      </p:pic>
      <p:pic>
        <p:nvPicPr>
          <p:cNvPr id="187" name="Immagine 186" descr="Unep.gif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10975150" y="9797225"/>
            <a:ext cx="393700" cy="463550"/>
          </a:xfrm>
          <a:prstGeom prst="rect">
            <a:avLst/>
          </a:prstGeom>
        </p:spPr>
      </p:pic>
      <p:pic>
        <p:nvPicPr>
          <p:cNvPr id="188" name="Immagine 187" descr="UNESCO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10941000" y="9874200"/>
            <a:ext cx="762000" cy="609600"/>
          </a:xfrm>
          <a:prstGeom prst="rect">
            <a:avLst/>
          </a:prstGeom>
        </p:spPr>
      </p:pic>
      <p:pic>
        <p:nvPicPr>
          <p:cNvPr id="189" name="Immagine 188" descr="unescoioclogo (1).gif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11068775" y="10160725"/>
            <a:ext cx="806450" cy="336550"/>
          </a:xfrm>
          <a:prstGeom prst="rect">
            <a:avLst/>
          </a:prstGeom>
        </p:spPr>
      </p:pic>
      <p:pic>
        <p:nvPicPr>
          <p:cNvPr id="190" name="Immagine 189" descr="W3C_logo.bmp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10621875" y="10326600"/>
            <a:ext cx="2000250" cy="304800"/>
          </a:xfrm>
          <a:prstGeom prst="rect">
            <a:avLst/>
          </a:prstGeom>
        </p:spPr>
      </p:pic>
      <p:pic>
        <p:nvPicPr>
          <p:cNvPr id="191" name="Immagine 190" descr="WaterML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10978250" y="10298800"/>
            <a:ext cx="1587500" cy="660400"/>
          </a:xfrm>
          <a:prstGeom prst="rect">
            <a:avLst/>
          </a:prstGeom>
        </p:spPr>
      </p:pic>
      <p:pic>
        <p:nvPicPr>
          <p:cNvPr id="192" name="Immagine 191" descr="Web2.0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11521950" y="10382125"/>
            <a:ext cx="800100" cy="793750"/>
          </a:xfrm>
          <a:prstGeom prst="rect">
            <a:avLst/>
          </a:prstGeom>
        </p:spPr>
      </p:pic>
      <p:pic>
        <p:nvPicPr>
          <p:cNvPr id="193" name="Immagine 192" descr="WIKI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11627500" y="10728975"/>
            <a:ext cx="889000" cy="400050"/>
          </a:xfrm>
          <a:prstGeom prst="rect">
            <a:avLst/>
          </a:prstGeom>
        </p:spPr>
      </p:pic>
      <p:pic>
        <p:nvPicPr>
          <p:cNvPr id="194" name="Immagine 193" descr="WMO.jp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11767975" y="10659900"/>
            <a:ext cx="908050" cy="838200"/>
          </a:xfrm>
          <a:prstGeom prst="rect">
            <a:avLst/>
          </a:prstGeom>
        </p:spPr>
      </p:pic>
      <p:pic>
        <p:nvPicPr>
          <p:cNvPr id="195" name="Immagine 194" descr="WorldWind.jp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12083075" y="10940075"/>
            <a:ext cx="577850" cy="577850"/>
          </a:xfrm>
          <a:prstGeom prst="rect">
            <a:avLst/>
          </a:prstGeom>
        </p:spPr>
      </p:pic>
      <p:sp>
        <p:nvSpPr>
          <p:cNvPr id="126" name="Segnaposto contenuto 125"/>
          <p:cNvSpPr>
            <a:spLocks noGrp="1"/>
          </p:cNvSpPr>
          <p:nvPr>
            <p:ph idx="1"/>
          </p:nvPr>
        </p:nvSpPr>
        <p:spPr>
          <a:xfrm>
            <a:off x="755576" y="3861048"/>
            <a:ext cx="3816424" cy="18722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pl-PL" sz="2400" smtClean="0">
                <a:latin typeface="Gill Sans"/>
              </a:rPr>
              <a:t>Model(i</a:t>
            </a:r>
            <a:r>
              <a:rPr lang="pl-PL" sz="2400">
                <a:latin typeface="Gill Sans"/>
              </a:rPr>
              <a:t>) metapodataka</a:t>
            </a:r>
          </a:p>
          <a:p>
            <a:r>
              <a:rPr lang="pl-PL" sz="2400" smtClean="0">
                <a:latin typeface="Gill Sans"/>
              </a:rPr>
              <a:t>Model(i</a:t>
            </a:r>
            <a:r>
              <a:rPr lang="pl-PL" sz="2400">
                <a:latin typeface="Gill Sans"/>
              </a:rPr>
              <a:t>) podataka</a:t>
            </a:r>
          </a:p>
          <a:p>
            <a:r>
              <a:rPr lang="pl-PL" sz="2400" smtClean="0">
                <a:latin typeface="Gill Sans"/>
              </a:rPr>
              <a:t>Format(i</a:t>
            </a:r>
            <a:r>
              <a:rPr lang="pl-PL" sz="2400">
                <a:latin typeface="Gill Sans"/>
              </a:rPr>
              <a:t>) / </a:t>
            </a:r>
            <a:r>
              <a:rPr lang="pl-PL" sz="2400" smtClean="0">
                <a:latin typeface="Gill Sans"/>
              </a:rPr>
              <a:t>Jezik(-</a:t>
            </a:r>
            <a:r>
              <a:rPr lang="pl-PL" sz="2400">
                <a:latin typeface="Gill Sans"/>
              </a:rPr>
              <a:t>ci)</a:t>
            </a:r>
          </a:p>
          <a:p>
            <a:r>
              <a:rPr lang="pl-PL" sz="2400">
                <a:latin typeface="Gill Sans"/>
              </a:rPr>
              <a:t>Kontrolni </a:t>
            </a:r>
            <a:r>
              <a:rPr lang="pl-PL" sz="2400" smtClean="0">
                <a:latin typeface="Gill Sans"/>
              </a:rPr>
              <a:t>rječnik(-</a:t>
            </a:r>
            <a:r>
              <a:rPr lang="pl-PL" sz="2400">
                <a:latin typeface="Gill Sans"/>
              </a:rPr>
              <a:t>ci)</a:t>
            </a:r>
          </a:p>
          <a:p>
            <a:r>
              <a:rPr lang="pl-PL" sz="2400">
                <a:latin typeface="Gill Sans"/>
              </a:rPr>
              <a:t>Konvencije o podacima</a:t>
            </a:r>
          </a:p>
          <a:p>
            <a:r>
              <a:rPr lang="pl-PL" sz="2400" smtClean="0">
                <a:latin typeface="Gill Sans"/>
              </a:rPr>
              <a:t>Semantika</a:t>
            </a:r>
            <a:endParaRPr lang="en-US" sz="2400" dirty="0" smtClean="0">
              <a:latin typeface="Gill Sans"/>
            </a:endParaRPr>
          </a:p>
        </p:txBody>
      </p:sp>
      <p:sp>
        <p:nvSpPr>
          <p:cNvPr id="130" name="Segnaposto contenuto 125"/>
          <p:cNvSpPr txBox="1">
            <a:spLocks/>
          </p:cNvSpPr>
          <p:nvPr/>
        </p:nvSpPr>
        <p:spPr>
          <a:xfrm>
            <a:off x="4283968" y="4293096"/>
            <a:ext cx="4320532" cy="2088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pl-PL" sz="2400" smtClean="0">
                <a:solidFill>
                  <a:schemeClr val="tx1"/>
                </a:solidFill>
                <a:latin typeface="Gill Sans"/>
              </a:rPr>
              <a:t>Protokol(i</a:t>
            </a:r>
            <a:r>
              <a:rPr lang="pl-PL" sz="2400">
                <a:solidFill>
                  <a:schemeClr val="tx1"/>
                </a:solidFill>
                <a:latin typeface="Gill Sans"/>
              </a:rPr>
              <a:t>) / </a:t>
            </a:r>
            <a:r>
              <a:rPr lang="pl-PL" sz="2400" smtClean="0">
                <a:solidFill>
                  <a:schemeClr val="tx1"/>
                </a:solidFill>
                <a:latin typeface="Gill Sans"/>
              </a:rPr>
              <a:t>sučelje(-a) </a:t>
            </a:r>
            <a:r>
              <a:rPr lang="pl-PL" sz="2400">
                <a:solidFill>
                  <a:schemeClr val="tx1"/>
                </a:solidFill>
                <a:latin typeface="Gill Sans"/>
              </a:rPr>
              <a:t>za</a:t>
            </a:r>
            <a:r>
              <a:rPr kumimoji="0" lang="x-none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: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Gill Sans"/>
              </a:rPr>
              <a:t>otkrivanje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Gill Sans"/>
              </a:rPr>
              <a:t>pristup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Gill Sans"/>
              </a:rPr>
              <a:t>prikaz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Gill Sans"/>
              </a:rPr>
              <a:t>obradu</a:t>
            </a:r>
            <a:endParaRPr lang="en-US" sz="2400" dirty="0" smtClean="0">
              <a:latin typeface="Gill Sans"/>
            </a:endParaRPr>
          </a:p>
        </p:txBody>
      </p:sp>
      <p:cxnSp>
        <p:nvCxnSpPr>
          <p:cNvPr id="132" name="Connettore 4 131"/>
          <p:cNvCxnSpPr>
            <a:stCxn id="131" idx="3"/>
            <a:endCxn id="130" idx="0"/>
          </p:cNvCxnSpPr>
          <p:nvPr/>
        </p:nvCxnSpPr>
        <p:spPr>
          <a:xfrm>
            <a:off x="5416218" y="2080726"/>
            <a:ext cx="1028016" cy="2212370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ttore 4 134"/>
          <p:cNvCxnSpPr>
            <a:stCxn id="134" idx="3"/>
            <a:endCxn id="126" idx="1"/>
          </p:cNvCxnSpPr>
          <p:nvPr/>
        </p:nvCxnSpPr>
        <p:spPr>
          <a:xfrm rot="10800000" flipV="1">
            <a:off x="755577" y="2063930"/>
            <a:ext cx="432049" cy="2733221"/>
          </a:xfrm>
          <a:prstGeom prst="bentConnector3">
            <a:avLst>
              <a:gd name="adj1" fmla="val 152911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Segnaposto contenuto 125"/>
          <p:cNvSpPr txBox="1">
            <a:spLocks/>
          </p:cNvSpPr>
          <p:nvPr/>
        </p:nvSpPr>
        <p:spPr>
          <a:xfrm>
            <a:off x="6216352" y="260648"/>
            <a:ext cx="2751456" cy="1296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x-none" sz="2000" smtClean="0">
                <a:solidFill>
                  <a:schemeClr val="tx1"/>
                </a:solidFill>
                <a:latin typeface="Gill Sans"/>
              </a:rPr>
              <a:t>D</a:t>
            </a:r>
            <a:r>
              <a:rPr lang="en-GB" sz="2000" smtClean="0">
                <a:solidFill>
                  <a:schemeClr val="tx1"/>
                </a:solidFill>
                <a:latin typeface="Gill Sans"/>
              </a:rPr>
              <a:t>obra </a:t>
            </a:r>
            <a:r>
              <a:rPr lang="en-GB" sz="2000">
                <a:solidFill>
                  <a:schemeClr val="tx1"/>
                </a:solidFill>
                <a:latin typeface="Gill Sans"/>
              </a:rPr>
              <a:t>iskustva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x-none" sz="2000" smtClean="0">
                <a:solidFill>
                  <a:schemeClr val="tx1"/>
                </a:solidFill>
                <a:latin typeface="Gill Sans"/>
              </a:rPr>
              <a:t>R</a:t>
            </a:r>
            <a:r>
              <a:rPr lang="en-GB" sz="2000" smtClean="0">
                <a:solidFill>
                  <a:schemeClr val="tx1"/>
                </a:solidFill>
                <a:latin typeface="Gill Sans"/>
              </a:rPr>
              <a:t>egulativa</a:t>
            </a:r>
            <a:endParaRPr lang="en-GB" sz="2000">
              <a:solidFill>
                <a:schemeClr val="tx1"/>
              </a:solidFill>
              <a:latin typeface="Gill Sans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>
                <a:solidFill>
                  <a:schemeClr val="tx1"/>
                </a:solidFill>
                <a:latin typeface="Gill Sans"/>
              </a:rPr>
              <a:t>Sigurnost (AAA)</a:t>
            </a:r>
            <a:endParaRPr lang="en-US" sz="2000" dirty="0" smtClean="0">
              <a:solidFill>
                <a:schemeClr val="tx1"/>
              </a:solidFill>
              <a:latin typeface="Gill Sans"/>
            </a:endParaRPr>
          </a:p>
        </p:txBody>
      </p:sp>
      <p:cxnSp>
        <p:nvCxnSpPr>
          <p:cNvPr id="139" name="Connettore 4 131"/>
          <p:cNvCxnSpPr>
            <a:stCxn id="138" idx="2"/>
            <a:endCxn id="131" idx="3"/>
          </p:cNvCxnSpPr>
          <p:nvPr/>
        </p:nvCxnSpPr>
        <p:spPr>
          <a:xfrm rot="5400000">
            <a:off x="6242182" y="730828"/>
            <a:ext cx="523934" cy="2175862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07" y="1887130"/>
            <a:ext cx="23891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28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4" grpId="0" animBg="1"/>
      <p:bldP spid="126" grpId="0" build="p" animBg="1"/>
      <p:bldP spid="130" grpId="0" animBg="1"/>
      <p:bldP spid="13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uppo 44"/>
          <p:cNvGrpSpPr/>
          <p:nvPr/>
        </p:nvGrpSpPr>
        <p:grpSpPr>
          <a:xfrm>
            <a:off x="107504" y="476672"/>
            <a:ext cx="6065795" cy="3240360"/>
            <a:chOff x="192961" y="346914"/>
            <a:chExt cx="6065795" cy="3240360"/>
          </a:xfrm>
        </p:grpSpPr>
        <p:pic>
          <p:nvPicPr>
            <p:cNvPr id="85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86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87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asellaDiTesto 7"/>
            <p:cNvSpPr txBox="1"/>
            <p:nvPr/>
          </p:nvSpPr>
          <p:spPr>
            <a:xfrm>
              <a:off x="1475656" y="1757372"/>
              <a:ext cx="3895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i="1" dirty="0" smtClean="0">
                  <a:solidFill>
                    <a:prstClr val="black"/>
                  </a:solidFill>
                  <a:latin typeface="Gill Sans"/>
                </a:rPr>
                <a:t>Forestry Service Bus</a:t>
              </a:r>
              <a:endParaRPr lang="en-U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0" name="Rettangolo arrotondato 8"/>
            <p:cNvSpPr/>
            <p:nvPr/>
          </p:nvSpPr>
          <p:spPr>
            <a:xfrm>
              <a:off x="1763688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 smtClean="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 smtClean="0">
                  <a:solidFill>
                    <a:prstClr val="black"/>
                  </a:solidFill>
                  <a:latin typeface="Gill Sans"/>
                </a:rPr>
                <a:t>orisnik 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1" name="Rettangolo arrotondato 9"/>
            <p:cNvSpPr/>
            <p:nvPr/>
          </p:nvSpPr>
          <p:spPr>
            <a:xfrm>
              <a:off x="3779912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 smtClean="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 smtClean="0">
                  <a:solidFill>
                    <a:prstClr val="black"/>
                  </a:solidFill>
                  <a:latin typeface="Gill Sans"/>
                </a:rPr>
                <a:t>orisnik 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2" name="Rettangolo arrotondato 10"/>
            <p:cNvSpPr/>
            <p:nvPr/>
          </p:nvSpPr>
          <p:spPr>
            <a:xfrm>
              <a:off x="1626851" y="2492896"/>
              <a:ext cx="107294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 smtClean="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 smtClean="0">
                  <a:solidFill>
                    <a:prstClr val="black"/>
                  </a:solidFill>
                  <a:latin typeface="Gill Sans"/>
                </a:rPr>
                <a:t>avatelj 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3" name="Rettangolo arrotondato 11"/>
            <p:cNvSpPr/>
            <p:nvPr/>
          </p:nvSpPr>
          <p:spPr>
            <a:xfrm>
              <a:off x="2951965" y="2492896"/>
              <a:ext cx="109799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4" name="Rettangolo arrotondato 12"/>
            <p:cNvSpPr/>
            <p:nvPr/>
          </p:nvSpPr>
          <p:spPr>
            <a:xfrm>
              <a:off x="4355975" y="2492896"/>
              <a:ext cx="114569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95" name="Connettore 1 14"/>
            <p:cNvCxnSpPr>
              <a:stCxn id="90" idx="2"/>
            </p:cNvCxnSpPr>
            <p:nvPr/>
          </p:nvCxnSpPr>
          <p:spPr>
            <a:xfrm>
              <a:off x="2267744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pic>
        <p:nvPicPr>
          <p:cNvPr id="101" name="Picture 10" descr="Forest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sp>
        <p:nvSpPr>
          <p:cNvPr id="102" name="Segnaposto contenuto 125"/>
          <p:cNvSpPr>
            <a:spLocks noGrp="1"/>
          </p:cNvSpPr>
          <p:nvPr>
            <p:ph idx="1"/>
          </p:nvPr>
        </p:nvSpPr>
        <p:spPr>
          <a:xfrm>
            <a:off x="755576" y="3861048"/>
            <a:ext cx="3816424" cy="18722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pl-PL" sz="2400" smtClean="0">
                <a:latin typeface="Gill Sans"/>
              </a:rPr>
              <a:t>Model(i</a:t>
            </a:r>
            <a:r>
              <a:rPr lang="pl-PL" sz="2400">
                <a:latin typeface="Gill Sans"/>
              </a:rPr>
              <a:t>) metapodataka</a:t>
            </a:r>
          </a:p>
          <a:p>
            <a:r>
              <a:rPr lang="pl-PL" sz="2400" smtClean="0">
                <a:latin typeface="Gill Sans"/>
              </a:rPr>
              <a:t>Model(i</a:t>
            </a:r>
            <a:r>
              <a:rPr lang="pl-PL" sz="2400">
                <a:latin typeface="Gill Sans"/>
              </a:rPr>
              <a:t>) podataka</a:t>
            </a:r>
          </a:p>
          <a:p>
            <a:r>
              <a:rPr lang="pl-PL" sz="2400" smtClean="0">
                <a:latin typeface="Gill Sans"/>
              </a:rPr>
              <a:t>Format(i</a:t>
            </a:r>
            <a:r>
              <a:rPr lang="pl-PL" sz="2400">
                <a:latin typeface="Gill Sans"/>
              </a:rPr>
              <a:t>) / </a:t>
            </a:r>
            <a:r>
              <a:rPr lang="pl-PL" sz="2400" smtClean="0">
                <a:latin typeface="Gill Sans"/>
              </a:rPr>
              <a:t>Jezik(-</a:t>
            </a:r>
            <a:r>
              <a:rPr lang="pl-PL" sz="2400">
                <a:latin typeface="Gill Sans"/>
              </a:rPr>
              <a:t>ci)</a:t>
            </a:r>
          </a:p>
          <a:p>
            <a:r>
              <a:rPr lang="pl-PL" sz="2400">
                <a:latin typeface="Gill Sans"/>
              </a:rPr>
              <a:t>Kontrolni </a:t>
            </a:r>
            <a:r>
              <a:rPr lang="pl-PL" sz="2400" smtClean="0">
                <a:latin typeface="Gill Sans"/>
              </a:rPr>
              <a:t>rječnik(-</a:t>
            </a:r>
            <a:r>
              <a:rPr lang="pl-PL" sz="2400">
                <a:latin typeface="Gill Sans"/>
              </a:rPr>
              <a:t>ci)</a:t>
            </a:r>
          </a:p>
          <a:p>
            <a:r>
              <a:rPr lang="pl-PL" sz="2400">
                <a:latin typeface="Gill Sans"/>
              </a:rPr>
              <a:t>Konvencije o podacima</a:t>
            </a:r>
          </a:p>
          <a:p>
            <a:r>
              <a:rPr lang="pl-PL" sz="2400" smtClean="0">
                <a:latin typeface="Gill Sans"/>
              </a:rPr>
              <a:t>Semantika</a:t>
            </a:r>
            <a:endParaRPr lang="en-US" sz="2400" dirty="0" smtClean="0">
              <a:latin typeface="Gill Sans"/>
            </a:endParaRPr>
          </a:p>
        </p:txBody>
      </p:sp>
      <p:sp>
        <p:nvSpPr>
          <p:cNvPr id="103" name="Segnaposto contenuto 125"/>
          <p:cNvSpPr txBox="1">
            <a:spLocks/>
          </p:cNvSpPr>
          <p:nvPr/>
        </p:nvSpPr>
        <p:spPr>
          <a:xfrm>
            <a:off x="4283968" y="4293096"/>
            <a:ext cx="4320532" cy="2088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pl-PL" sz="2400" smtClean="0">
                <a:solidFill>
                  <a:schemeClr val="tx1"/>
                </a:solidFill>
                <a:latin typeface="Gill Sans"/>
              </a:rPr>
              <a:t>Protokol(i</a:t>
            </a:r>
            <a:r>
              <a:rPr lang="pl-PL" sz="2400">
                <a:solidFill>
                  <a:schemeClr val="tx1"/>
                </a:solidFill>
                <a:latin typeface="Gill Sans"/>
              </a:rPr>
              <a:t>) / </a:t>
            </a:r>
            <a:r>
              <a:rPr lang="pl-PL" sz="2400" smtClean="0">
                <a:solidFill>
                  <a:schemeClr val="tx1"/>
                </a:solidFill>
                <a:latin typeface="Gill Sans"/>
              </a:rPr>
              <a:t>sučelje(-a) </a:t>
            </a:r>
            <a:r>
              <a:rPr lang="pl-PL" sz="2400">
                <a:solidFill>
                  <a:schemeClr val="tx1"/>
                </a:solidFill>
                <a:latin typeface="Gill Sans"/>
              </a:rPr>
              <a:t>za</a:t>
            </a:r>
            <a:r>
              <a:rPr kumimoji="0" lang="x-none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: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Gill Sans"/>
              </a:rPr>
              <a:t>otkrivanje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Gill Sans"/>
              </a:rPr>
              <a:t>pristup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Gill Sans"/>
              </a:rPr>
              <a:t>prikaz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Gill Sans"/>
              </a:rPr>
              <a:t>obradu</a:t>
            </a:r>
            <a:endParaRPr lang="en-US" sz="2400" dirty="0" smtClean="0">
              <a:latin typeface="Gill Sans"/>
            </a:endParaRPr>
          </a:p>
        </p:txBody>
      </p:sp>
      <p:cxnSp>
        <p:nvCxnSpPr>
          <p:cNvPr id="104" name="Connettore 4 131"/>
          <p:cNvCxnSpPr>
            <a:endCxn id="103" idx="0"/>
          </p:cNvCxnSpPr>
          <p:nvPr/>
        </p:nvCxnSpPr>
        <p:spPr>
          <a:xfrm>
            <a:off x="5416218" y="2080726"/>
            <a:ext cx="1028016" cy="2212370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4 134"/>
          <p:cNvCxnSpPr>
            <a:endCxn id="102" idx="1"/>
          </p:cNvCxnSpPr>
          <p:nvPr/>
        </p:nvCxnSpPr>
        <p:spPr>
          <a:xfrm rot="10800000" flipV="1">
            <a:off x="755577" y="2063930"/>
            <a:ext cx="432049" cy="2733221"/>
          </a:xfrm>
          <a:prstGeom prst="bentConnector3">
            <a:avLst>
              <a:gd name="adj1" fmla="val 152911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Segnaposto contenuto 125"/>
          <p:cNvSpPr txBox="1">
            <a:spLocks/>
          </p:cNvSpPr>
          <p:nvPr/>
        </p:nvSpPr>
        <p:spPr>
          <a:xfrm>
            <a:off x="6216352" y="260648"/>
            <a:ext cx="2751456" cy="1296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x-none" sz="2000" smtClean="0">
                <a:solidFill>
                  <a:schemeClr val="tx1"/>
                </a:solidFill>
                <a:latin typeface="Gill Sans"/>
              </a:rPr>
              <a:t>D</a:t>
            </a:r>
            <a:r>
              <a:rPr lang="en-GB" sz="2000" smtClean="0">
                <a:solidFill>
                  <a:schemeClr val="tx1"/>
                </a:solidFill>
                <a:latin typeface="Gill Sans"/>
              </a:rPr>
              <a:t>obra </a:t>
            </a:r>
            <a:r>
              <a:rPr lang="en-GB" sz="2000">
                <a:solidFill>
                  <a:schemeClr val="tx1"/>
                </a:solidFill>
                <a:latin typeface="Gill Sans"/>
              </a:rPr>
              <a:t>iskustva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x-none" sz="2000" smtClean="0">
                <a:solidFill>
                  <a:schemeClr val="tx1"/>
                </a:solidFill>
                <a:latin typeface="Gill Sans"/>
              </a:rPr>
              <a:t>R</a:t>
            </a:r>
            <a:r>
              <a:rPr lang="en-GB" sz="2000" smtClean="0">
                <a:solidFill>
                  <a:schemeClr val="tx1"/>
                </a:solidFill>
                <a:latin typeface="Gill Sans"/>
              </a:rPr>
              <a:t>egulativa</a:t>
            </a:r>
            <a:endParaRPr lang="en-GB" sz="2000">
              <a:solidFill>
                <a:schemeClr val="tx1"/>
              </a:solidFill>
              <a:latin typeface="Gill Sans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>
                <a:solidFill>
                  <a:schemeClr val="tx1"/>
                </a:solidFill>
                <a:latin typeface="Gill Sans"/>
              </a:rPr>
              <a:t>Sigurnost (AAA)</a:t>
            </a:r>
            <a:endParaRPr lang="en-US" sz="2000" dirty="0" smtClean="0">
              <a:solidFill>
                <a:schemeClr val="tx1"/>
              </a:solidFill>
              <a:latin typeface="Gill Sans"/>
            </a:endParaRPr>
          </a:p>
        </p:txBody>
      </p:sp>
      <p:cxnSp>
        <p:nvCxnSpPr>
          <p:cNvPr id="107" name="Connettore 4 131"/>
          <p:cNvCxnSpPr>
            <a:stCxn id="106" idx="2"/>
          </p:cNvCxnSpPr>
          <p:nvPr/>
        </p:nvCxnSpPr>
        <p:spPr>
          <a:xfrm rot="5400000">
            <a:off x="6242182" y="730828"/>
            <a:ext cx="523934" cy="2175862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riangolo isoscele 130"/>
          <p:cNvSpPr/>
          <p:nvPr/>
        </p:nvSpPr>
        <p:spPr>
          <a:xfrm rot="16200000">
            <a:off x="5108465" y="1949774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33" name="Triangolo isoscele 133"/>
          <p:cNvSpPr/>
          <p:nvPr/>
        </p:nvSpPr>
        <p:spPr>
          <a:xfrm rot="5400000" flipH="1">
            <a:off x="1141776" y="1932979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2869537" y="107340"/>
            <a:ext cx="292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/>
              <a:t>E-infrastruktura za šumarstvo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131" name="Triangolo isoscele 130"/>
          <p:cNvSpPr/>
          <p:nvPr/>
        </p:nvSpPr>
        <p:spPr>
          <a:xfrm rot="16200000">
            <a:off x="5108465" y="1949774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34" name="Triangolo isoscele 133"/>
          <p:cNvSpPr/>
          <p:nvPr/>
        </p:nvSpPr>
        <p:spPr>
          <a:xfrm rot="5400000" flipH="1">
            <a:off x="1141776" y="1932979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pic>
        <p:nvPicPr>
          <p:cNvPr id="143" name="Immagine 142" descr="CDI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3645024"/>
            <a:ext cx="3048000" cy="381000"/>
          </a:xfrm>
          <a:prstGeom prst="rect">
            <a:avLst/>
          </a:prstGeom>
        </p:spPr>
      </p:pic>
      <p:pic>
        <p:nvPicPr>
          <p:cNvPr id="144" name="Immagine 143" descr="cen287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112" y="3284984"/>
            <a:ext cx="2248413" cy="648072"/>
          </a:xfrm>
          <a:prstGeom prst="rect">
            <a:avLst/>
          </a:prstGeom>
        </p:spPr>
      </p:pic>
      <p:pic>
        <p:nvPicPr>
          <p:cNvPr id="145" name="Immagine 144" descr="CEO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476672"/>
            <a:ext cx="1733803" cy="648072"/>
          </a:xfrm>
          <a:prstGeom prst="rect">
            <a:avLst/>
          </a:prstGeom>
        </p:spPr>
      </p:pic>
      <p:pic>
        <p:nvPicPr>
          <p:cNvPr id="146" name="Immagine 145" descr="DCMI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2120" y="3933056"/>
            <a:ext cx="1234423" cy="576064"/>
          </a:xfrm>
          <a:prstGeom prst="rect">
            <a:avLst/>
          </a:prstGeom>
        </p:spPr>
      </p:pic>
      <p:pic>
        <p:nvPicPr>
          <p:cNvPr id="147" name="Immagine 146" descr="DGIW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5576" y="2996952"/>
            <a:ext cx="1078903" cy="1078903"/>
          </a:xfrm>
          <a:prstGeom prst="rect">
            <a:avLst/>
          </a:prstGeom>
        </p:spPr>
      </p:pic>
      <p:pic>
        <p:nvPicPr>
          <p:cNvPr id="148" name="Immagine 147" descr="ESRI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200" y="2996952"/>
            <a:ext cx="1897310" cy="847465"/>
          </a:xfrm>
          <a:prstGeom prst="rect">
            <a:avLst/>
          </a:prstGeom>
        </p:spPr>
      </p:pic>
      <p:pic>
        <p:nvPicPr>
          <p:cNvPr id="149" name="Immagine 148" descr="GBIF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520" y="1124744"/>
            <a:ext cx="1345264" cy="1208294"/>
          </a:xfrm>
          <a:prstGeom prst="rect">
            <a:avLst/>
          </a:prstGeom>
        </p:spPr>
      </p:pic>
      <p:pic>
        <p:nvPicPr>
          <p:cNvPr id="150" name="Immagine 149" descr="GE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44175" y="4409150"/>
            <a:ext cx="755650" cy="139700"/>
          </a:xfrm>
          <a:prstGeom prst="rect">
            <a:avLst/>
          </a:prstGeom>
        </p:spPr>
      </p:pic>
      <p:pic>
        <p:nvPicPr>
          <p:cNvPr id="151" name="Immagine 150" descr="Geonetwork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779912" y="6425952"/>
            <a:ext cx="1836204" cy="432048"/>
          </a:xfrm>
          <a:prstGeom prst="rect">
            <a:avLst/>
          </a:prstGeom>
        </p:spPr>
      </p:pic>
      <p:pic>
        <p:nvPicPr>
          <p:cNvPr id="152" name="Immagine 151" descr="GeoTiff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376" y="4509120"/>
            <a:ext cx="1037192" cy="1008112"/>
          </a:xfrm>
          <a:prstGeom prst="rect">
            <a:avLst/>
          </a:prstGeom>
        </p:spPr>
      </p:pic>
      <p:pic>
        <p:nvPicPr>
          <p:cNvPr id="153" name="Immagine 152" descr="GMES-new1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8224" y="2276872"/>
            <a:ext cx="1520789" cy="801598"/>
          </a:xfrm>
          <a:prstGeom prst="rect">
            <a:avLst/>
          </a:prstGeom>
        </p:spPr>
      </p:pic>
      <p:pic>
        <p:nvPicPr>
          <p:cNvPr id="154" name="Immagine 153" descr="GML-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563888" y="5373216"/>
            <a:ext cx="1498392" cy="601050"/>
          </a:xfrm>
          <a:prstGeom prst="rect">
            <a:avLst/>
          </a:prstGeom>
        </p:spPr>
      </p:pic>
      <p:pic>
        <p:nvPicPr>
          <p:cNvPr id="155" name="Immagine 154" descr="Google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6176" y="980728"/>
            <a:ext cx="1412554" cy="583856"/>
          </a:xfrm>
          <a:prstGeom prst="rect">
            <a:avLst/>
          </a:prstGeom>
        </p:spPr>
      </p:pic>
      <p:pic>
        <p:nvPicPr>
          <p:cNvPr id="156" name="Immagine 155" descr="gooslogofront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740352" y="3645024"/>
            <a:ext cx="1225550" cy="609600"/>
          </a:xfrm>
          <a:prstGeom prst="rect">
            <a:avLst/>
          </a:prstGeom>
        </p:spPr>
      </p:pic>
      <p:pic>
        <p:nvPicPr>
          <p:cNvPr id="157" name="Immagine 156" descr="hdf_logo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51520" y="5949280"/>
            <a:ext cx="1800200" cy="605836"/>
          </a:xfrm>
          <a:prstGeom prst="rect">
            <a:avLst/>
          </a:prstGeom>
        </p:spPr>
      </p:pic>
      <p:pic>
        <p:nvPicPr>
          <p:cNvPr id="158" name="Immagine 157" descr="HMA.jp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5776" y="1484784"/>
            <a:ext cx="1380885" cy="639922"/>
          </a:xfrm>
          <a:prstGeom prst="rect">
            <a:avLst/>
          </a:prstGeom>
        </p:spPr>
      </p:pic>
      <p:pic>
        <p:nvPicPr>
          <p:cNvPr id="159" name="Immagine 158" descr="ICEO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995936" y="5877272"/>
            <a:ext cx="1475526" cy="528962"/>
          </a:xfrm>
          <a:prstGeom prst="rect">
            <a:avLst/>
          </a:prstGeom>
        </p:spPr>
      </p:pic>
      <p:pic>
        <p:nvPicPr>
          <p:cNvPr id="160" name="Immagine 159" descr="ICSU.jpg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4128" y="6093296"/>
            <a:ext cx="1457685" cy="485895"/>
          </a:xfrm>
          <a:prstGeom prst="rect">
            <a:avLst/>
          </a:prstGeom>
        </p:spPr>
      </p:pic>
      <p:pic>
        <p:nvPicPr>
          <p:cNvPr id="161" name="Immagine 160" descr="IEEE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2843808" y="4005064"/>
            <a:ext cx="1920081" cy="566881"/>
          </a:xfrm>
          <a:prstGeom prst="rect">
            <a:avLst/>
          </a:prstGeom>
        </p:spPr>
      </p:pic>
      <p:pic>
        <p:nvPicPr>
          <p:cNvPr id="162" name="Immagine 161" descr="ietflogo2e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292080" y="4941168"/>
            <a:ext cx="1778000" cy="1016000"/>
          </a:xfrm>
          <a:prstGeom prst="rect">
            <a:avLst/>
          </a:prstGeom>
        </p:spPr>
      </p:pic>
      <p:pic>
        <p:nvPicPr>
          <p:cNvPr id="163" name="Immagine 162" descr="Inspire.jpg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288" y="4725144"/>
            <a:ext cx="1111699" cy="1135607"/>
          </a:xfrm>
          <a:prstGeom prst="rect">
            <a:avLst/>
          </a:prstGeom>
        </p:spPr>
      </p:pic>
      <p:pic>
        <p:nvPicPr>
          <p:cNvPr id="164" name="Immagine 163" descr="IODE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23528" y="4509120"/>
            <a:ext cx="5328592" cy="477353"/>
          </a:xfrm>
          <a:prstGeom prst="rect">
            <a:avLst/>
          </a:prstGeom>
        </p:spPr>
      </p:pic>
      <p:pic>
        <p:nvPicPr>
          <p:cNvPr id="165" name="Immagine 164" descr="IPCC1.jpg"/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00" y="5157192"/>
            <a:ext cx="1296144" cy="897330"/>
          </a:xfrm>
          <a:prstGeom prst="rect">
            <a:avLst/>
          </a:prstGeom>
        </p:spPr>
      </p:pic>
      <p:pic>
        <p:nvPicPr>
          <p:cNvPr id="166" name="Immagine 165" descr="ISOLogo_en.gif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4067943" y="1844824"/>
            <a:ext cx="1776719" cy="720080"/>
          </a:xfrm>
          <a:prstGeom prst="rect">
            <a:avLst/>
          </a:prstGeom>
        </p:spPr>
      </p:pic>
      <p:pic>
        <p:nvPicPr>
          <p:cNvPr id="167" name="Immagine 166" descr="ITU-official-logo_75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763688" y="332656"/>
            <a:ext cx="1824203" cy="720080"/>
          </a:xfrm>
          <a:prstGeom prst="rect">
            <a:avLst/>
          </a:prstGeom>
        </p:spPr>
      </p:pic>
      <p:pic>
        <p:nvPicPr>
          <p:cNvPr id="168" name="Immagine 167" descr="jpeg20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099376" y="2348880"/>
            <a:ext cx="1044624" cy="816113"/>
          </a:xfrm>
          <a:prstGeom prst="rect">
            <a:avLst/>
          </a:prstGeom>
        </p:spPr>
      </p:pic>
      <p:pic>
        <p:nvPicPr>
          <p:cNvPr id="169" name="Immagine 168" descr="Mpeg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7956376" y="1268760"/>
            <a:ext cx="868042" cy="792088"/>
          </a:xfrm>
          <a:prstGeom prst="rect">
            <a:avLst/>
          </a:prstGeom>
        </p:spPr>
      </p:pic>
      <p:pic>
        <p:nvPicPr>
          <p:cNvPr id="170" name="Immagine 169" descr="NATO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2123728" y="4941168"/>
            <a:ext cx="1930400" cy="514350"/>
          </a:xfrm>
          <a:prstGeom prst="rect">
            <a:avLst/>
          </a:prstGeom>
        </p:spPr>
      </p:pic>
      <p:pic>
        <p:nvPicPr>
          <p:cNvPr id="171" name="Immagine 170" descr="netcdf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1691680" y="2132856"/>
            <a:ext cx="997153" cy="717951"/>
          </a:xfrm>
          <a:prstGeom prst="rect">
            <a:avLst/>
          </a:prstGeom>
        </p:spPr>
      </p:pic>
      <p:pic>
        <p:nvPicPr>
          <p:cNvPr id="172" name="Immagine 171" descr="OAI-PMH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2987824" y="2924944"/>
            <a:ext cx="1368100" cy="957670"/>
          </a:xfrm>
          <a:prstGeom prst="rect">
            <a:avLst/>
          </a:prstGeom>
        </p:spPr>
      </p:pic>
      <p:pic>
        <p:nvPicPr>
          <p:cNvPr id="173" name="Immagine 172" descr="oasis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5148064" y="2636912"/>
            <a:ext cx="2895751" cy="648072"/>
          </a:xfrm>
          <a:prstGeom prst="rect">
            <a:avLst/>
          </a:prstGeom>
        </p:spPr>
      </p:pic>
      <p:pic>
        <p:nvPicPr>
          <p:cNvPr id="174" name="Immagine 173" descr="OGC2.jpg"/>
          <p:cNvPicPr>
            <a:picLocks noChangeAspect="1"/>
          </p:cNvPicPr>
          <p:nvPr/>
        </p:nvPicPr>
        <p:blipFill>
          <a:blip r:embed="rId36" cstate="print">
            <a:clrChange>
              <a:clrFrom>
                <a:srgbClr val="FBFCFE"/>
              </a:clrFrom>
              <a:clrTo>
                <a:srgbClr val="FBFC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5736" y="5229200"/>
            <a:ext cx="1783055" cy="720080"/>
          </a:xfrm>
          <a:prstGeom prst="rect">
            <a:avLst/>
          </a:prstGeom>
        </p:spPr>
      </p:pic>
      <p:pic>
        <p:nvPicPr>
          <p:cNvPr id="175" name="Immagine 174" descr="OGF.jpg"/>
          <p:cNvPicPr>
            <a:picLocks noChangeAspect="1"/>
          </p:cNvPicPr>
          <p:nvPr/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992" y="2996952"/>
            <a:ext cx="1083206" cy="764704"/>
          </a:xfrm>
          <a:prstGeom prst="rect">
            <a:avLst/>
          </a:prstGeom>
        </p:spPr>
      </p:pic>
      <p:pic>
        <p:nvPicPr>
          <p:cNvPr id="176" name="Immagine 175" descr="oma_logo.gif"/>
          <p:cNvPicPr>
            <a:picLocks noChangeAspect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2240" y="5805264"/>
            <a:ext cx="2021461" cy="576064"/>
          </a:xfrm>
          <a:prstGeom prst="rect">
            <a:avLst/>
          </a:prstGeom>
        </p:spPr>
      </p:pic>
      <p:pic>
        <p:nvPicPr>
          <p:cNvPr id="177" name="Immagine 176" descr="OOI.jpg"/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1628800"/>
            <a:ext cx="1651000" cy="850900"/>
          </a:xfrm>
          <a:prstGeom prst="rect">
            <a:avLst/>
          </a:prstGeom>
        </p:spPr>
      </p:pic>
      <p:pic>
        <p:nvPicPr>
          <p:cNvPr id="178" name="Immagine 177" descr="opendap_1.gif"/>
          <p:cNvPicPr>
            <a:picLocks noChangeAspect="1"/>
          </p:cNvPicPr>
          <p:nvPr/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336" y="6274714"/>
            <a:ext cx="1512168" cy="682678"/>
          </a:xfrm>
          <a:prstGeom prst="rect">
            <a:avLst/>
          </a:prstGeom>
        </p:spPr>
      </p:pic>
      <p:pic>
        <p:nvPicPr>
          <p:cNvPr id="179" name="Immagine 178" descr="opensearch_logo.gif"/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4509120"/>
            <a:ext cx="2559050" cy="641350"/>
          </a:xfrm>
          <a:prstGeom prst="rect">
            <a:avLst/>
          </a:prstGeom>
        </p:spPr>
      </p:pic>
      <p:pic>
        <p:nvPicPr>
          <p:cNvPr id="180" name="Immagine 179" descr="OWL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5220072" y="4581128"/>
            <a:ext cx="1973735" cy="375173"/>
          </a:xfrm>
          <a:prstGeom prst="rect">
            <a:avLst/>
          </a:prstGeom>
        </p:spPr>
      </p:pic>
      <p:pic>
        <p:nvPicPr>
          <p:cNvPr id="181" name="Immagine 180" descr="PNG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0" y="5085184"/>
            <a:ext cx="792088" cy="792088"/>
          </a:xfrm>
          <a:prstGeom prst="rect">
            <a:avLst/>
          </a:prstGeom>
        </p:spPr>
      </p:pic>
      <p:pic>
        <p:nvPicPr>
          <p:cNvPr id="182" name="Immagine 181" descr="RDF.bmp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763688" y="1196752"/>
            <a:ext cx="733116" cy="799763"/>
          </a:xfrm>
          <a:prstGeom prst="rect">
            <a:avLst/>
          </a:prstGeom>
        </p:spPr>
      </p:pic>
      <p:pic>
        <p:nvPicPr>
          <p:cNvPr id="183" name="Immagine 182" descr="SemanticWeb.png"/>
          <p:cNvPicPr>
            <a:picLocks noChangeAspect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404664"/>
            <a:ext cx="2656778" cy="529151"/>
          </a:xfrm>
          <a:prstGeom prst="rect">
            <a:avLst/>
          </a:prstGeom>
        </p:spPr>
      </p:pic>
      <p:pic>
        <p:nvPicPr>
          <p:cNvPr id="184" name="Immagine 183" descr="SHP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2339752" y="5877272"/>
            <a:ext cx="1333500" cy="787400"/>
          </a:xfrm>
          <a:prstGeom prst="rect">
            <a:avLst/>
          </a:prstGeom>
        </p:spPr>
      </p:pic>
      <p:pic>
        <p:nvPicPr>
          <p:cNvPr id="185" name="Immagine 184" descr="Sparql.jpg"/>
          <p:cNvPicPr>
            <a:picLocks noChangeAspect="1"/>
          </p:cNvPicPr>
          <p:nvPr/>
        </p:nvPicPr>
        <p:blipFill>
          <a:blip r:embed="rId4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2996952"/>
            <a:ext cx="864096" cy="864096"/>
          </a:xfrm>
          <a:prstGeom prst="rect">
            <a:avLst/>
          </a:prstGeom>
        </p:spPr>
      </p:pic>
      <p:pic>
        <p:nvPicPr>
          <p:cNvPr id="186" name="Immagine 185" descr="TIFF.jpg"/>
          <p:cNvPicPr>
            <a:picLocks noChangeAspect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4248" y="4005064"/>
            <a:ext cx="936104" cy="936104"/>
          </a:xfrm>
          <a:prstGeom prst="rect">
            <a:avLst/>
          </a:prstGeom>
        </p:spPr>
      </p:pic>
      <p:pic>
        <p:nvPicPr>
          <p:cNvPr id="187" name="Immagine 186" descr="Unep.gif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10975150" y="9797225"/>
            <a:ext cx="393700" cy="463550"/>
          </a:xfrm>
          <a:prstGeom prst="rect">
            <a:avLst/>
          </a:prstGeom>
        </p:spPr>
      </p:pic>
      <p:pic>
        <p:nvPicPr>
          <p:cNvPr id="188" name="Immagine 187" descr="UNESCO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10941000" y="9874200"/>
            <a:ext cx="762000" cy="609600"/>
          </a:xfrm>
          <a:prstGeom prst="rect">
            <a:avLst/>
          </a:prstGeom>
        </p:spPr>
      </p:pic>
      <p:pic>
        <p:nvPicPr>
          <p:cNvPr id="189" name="Immagine 188" descr="unescoioclogo (1).gif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1403648" y="6165304"/>
            <a:ext cx="1080120" cy="450759"/>
          </a:xfrm>
          <a:prstGeom prst="rect">
            <a:avLst/>
          </a:prstGeom>
        </p:spPr>
      </p:pic>
      <p:pic>
        <p:nvPicPr>
          <p:cNvPr id="190" name="Immagine 189" descr="W3C_logo.bmp"/>
          <p:cNvPicPr>
            <a:picLocks noChangeAspect="1"/>
          </p:cNvPicPr>
          <p:nvPr/>
        </p:nvPicPr>
        <p:blipFill>
          <a:blip r:embed="rId5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16" y="3933056"/>
            <a:ext cx="3780420" cy="576064"/>
          </a:xfrm>
          <a:prstGeom prst="rect">
            <a:avLst/>
          </a:prstGeom>
        </p:spPr>
      </p:pic>
      <p:pic>
        <p:nvPicPr>
          <p:cNvPr id="191" name="Immagine 190" descr="WaterML.jpg"/>
          <p:cNvPicPr>
            <a:picLocks noChangeAspect="1"/>
          </p:cNvPicPr>
          <p:nvPr/>
        </p:nvPicPr>
        <p:blipFill>
          <a:blip r:embed="rId5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00" y="3861048"/>
            <a:ext cx="1587500" cy="660400"/>
          </a:xfrm>
          <a:prstGeom prst="rect">
            <a:avLst/>
          </a:prstGeom>
        </p:spPr>
      </p:pic>
      <p:pic>
        <p:nvPicPr>
          <p:cNvPr id="192" name="Immagine 191" descr="Web2.0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179512" y="2132856"/>
            <a:ext cx="1224136" cy="1214421"/>
          </a:xfrm>
          <a:prstGeom prst="rect">
            <a:avLst/>
          </a:prstGeom>
        </p:spPr>
      </p:pic>
      <p:pic>
        <p:nvPicPr>
          <p:cNvPr id="193" name="Immagine 192" descr="WIKI.jpg"/>
          <p:cNvPicPr>
            <a:picLocks noChangeAspect="1"/>
          </p:cNvPicPr>
          <p:nvPr/>
        </p:nvPicPr>
        <p:blipFill>
          <a:blip r:embed="rId55" cstate="print">
            <a:clrChange>
              <a:clrFrom>
                <a:srgbClr val="FFFEF7"/>
              </a:clrFrom>
              <a:clrTo>
                <a:srgbClr val="FFFE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2320" y="1988840"/>
            <a:ext cx="1368153" cy="615669"/>
          </a:xfrm>
          <a:prstGeom prst="rect">
            <a:avLst/>
          </a:prstGeom>
        </p:spPr>
      </p:pic>
      <p:pic>
        <p:nvPicPr>
          <p:cNvPr id="194" name="Immagine 193" descr="WMO.jpg"/>
          <p:cNvPicPr>
            <a:picLocks noChangeAspect="1"/>
          </p:cNvPicPr>
          <p:nvPr/>
        </p:nvPicPr>
        <p:blipFill>
          <a:blip r:embed="rId5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3728" y="2708920"/>
            <a:ext cx="1092121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6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00"/>
                            </p:stCondLst>
                            <p:childTnLst>
                              <p:par>
                                <p:cTn id="1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0"/>
                            </p:stCondLst>
                            <p:childTnLst>
                              <p:par>
                                <p:cTn id="17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500"/>
                            </p:stCondLst>
                            <p:childTnLst>
                              <p:par>
                                <p:cTn id="1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000"/>
                            </p:stCondLst>
                            <p:childTnLst>
                              <p:par>
                                <p:cTn id="20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000"/>
                            </p:stCondLst>
                            <p:childTnLst>
                              <p:par>
                                <p:cTn id="2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0"/>
                            </p:stCondLst>
                            <p:childTnLst>
                              <p:par>
                                <p:cTn id="2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500"/>
                            </p:stCondLst>
                            <p:childTnLst>
                              <p:par>
                                <p:cTn id="2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500"/>
                            </p:stCondLst>
                            <p:childTnLst>
                              <p:par>
                                <p:cTn id="3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5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56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0500"/>
                            </p:stCondLst>
                            <p:childTnLst>
                              <p:par>
                                <p:cTn id="70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1500"/>
                            </p:stCondLst>
                            <p:childTnLst>
                              <p:par>
                                <p:cTn id="7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2500"/>
                            </p:stCondLst>
                            <p:childTnLst>
                              <p:par>
                                <p:cTn id="77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8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4001"/>
                            </p:stCondLst>
                            <p:childTnLst>
                              <p:par>
                                <p:cTn id="8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314960" y="4704080"/>
            <a:ext cx="8493760" cy="11571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Pričajući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o </a:t>
            </a:r>
            <a:r>
              <a:rPr lang="en-GB" sz="2400" dirty="0" smtClean="0">
                <a:latin typeface="Gill Sans"/>
                <a:ea typeface="Gill Sans" pitchFamily="-84" charset="0"/>
                <a:cs typeface="Gill Sans" pitchFamily="-84" charset="0"/>
              </a:rPr>
              <a:t>Landsat</a:t>
            </a:r>
            <a:r>
              <a:rPr lang="x-none" sz="2400" dirty="0" smtClean="0">
                <a:latin typeface="Gill Sans"/>
                <a:ea typeface="Gill Sans" pitchFamily="-84" charset="0"/>
                <a:cs typeface="Gill Sans" pitchFamily="-84" charset="0"/>
              </a:rPr>
              <a:t>u</a:t>
            </a:r>
            <a:r>
              <a:rPr lang="en-GB" sz="2400" dirty="0" smtClean="0">
                <a:latin typeface="Gill Sans"/>
                <a:ea typeface="Gill Sans" pitchFamily="-84" charset="0"/>
                <a:cs typeface="Gill Sans" pitchFamily="-84" charset="0"/>
              </a:rPr>
              <a:t>... </a:t>
            </a:r>
            <a:r>
              <a:rPr lang="hr-HR" sz="2400" dirty="0" smtClean="0">
                <a:latin typeface="Gill Sans"/>
                <a:ea typeface="Gill Sans" pitchFamily="-84" charset="0"/>
                <a:cs typeface="Gill Sans" pitchFamily="-84" charset="0"/>
              </a:rPr>
              <a:t>„</a:t>
            </a:r>
            <a:r>
              <a:rPr lang="en-GB" sz="2400" dirty="0" err="1" smtClean="0">
                <a:latin typeface="Gill Sans"/>
                <a:ea typeface="Gill Sans" pitchFamily="-84" charset="0"/>
                <a:cs typeface="Gill Sans" pitchFamily="-84" charset="0"/>
              </a:rPr>
              <a:t>Unatoč</a:t>
            </a:r>
            <a:r>
              <a:rPr lang="en-GB" sz="2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velikoj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potrebi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za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 smtClean="0">
                <a:latin typeface="Gill Sans"/>
                <a:ea typeface="Gill Sans" pitchFamily="-84" charset="0"/>
                <a:cs typeface="Gill Sans" pitchFamily="-84" charset="0"/>
              </a:rPr>
              <a:t>informacijama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velika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većina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hr-HR" sz="2400" dirty="0" smtClean="0">
                <a:latin typeface="Gill Sans"/>
                <a:ea typeface="Gill Sans" pitchFamily="-84" charset="0"/>
                <a:cs typeface="Gill Sans" pitchFamily="-84" charset="0"/>
              </a:rPr>
              <a:t>slika </a:t>
            </a:r>
            <a:r>
              <a:rPr lang="en-GB" sz="2400" dirty="0" err="1" smtClean="0">
                <a:latin typeface="Gill Sans"/>
                <a:ea typeface="Gill Sans" pitchFamily="-84" charset="0"/>
                <a:cs typeface="Gill Sans" pitchFamily="-84" charset="0"/>
              </a:rPr>
              <a:t>nikada</a:t>
            </a:r>
            <a:r>
              <a:rPr lang="en-GB" sz="2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nije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hr-HR" sz="2400" dirty="0" smtClean="0">
                <a:latin typeface="Gill Sans"/>
                <a:ea typeface="Gill Sans" pitchFamily="-84" charset="0"/>
                <a:cs typeface="Gill Sans" pitchFamily="-84" charset="0"/>
              </a:rPr>
              <a:t>odvojila </a:t>
            </a:r>
            <a:r>
              <a:rPr lang="en-GB" sz="2400" dirty="0" err="1" smtClean="0">
                <a:latin typeface="Gill Sans"/>
                <a:ea typeface="Gill Sans" pitchFamily="-84" charset="0"/>
                <a:cs typeface="Gill Sans" pitchFamily="-84" charset="0"/>
              </a:rPr>
              <a:t>niti</a:t>
            </a:r>
            <a:r>
              <a:rPr lang="en-GB" sz="2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jedan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neuron </a:t>
            </a:r>
            <a:r>
              <a:rPr lang="hr-HR" sz="2400" dirty="0" smtClean="0">
                <a:latin typeface="Gill Sans"/>
                <a:ea typeface="Gill Sans" pitchFamily="-84" charset="0"/>
                <a:cs typeface="Gill Sans" pitchFamily="-84" charset="0"/>
              </a:rPr>
              <a:t>u </a:t>
            </a:r>
            <a:r>
              <a:rPr lang="en-GB" sz="2400" dirty="0" err="1" smtClean="0">
                <a:latin typeface="Gill Sans"/>
                <a:ea typeface="Gill Sans" pitchFamily="-84" charset="0"/>
                <a:cs typeface="Gill Sans" pitchFamily="-84" charset="0"/>
              </a:rPr>
              <a:t>ljudskom</a:t>
            </a:r>
            <a:r>
              <a:rPr lang="en-GB" sz="2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mozgu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Umjesto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toga, </a:t>
            </a:r>
            <a:r>
              <a:rPr lang="en-GB" sz="2400" dirty="0" smtClean="0">
                <a:latin typeface="Gill Sans"/>
                <a:ea typeface="Gill Sans" pitchFamily="-84" charset="0"/>
                <a:cs typeface="Gill Sans" pitchFamily="-84" charset="0"/>
              </a:rPr>
              <a:t>on</a:t>
            </a:r>
            <a:r>
              <a:rPr lang="hr-HR" sz="2400" dirty="0">
                <a:latin typeface="Gill Sans"/>
                <a:ea typeface="Gill Sans" pitchFamily="-84" charset="0"/>
                <a:cs typeface="Gill Sans" pitchFamily="-84" charset="0"/>
              </a:rPr>
              <a:t>e</a:t>
            </a:r>
            <a:r>
              <a:rPr lang="en-GB" sz="2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su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pohranjene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u </a:t>
            </a:r>
            <a:r>
              <a:rPr lang="en-GB" sz="2400" i="1" dirty="0" err="1">
                <a:solidFill>
                  <a:srgbClr val="008000"/>
                </a:solidFill>
                <a:latin typeface="Gill Sans"/>
                <a:ea typeface="Gill Sans" pitchFamily="-84" charset="0"/>
                <a:cs typeface="Gill Sans" pitchFamily="-84" charset="0"/>
              </a:rPr>
              <a:t>elektroničkom</a:t>
            </a:r>
            <a:r>
              <a:rPr lang="en-GB" sz="2400" i="1" dirty="0">
                <a:solidFill>
                  <a:srgbClr val="008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i="1" dirty="0" err="1">
                <a:solidFill>
                  <a:srgbClr val="008000"/>
                </a:solidFill>
                <a:latin typeface="Gill Sans"/>
                <a:ea typeface="Gill Sans" pitchFamily="-84" charset="0"/>
                <a:cs typeface="Gill Sans" pitchFamily="-84" charset="0"/>
              </a:rPr>
              <a:t>silosu</a:t>
            </a:r>
            <a:r>
              <a:rPr lang="en-GB" sz="2400" i="1" dirty="0">
                <a:solidFill>
                  <a:srgbClr val="008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 smtClean="0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hr-HR" sz="2400" dirty="0" smtClean="0"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endParaRPr lang="en-US" sz="2400" i="1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9180" y="873164"/>
            <a:ext cx="5116711" cy="34111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/>
          </p:cNvSpPr>
          <p:nvPr/>
        </p:nvSpPr>
        <p:spPr bwMode="auto">
          <a:xfrm>
            <a:off x="7796734" y="5861224"/>
            <a:ext cx="839391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en-US" sz="1300" i="1" dirty="0">
                <a:ea typeface="Gill Sans" pitchFamily="-84" charset="0"/>
                <a:cs typeface="Gill Sans" pitchFamily="-84" charset="0"/>
              </a:rPr>
              <a:t>Gore (1998)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uppo 44"/>
          <p:cNvGrpSpPr/>
          <p:nvPr/>
        </p:nvGrpSpPr>
        <p:grpSpPr>
          <a:xfrm>
            <a:off x="107504" y="476672"/>
            <a:ext cx="6065795" cy="3240360"/>
            <a:chOff x="192961" y="346914"/>
            <a:chExt cx="6065795" cy="3240360"/>
          </a:xfrm>
        </p:grpSpPr>
        <p:pic>
          <p:nvPicPr>
            <p:cNvPr id="79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80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81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CasellaDiTesto 7"/>
            <p:cNvSpPr txBox="1"/>
            <p:nvPr/>
          </p:nvSpPr>
          <p:spPr>
            <a:xfrm>
              <a:off x="1475656" y="1757372"/>
              <a:ext cx="3895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i="1" dirty="0" smtClean="0">
                  <a:solidFill>
                    <a:prstClr val="black"/>
                  </a:solidFill>
                  <a:latin typeface="Gill Sans"/>
                </a:rPr>
                <a:t>Forestry Service Bus</a:t>
              </a:r>
              <a:endParaRPr lang="en-GB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4" name="Rettangolo arrotondato 8"/>
            <p:cNvSpPr/>
            <p:nvPr/>
          </p:nvSpPr>
          <p:spPr>
            <a:xfrm>
              <a:off x="1763688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orisnik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5" name="Rettangolo arrotondato 9"/>
            <p:cNvSpPr/>
            <p:nvPr/>
          </p:nvSpPr>
          <p:spPr>
            <a:xfrm>
              <a:off x="3779912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orisnik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6" name="Rettangolo arrotondato 10"/>
            <p:cNvSpPr/>
            <p:nvPr/>
          </p:nvSpPr>
          <p:spPr>
            <a:xfrm>
              <a:off x="1626851" y="2492896"/>
              <a:ext cx="107294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7" name="Rettangolo arrotondato 11"/>
            <p:cNvSpPr/>
            <p:nvPr/>
          </p:nvSpPr>
          <p:spPr>
            <a:xfrm>
              <a:off x="2951965" y="2492896"/>
              <a:ext cx="109799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8" name="Rettangolo arrotondato 12"/>
            <p:cNvSpPr/>
            <p:nvPr/>
          </p:nvSpPr>
          <p:spPr>
            <a:xfrm>
              <a:off x="4355975" y="2492896"/>
              <a:ext cx="114569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89" name="Connettore 1 14"/>
            <p:cNvCxnSpPr>
              <a:stCxn id="84" idx="2"/>
            </p:cNvCxnSpPr>
            <p:nvPr/>
          </p:nvCxnSpPr>
          <p:spPr>
            <a:xfrm>
              <a:off x="2267744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pic>
        <p:nvPicPr>
          <p:cNvPr id="95" name="Picture 10" descr="Forest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grpSp>
        <p:nvGrpSpPr>
          <p:cNvPr id="96" name="Gruppo 45"/>
          <p:cNvGrpSpPr/>
          <p:nvPr/>
        </p:nvGrpSpPr>
        <p:grpSpPr>
          <a:xfrm>
            <a:off x="464133" y="3514720"/>
            <a:ext cx="6065795" cy="3240360"/>
            <a:chOff x="18373" y="3717032"/>
            <a:chExt cx="6065795" cy="3240360"/>
          </a:xfrm>
        </p:grpSpPr>
        <p:pic>
          <p:nvPicPr>
            <p:cNvPr id="97" name="Immagine 24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73" y="3717032"/>
              <a:ext cx="6065795" cy="3240360"/>
            </a:xfrm>
            <a:prstGeom prst="rect">
              <a:avLst/>
            </a:prstGeom>
          </p:spPr>
        </p:pic>
        <p:sp>
          <p:nvSpPr>
            <p:cNvPr id="98" name="Elaborazione 25"/>
            <p:cNvSpPr/>
            <p:nvPr/>
          </p:nvSpPr>
          <p:spPr>
            <a:xfrm>
              <a:off x="1301068" y="5142934"/>
              <a:ext cx="3888432" cy="36004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03" name="Connettore 1 26"/>
            <p:cNvCxnSpPr/>
            <p:nvPr/>
          </p:nvCxnSpPr>
          <p:spPr>
            <a:xfrm>
              <a:off x="1301068" y="514293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27"/>
            <p:cNvCxnSpPr/>
            <p:nvPr/>
          </p:nvCxnSpPr>
          <p:spPr>
            <a:xfrm>
              <a:off x="1301068" y="550297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CasellaDiTesto 28"/>
            <p:cNvSpPr txBox="1"/>
            <p:nvPr/>
          </p:nvSpPr>
          <p:spPr>
            <a:xfrm>
              <a:off x="1301069" y="5142934"/>
              <a:ext cx="38786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600" i="1" dirty="0" smtClean="0">
                  <a:solidFill>
                    <a:prstClr val="black"/>
                  </a:solidFill>
                  <a:latin typeface="Gill Sans"/>
                </a:rPr>
                <a:t>Biodiversity Service Bus</a:t>
              </a:r>
              <a:endParaRPr lang="en-GB" sz="16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0" name="Rettangolo arrotondato 29"/>
            <p:cNvSpPr/>
            <p:nvPr/>
          </p:nvSpPr>
          <p:spPr>
            <a:xfrm>
              <a:off x="1589100" y="4278838"/>
              <a:ext cx="1008112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orisnik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1" name="Rettangolo arrotondato 30"/>
            <p:cNvSpPr/>
            <p:nvPr/>
          </p:nvSpPr>
          <p:spPr>
            <a:xfrm>
              <a:off x="3605324" y="4278838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orisnik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9" name="Rettangolo arrotondato 31"/>
            <p:cNvSpPr/>
            <p:nvPr/>
          </p:nvSpPr>
          <p:spPr>
            <a:xfrm>
              <a:off x="1376416" y="5863014"/>
              <a:ext cx="114878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0" name="Rettangolo arrotondato 32"/>
            <p:cNvSpPr/>
            <p:nvPr/>
          </p:nvSpPr>
          <p:spPr>
            <a:xfrm>
              <a:off x="2766357" y="5863014"/>
              <a:ext cx="1126707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1" name="Rettangolo arrotondato 33"/>
            <p:cNvSpPr/>
            <p:nvPr/>
          </p:nvSpPr>
          <p:spPr>
            <a:xfrm>
              <a:off x="4181388" y="5863014"/>
              <a:ext cx="115616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24" name="Connettore 1 34"/>
            <p:cNvCxnSpPr>
              <a:stCxn id="110" idx="2"/>
            </p:cNvCxnSpPr>
            <p:nvPr/>
          </p:nvCxnSpPr>
          <p:spPr>
            <a:xfrm>
              <a:off x="2093156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35"/>
            <p:cNvCxnSpPr/>
            <p:nvPr/>
          </p:nvCxnSpPr>
          <p:spPr>
            <a:xfrm>
              <a:off x="4109380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36"/>
            <p:cNvCxnSpPr/>
            <p:nvPr/>
          </p:nvCxnSpPr>
          <p:spPr>
            <a:xfrm>
              <a:off x="209315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37"/>
            <p:cNvCxnSpPr/>
            <p:nvPr/>
          </p:nvCxnSpPr>
          <p:spPr>
            <a:xfrm>
              <a:off x="3317292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38"/>
            <p:cNvCxnSpPr/>
            <p:nvPr/>
          </p:nvCxnSpPr>
          <p:spPr>
            <a:xfrm>
              <a:off x="461343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Cilindro 39"/>
            <p:cNvSpPr/>
            <p:nvPr/>
          </p:nvSpPr>
          <p:spPr>
            <a:xfrm>
              <a:off x="3533316" y="6295062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31" name="CasellaDiTesto 40"/>
          <p:cNvSpPr txBox="1"/>
          <p:nvPr/>
        </p:nvSpPr>
        <p:spPr>
          <a:xfrm>
            <a:off x="832470" y="62704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E-infrastruktura za šumarstvo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132" name="CasellaDiTesto 41"/>
          <p:cNvSpPr txBox="1"/>
          <p:nvPr/>
        </p:nvSpPr>
        <p:spPr>
          <a:xfrm>
            <a:off x="6277720" y="5589240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Gill Sans"/>
              </a:rPr>
              <a:t>E-</a:t>
            </a:r>
            <a:r>
              <a:rPr lang="en-GB" dirty="0" err="1">
                <a:solidFill>
                  <a:prstClr val="black"/>
                </a:solidFill>
                <a:latin typeface="Gill Sans"/>
              </a:rPr>
              <a:t>infrastruktura</a:t>
            </a:r>
            <a:r>
              <a:rPr lang="en-GB" dirty="0">
                <a:solidFill>
                  <a:prstClr val="black"/>
                </a:solidFill>
                <a:latin typeface="Gill Sans"/>
              </a:rPr>
              <a:t> </a:t>
            </a:r>
            <a:r>
              <a:rPr lang="x-none" dirty="0" smtClean="0">
                <a:solidFill>
                  <a:prstClr val="black"/>
                </a:solidFill>
                <a:latin typeface="Gill Sans"/>
              </a:rPr>
              <a:t>za </a:t>
            </a:r>
          </a:p>
          <a:p>
            <a:r>
              <a:rPr lang="x-none" smtClean="0">
                <a:solidFill>
                  <a:prstClr val="black"/>
                </a:solidFill>
                <a:latin typeface="Gill Sans"/>
              </a:rPr>
              <a:t>bioraznolikost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133" name="Gruppo 54"/>
          <p:cNvGrpSpPr/>
          <p:nvPr/>
        </p:nvGrpSpPr>
        <p:grpSpPr>
          <a:xfrm>
            <a:off x="5652120" y="2520280"/>
            <a:ext cx="3456384" cy="1988840"/>
            <a:chOff x="291836" y="346914"/>
            <a:chExt cx="6065795" cy="3240360"/>
          </a:xfrm>
        </p:grpSpPr>
        <p:pic>
          <p:nvPicPr>
            <p:cNvPr id="134" name="Immagine 55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135" name="Elaborazione 56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36" name="Connettore 1 57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58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CasellaDiTesto 59"/>
            <p:cNvSpPr txBox="1"/>
            <p:nvPr/>
          </p:nvSpPr>
          <p:spPr>
            <a:xfrm>
              <a:off x="1488171" y="1772816"/>
              <a:ext cx="3875918" cy="376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900" i="1" dirty="0" smtClean="0">
                  <a:solidFill>
                    <a:prstClr val="black"/>
                  </a:solidFill>
                  <a:latin typeface="Gill Sans"/>
                </a:rPr>
                <a:t>Drought Service Bus</a:t>
              </a:r>
              <a:endParaRPr lang="en-GB" sz="9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9" name="Rettangolo arrotondato 60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40" name="Rettangolo arrotondato 61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41" name="Rettangolo arrotondato 62"/>
            <p:cNvSpPr/>
            <p:nvPr/>
          </p:nvSpPr>
          <p:spPr>
            <a:xfrm>
              <a:off x="1555543" y="2492896"/>
              <a:ext cx="114424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42" name="Rettangolo arrotondato 63"/>
            <p:cNvSpPr/>
            <p:nvPr/>
          </p:nvSpPr>
          <p:spPr>
            <a:xfrm>
              <a:off x="2931912" y="2492896"/>
              <a:ext cx="1130889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43" name="Rettangolo arrotondato 64"/>
            <p:cNvSpPr/>
            <p:nvPr/>
          </p:nvSpPr>
          <p:spPr>
            <a:xfrm>
              <a:off x="4355976" y="2492896"/>
              <a:ext cx="1127856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cxnSp>
          <p:nvCxnSpPr>
            <p:cNvPr id="144" name="Connettore 1 65"/>
            <p:cNvCxnSpPr>
              <a:stCxn id="139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66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67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68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69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Cilindro 70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50" name="CasellaDiTesto 126"/>
          <p:cNvSpPr txBox="1"/>
          <p:nvPr/>
        </p:nvSpPr>
        <p:spPr>
          <a:xfrm>
            <a:off x="6122767" y="215094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E-infrastruktura </a:t>
            </a:r>
            <a:r>
              <a:rPr lang="x-none" smtClean="0">
                <a:solidFill>
                  <a:prstClr val="black"/>
                </a:solidFill>
                <a:latin typeface="Gill Sans"/>
              </a:rPr>
              <a:t>za suše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151" name="Gruppo 72"/>
          <p:cNvGrpSpPr/>
          <p:nvPr/>
        </p:nvGrpSpPr>
        <p:grpSpPr>
          <a:xfrm>
            <a:off x="6372200" y="332656"/>
            <a:ext cx="2520280" cy="1440160"/>
            <a:chOff x="291836" y="346914"/>
            <a:chExt cx="6065795" cy="3240360"/>
          </a:xfrm>
        </p:grpSpPr>
        <p:pic>
          <p:nvPicPr>
            <p:cNvPr id="152" name="Immagine 98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153" name="Elaborazione 99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54" name="Connettore 1 100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01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CasellaDiTesto 103"/>
            <p:cNvSpPr txBox="1"/>
            <p:nvPr/>
          </p:nvSpPr>
          <p:spPr>
            <a:xfrm>
              <a:off x="1475656" y="1742497"/>
              <a:ext cx="3888433" cy="45012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700" i="1" smtClean="0">
                  <a:solidFill>
                    <a:prstClr val="black"/>
                  </a:solidFill>
                  <a:latin typeface="Gill Sans"/>
                </a:rPr>
                <a:t>Mag</a:t>
              </a:r>
              <a:r>
                <a:rPr lang="x-none" sz="700" i="1" smtClean="0">
                  <a:solidFill>
                    <a:prstClr val="black"/>
                  </a:solidFill>
                  <a:latin typeface="Gill Sans"/>
                </a:rPr>
                <a:t>.</a:t>
              </a:r>
              <a:r>
                <a:rPr lang="en-GB" sz="700" i="1" smtClean="0">
                  <a:solidFill>
                    <a:prstClr val="black"/>
                  </a:solidFill>
                  <a:latin typeface="Gill Sans"/>
                </a:rPr>
                <a:t> </a:t>
              </a:r>
              <a:r>
                <a:rPr lang="en-GB" sz="700" i="1">
                  <a:solidFill>
                    <a:prstClr val="black"/>
                  </a:solidFill>
                  <a:latin typeface="Gill Sans"/>
                </a:rPr>
                <a:t>servisa </a:t>
              </a:r>
              <a:r>
                <a:rPr lang="x-none" sz="700" i="1" smtClean="0">
                  <a:solidFill>
                    <a:prstClr val="black"/>
                  </a:solidFill>
                  <a:latin typeface="Gill Sans"/>
                </a:rPr>
                <a:t>za vrijeme na oceanima</a:t>
              </a:r>
              <a:endParaRPr lang="en-GB" sz="700" i="1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57" name="Rettangolo arrotondato 104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58" name="Rettangolo arrotondato 105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59" name="Rettangolo arrotondato 108"/>
            <p:cNvSpPr/>
            <p:nvPr/>
          </p:nvSpPr>
          <p:spPr>
            <a:xfrm>
              <a:off x="1475656" y="2492899"/>
              <a:ext cx="1224136" cy="50405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60" name="Rettangolo arrotondato 111"/>
            <p:cNvSpPr/>
            <p:nvPr/>
          </p:nvSpPr>
          <p:spPr>
            <a:xfrm>
              <a:off x="2947692" y="2492897"/>
              <a:ext cx="1139942" cy="50405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61" name="Rettangolo arrotondato 112"/>
            <p:cNvSpPr/>
            <p:nvPr/>
          </p:nvSpPr>
          <p:spPr>
            <a:xfrm>
              <a:off x="4355975" y="2492897"/>
              <a:ext cx="112688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cxnSp>
          <p:nvCxnSpPr>
            <p:cNvPr id="162" name="Connettore 1 113"/>
            <p:cNvCxnSpPr>
              <a:stCxn id="157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14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15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16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117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Cilindro 121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68" name="CasellaDiTesto 122"/>
          <p:cNvSpPr txBox="1"/>
          <p:nvPr/>
        </p:nvSpPr>
        <p:spPr>
          <a:xfrm>
            <a:off x="4836036" y="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E-infrastruktura za </a:t>
            </a:r>
            <a:r>
              <a:rPr lang="x-none" smtClean="0">
                <a:solidFill>
                  <a:prstClr val="black"/>
                </a:solidFill>
                <a:latin typeface="Gill Sans"/>
              </a:rPr>
              <a:t>vrijeme na oceanima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pic>
        <p:nvPicPr>
          <p:cNvPr id="169" name="Picture 13" descr="Wa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4293096"/>
            <a:ext cx="857256" cy="857256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70" name="Picture 8" descr="bioiversity-1.gi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0928" y="3562516"/>
            <a:ext cx="841248" cy="83515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71" name="Picture 9" descr="climate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12160" y="548680"/>
            <a:ext cx="643301" cy="64807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9793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uppo 44"/>
          <p:cNvGrpSpPr/>
          <p:nvPr/>
        </p:nvGrpSpPr>
        <p:grpSpPr>
          <a:xfrm>
            <a:off x="107504" y="476672"/>
            <a:ext cx="6065795" cy="3240360"/>
            <a:chOff x="192961" y="346914"/>
            <a:chExt cx="6065795" cy="3240360"/>
          </a:xfrm>
        </p:grpSpPr>
        <p:pic>
          <p:nvPicPr>
            <p:cNvPr id="13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13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35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CasellaDiTesto 7"/>
            <p:cNvSpPr txBox="1"/>
            <p:nvPr/>
          </p:nvSpPr>
          <p:spPr>
            <a:xfrm>
              <a:off x="1475656" y="1757372"/>
              <a:ext cx="3895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i="1" dirty="0" smtClean="0">
                  <a:solidFill>
                    <a:prstClr val="black"/>
                  </a:solidFill>
                  <a:latin typeface="Gill Sans"/>
                </a:rPr>
                <a:t>Forestry Service Bus</a:t>
              </a:r>
              <a:endParaRPr lang="en-GB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8" name="Rettangolo arrotondato 8"/>
            <p:cNvSpPr/>
            <p:nvPr/>
          </p:nvSpPr>
          <p:spPr>
            <a:xfrm>
              <a:off x="1763688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orisnik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9" name="Rettangolo arrotondato 9"/>
            <p:cNvSpPr/>
            <p:nvPr/>
          </p:nvSpPr>
          <p:spPr>
            <a:xfrm>
              <a:off x="3779912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orisnik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40" name="Rettangolo arrotondato 10"/>
            <p:cNvSpPr/>
            <p:nvPr/>
          </p:nvSpPr>
          <p:spPr>
            <a:xfrm>
              <a:off x="1626851" y="2492896"/>
              <a:ext cx="107294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41" name="Rettangolo arrotondato 11"/>
            <p:cNvSpPr/>
            <p:nvPr/>
          </p:nvSpPr>
          <p:spPr>
            <a:xfrm>
              <a:off x="2951965" y="2492896"/>
              <a:ext cx="109799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42" name="Rettangolo arrotondato 12"/>
            <p:cNvSpPr/>
            <p:nvPr/>
          </p:nvSpPr>
          <p:spPr>
            <a:xfrm>
              <a:off x="4355975" y="2492896"/>
              <a:ext cx="114569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43" name="Connettore 1 14"/>
            <p:cNvCxnSpPr>
              <a:stCxn id="138" idx="2"/>
            </p:cNvCxnSpPr>
            <p:nvPr/>
          </p:nvCxnSpPr>
          <p:spPr>
            <a:xfrm>
              <a:off x="2267744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149" name="Gruppo 45"/>
          <p:cNvGrpSpPr/>
          <p:nvPr/>
        </p:nvGrpSpPr>
        <p:grpSpPr>
          <a:xfrm>
            <a:off x="464133" y="3514720"/>
            <a:ext cx="6065795" cy="3240360"/>
            <a:chOff x="18373" y="3717032"/>
            <a:chExt cx="6065795" cy="3240360"/>
          </a:xfrm>
        </p:grpSpPr>
        <p:pic>
          <p:nvPicPr>
            <p:cNvPr id="150" name="Immagine 24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73" y="3717032"/>
              <a:ext cx="6065795" cy="3240360"/>
            </a:xfrm>
            <a:prstGeom prst="rect">
              <a:avLst/>
            </a:prstGeom>
          </p:spPr>
        </p:pic>
        <p:sp>
          <p:nvSpPr>
            <p:cNvPr id="151" name="Elaborazione 25"/>
            <p:cNvSpPr/>
            <p:nvPr/>
          </p:nvSpPr>
          <p:spPr>
            <a:xfrm>
              <a:off x="1301068" y="5142934"/>
              <a:ext cx="3888432" cy="36004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52" name="Connettore 1 26"/>
            <p:cNvCxnSpPr/>
            <p:nvPr/>
          </p:nvCxnSpPr>
          <p:spPr>
            <a:xfrm>
              <a:off x="1301068" y="514293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27"/>
            <p:cNvCxnSpPr/>
            <p:nvPr/>
          </p:nvCxnSpPr>
          <p:spPr>
            <a:xfrm>
              <a:off x="1301068" y="550297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CasellaDiTesto 28"/>
            <p:cNvSpPr txBox="1"/>
            <p:nvPr/>
          </p:nvSpPr>
          <p:spPr>
            <a:xfrm>
              <a:off x="1301069" y="5142934"/>
              <a:ext cx="38786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600" i="1" dirty="0" smtClean="0">
                  <a:solidFill>
                    <a:prstClr val="black"/>
                  </a:solidFill>
                  <a:latin typeface="Gill Sans"/>
                </a:rPr>
                <a:t>Biodiversity Service Bus </a:t>
              </a:r>
              <a:endParaRPr lang="en-GB" sz="16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55" name="Rettangolo arrotondato 29"/>
            <p:cNvSpPr/>
            <p:nvPr/>
          </p:nvSpPr>
          <p:spPr>
            <a:xfrm>
              <a:off x="1589100" y="4278838"/>
              <a:ext cx="1008112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orisnik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56" name="Rettangolo arrotondato 30"/>
            <p:cNvSpPr/>
            <p:nvPr/>
          </p:nvSpPr>
          <p:spPr>
            <a:xfrm>
              <a:off x="3605324" y="4278838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orisnik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57" name="Rettangolo arrotondato 31"/>
            <p:cNvSpPr/>
            <p:nvPr/>
          </p:nvSpPr>
          <p:spPr>
            <a:xfrm>
              <a:off x="1376416" y="5863014"/>
              <a:ext cx="114878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58" name="Rettangolo arrotondato 32"/>
            <p:cNvSpPr/>
            <p:nvPr/>
          </p:nvSpPr>
          <p:spPr>
            <a:xfrm>
              <a:off x="2766357" y="5863014"/>
              <a:ext cx="1126707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59" name="Rettangolo arrotondato 33"/>
            <p:cNvSpPr/>
            <p:nvPr/>
          </p:nvSpPr>
          <p:spPr>
            <a:xfrm>
              <a:off x="4181388" y="5863014"/>
              <a:ext cx="115616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60" name="Connettore 1 34"/>
            <p:cNvCxnSpPr>
              <a:stCxn id="155" idx="2"/>
            </p:cNvCxnSpPr>
            <p:nvPr/>
          </p:nvCxnSpPr>
          <p:spPr>
            <a:xfrm>
              <a:off x="2093156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35"/>
            <p:cNvCxnSpPr/>
            <p:nvPr/>
          </p:nvCxnSpPr>
          <p:spPr>
            <a:xfrm>
              <a:off x="4109380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36"/>
            <p:cNvCxnSpPr/>
            <p:nvPr/>
          </p:nvCxnSpPr>
          <p:spPr>
            <a:xfrm>
              <a:off x="209315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37"/>
            <p:cNvCxnSpPr/>
            <p:nvPr/>
          </p:nvCxnSpPr>
          <p:spPr>
            <a:xfrm>
              <a:off x="3317292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38"/>
            <p:cNvCxnSpPr/>
            <p:nvPr/>
          </p:nvCxnSpPr>
          <p:spPr>
            <a:xfrm>
              <a:off x="461343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Cilindro 39"/>
            <p:cNvSpPr/>
            <p:nvPr/>
          </p:nvSpPr>
          <p:spPr>
            <a:xfrm>
              <a:off x="3533316" y="6295062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66" name="CasellaDiTesto 40"/>
          <p:cNvSpPr txBox="1"/>
          <p:nvPr/>
        </p:nvSpPr>
        <p:spPr>
          <a:xfrm>
            <a:off x="832470" y="62704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E-infrastruktura za šumarstvo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167" name="CasellaDiTesto 41"/>
          <p:cNvSpPr txBox="1"/>
          <p:nvPr/>
        </p:nvSpPr>
        <p:spPr>
          <a:xfrm>
            <a:off x="6277720" y="5589240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E-infrastruktura </a:t>
            </a:r>
            <a:r>
              <a:rPr lang="x-none" smtClean="0">
                <a:solidFill>
                  <a:prstClr val="black"/>
                </a:solidFill>
                <a:latin typeface="Gill Sans"/>
              </a:rPr>
              <a:t>za </a:t>
            </a:r>
          </a:p>
          <a:p>
            <a:r>
              <a:rPr lang="x-none" smtClean="0">
                <a:solidFill>
                  <a:prstClr val="black"/>
                </a:solidFill>
                <a:latin typeface="Gill Sans"/>
              </a:rPr>
              <a:t>biodiverzitet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168" name="Gruppo 54"/>
          <p:cNvGrpSpPr/>
          <p:nvPr/>
        </p:nvGrpSpPr>
        <p:grpSpPr>
          <a:xfrm>
            <a:off x="5652120" y="2520280"/>
            <a:ext cx="3456384" cy="1988840"/>
            <a:chOff x="291836" y="346914"/>
            <a:chExt cx="6065795" cy="3240360"/>
          </a:xfrm>
        </p:grpSpPr>
        <p:pic>
          <p:nvPicPr>
            <p:cNvPr id="169" name="Immagine 55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170" name="Elaborazione 56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71" name="Connettore 1 57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58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CasellaDiTesto 59"/>
            <p:cNvSpPr txBox="1"/>
            <p:nvPr/>
          </p:nvSpPr>
          <p:spPr>
            <a:xfrm>
              <a:off x="1488171" y="1772816"/>
              <a:ext cx="3875918" cy="376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900" i="1" dirty="0" smtClean="0">
                  <a:solidFill>
                    <a:prstClr val="black"/>
                  </a:solidFill>
                  <a:latin typeface="Gill Sans"/>
                </a:rPr>
                <a:t>Drought Service Bus</a:t>
              </a:r>
              <a:endParaRPr lang="en-GB" sz="9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74" name="Rettangolo arrotondato 60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75" name="Rettangolo arrotondato 61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76" name="Rettangolo arrotondato 62"/>
            <p:cNvSpPr/>
            <p:nvPr/>
          </p:nvSpPr>
          <p:spPr>
            <a:xfrm>
              <a:off x="1555543" y="2492896"/>
              <a:ext cx="114424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77" name="Rettangolo arrotondato 63"/>
            <p:cNvSpPr/>
            <p:nvPr/>
          </p:nvSpPr>
          <p:spPr>
            <a:xfrm>
              <a:off x="2931912" y="2492896"/>
              <a:ext cx="1130889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78" name="Rettangolo arrotondato 64"/>
            <p:cNvSpPr/>
            <p:nvPr/>
          </p:nvSpPr>
          <p:spPr>
            <a:xfrm>
              <a:off x="4355976" y="2492896"/>
              <a:ext cx="1127856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cxnSp>
          <p:nvCxnSpPr>
            <p:cNvPr id="179" name="Connettore 1 65"/>
            <p:cNvCxnSpPr>
              <a:stCxn id="174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66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67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68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69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Cilindro 70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85" name="CasellaDiTesto 126"/>
          <p:cNvSpPr txBox="1"/>
          <p:nvPr/>
        </p:nvSpPr>
        <p:spPr>
          <a:xfrm>
            <a:off x="6122767" y="215094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E-infrastruktura </a:t>
            </a:r>
            <a:r>
              <a:rPr lang="x-none" smtClean="0">
                <a:solidFill>
                  <a:prstClr val="black"/>
                </a:solidFill>
                <a:latin typeface="Gill Sans"/>
              </a:rPr>
              <a:t>za suše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186" name="Gruppo 72"/>
          <p:cNvGrpSpPr/>
          <p:nvPr/>
        </p:nvGrpSpPr>
        <p:grpSpPr>
          <a:xfrm>
            <a:off x="6372200" y="332656"/>
            <a:ext cx="2520280" cy="1440160"/>
            <a:chOff x="291836" y="346914"/>
            <a:chExt cx="6065795" cy="3240360"/>
          </a:xfrm>
        </p:grpSpPr>
        <p:pic>
          <p:nvPicPr>
            <p:cNvPr id="187" name="Immagine 98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188" name="Elaborazione 99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89" name="Connettore 1 100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01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CasellaDiTesto 103"/>
            <p:cNvSpPr txBox="1"/>
            <p:nvPr/>
          </p:nvSpPr>
          <p:spPr>
            <a:xfrm>
              <a:off x="1475656" y="1742497"/>
              <a:ext cx="3888433" cy="45012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700" i="1" smtClean="0">
                  <a:solidFill>
                    <a:prstClr val="black"/>
                  </a:solidFill>
                  <a:latin typeface="Gill Sans"/>
                </a:rPr>
                <a:t>Mag</a:t>
              </a:r>
              <a:r>
                <a:rPr lang="x-none" sz="700" i="1" smtClean="0">
                  <a:solidFill>
                    <a:prstClr val="black"/>
                  </a:solidFill>
                  <a:latin typeface="Gill Sans"/>
                </a:rPr>
                <a:t>.</a:t>
              </a:r>
              <a:r>
                <a:rPr lang="en-GB" sz="700" i="1" smtClean="0">
                  <a:solidFill>
                    <a:prstClr val="black"/>
                  </a:solidFill>
                  <a:latin typeface="Gill Sans"/>
                </a:rPr>
                <a:t> </a:t>
              </a:r>
              <a:r>
                <a:rPr lang="en-GB" sz="700" i="1">
                  <a:solidFill>
                    <a:prstClr val="black"/>
                  </a:solidFill>
                  <a:latin typeface="Gill Sans"/>
                </a:rPr>
                <a:t>servisa </a:t>
              </a:r>
              <a:r>
                <a:rPr lang="x-none" sz="700" i="1" smtClean="0">
                  <a:solidFill>
                    <a:prstClr val="black"/>
                  </a:solidFill>
                  <a:latin typeface="Gill Sans"/>
                </a:rPr>
                <a:t>za vrijeme na oceanima</a:t>
              </a:r>
              <a:endParaRPr lang="en-GB" sz="700" i="1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92" name="Rettangolo arrotondato 104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93" name="Rettangolo arrotondato 105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94" name="Rettangolo arrotondato 108"/>
            <p:cNvSpPr/>
            <p:nvPr/>
          </p:nvSpPr>
          <p:spPr>
            <a:xfrm>
              <a:off x="1475656" y="2492899"/>
              <a:ext cx="1224136" cy="50405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95" name="Rettangolo arrotondato 111"/>
            <p:cNvSpPr/>
            <p:nvPr/>
          </p:nvSpPr>
          <p:spPr>
            <a:xfrm>
              <a:off x="2947692" y="2492897"/>
              <a:ext cx="1139942" cy="50405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96" name="Rettangolo arrotondato 112"/>
            <p:cNvSpPr/>
            <p:nvPr/>
          </p:nvSpPr>
          <p:spPr>
            <a:xfrm>
              <a:off x="4355975" y="2492897"/>
              <a:ext cx="112688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cxnSp>
          <p:nvCxnSpPr>
            <p:cNvPr id="197" name="Connettore 1 113"/>
            <p:cNvCxnSpPr>
              <a:stCxn id="192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14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15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16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117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Cilindro 121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203" name="CasellaDiTesto 122"/>
          <p:cNvSpPr txBox="1"/>
          <p:nvPr/>
        </p:nvSpPr>
        <p:spPr>
          <a:xfrm>
            <a:off x="4836036" y="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E-infrastruktura za </a:t>
            </a:r>
            <a:r>
              <a:rPr lang="x-none" smtClean="0">
                <a:solidFill>
                  <a:prstClr val="black"/>
                </a:solidFill>
                <a:latin typeface="Gill Sans"/>
              </a:rPr>
              <a:t>vrijeme na oceanima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pic>
        <p:nvPicPr>
          <p:cNvPr id="131" name="Picture 10" descr="Forest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4" name="Picture 13" descr="Wa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4293096"/>
            <a:ext cx="857256" cy="857256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6" name="Picture 8" descr="bioiversity-1.gi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0928" y="3562516"/>
            <a:ext cx="841248" cy="83515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7" name="Picture 9" descr="climate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12160" y="548680"/>
            <a:ext cx="643301" cy="64807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cxnSp>
        <p:nvCxnSpPr>
          <p:cNvPr id="79" name="Connettore 4 78"/>
          <p:cNvCxnSpPr>
            <a:stCxn id="10" idx="3"/>
            <a:endCxn id="100" idx="1"/>
          </p:cNvCxnSpPr>
          <p:nvPr/>
        </p:nvCxnSpPr>
        <p:spPr>
          <a:xfrm flipV="1">
            <a:off x="4702567" y="1046399"/>
            <a:ext cx="2161499" cy="244107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4 79"/>
          <p:cNvCxnSpPr>
            <a:stCxn id="10" idx="3"/>
            <a:endCxn id="57" idx="1"/>
          </p:cNvCxnSpPr>
          <p:nvPr/>
        </p:nvCxnSpPr>
        <p:spPr>
          <a:xfrm>
            <a:off x="4702567" y="1290506"/>
            <a:ext cx="1624112" cy="2215443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4 82"/>
          <p:cNvCxnSpPr>
            <a:stCxn id="9" idx="3"/>
            <a:endCxn id="26" idx="1"/>
          </p:cNvCxnSpPr>
          <p:nvPr/>
        </p:nvCxnSpPr>
        <p:spPr>
          <a:xfrm flipH="1">
            <a:off x="1746828" y="1290506"/>
            <a:ext cx="939515" cy="3830136"/>
          </a:xfrm>
          <a:prstGeom prst="bentConnector5">
            <a:avLst>
              <a:gd name="adj1" fmla="val -24332"/>
              <a:gd name="adj2" fmla="val 50940"/>
              <a:gd name="adj3" fmla="val 124332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ttore 4 82"/>
          <p:cNvCxnSpPr>
            <a:stCxn id="9" idx="3"/>
            <a:endCxn id="57" idx="1"/>
          </p:cNvCxnSpPr>
          <p:nvPr/>
        </p:nvCxnSpPr>
        <p:spPr>
          <a:xfrm>
            <a:off x="2686343" y="1290506"/>
            <a:ext cx="3640336" cy="2215443"/>
          </a:xfrm>
          <a:prstGeom prst="bentConnector3">
            <a:avLst>
              <a:gd name="adj1" fmla="val 14233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4 82"/>
          <p:cNvCxnSpPr>
            <a:stCxn id="30" idx="0"/>
            <a:endCxn id="57" idx="1"/>
          </p:cNvCxnSpPr>
          <p:nvPr/>
        </p:nvCxnSpPr>
        <p:spPr>
          <a:xfrm rot="5400000" flipH="1" flipV="1">
            <a:off x="4147509" y="1897357"/>
            <a:ext cx="570577" cy="3787763"/>
          </a:xfrm>
          <a:prstGeom prst="bentConnector2">
            <a:avLst/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4 82"/>
          <p:cNvCxnSpPr>
            <a:stCxn id="31" idx="0"/>
            <a:endCxn id="100" idx="3"/>
          </p:cNvCxnSpPr>
          <p:nvPr/>
        </p:nvCxnSpPr>
        <p:spPr>
          <a:xfrm rot="5400000" flipH="1" flipV="1">
            <a:off x="5002343" y="599197"/>
            <a:ext cx="3030127" cy="3924532"/>
          </a:xfrm>
          <a:prstGeom prst="bentConnector4">
            <a:avLst>
              <a:gd name="adj1" fmla="val 48680"/>
              <a:gd name="adj2" fmla="val 105825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ttore 4 82"/>
          <p:cNvCxnSpPr>
            <a:stCxn id="30" idx="0"/>
            <a:endCxn id="4" idx="1"/>
          </p:cNvCxnSpPr>
          <p:nvPr/>
        </p:nvCxnSpPr>
        <p:spPr>
          <a:xfrm rot="16200000" flipV="1">
            <a:off x="967592" y="2505201"/>
            <a:ext cx="1993932" cy="1148717"/>
          </a:xfrm>
          <a:prstGeom prst="bentConnector4">
            <a:avLst>
              <a:gd name="adj1" fmla="val 45486"/>
              <a:gd name="adj2" fmla="val 1199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ttore 4 82"/>
          <p:cNvCxnSpPr>
            <a:stCxn id="63" idx="2"/>
            <a:endCxn id="26" idx="3"/>
          </p:cNvCxnSpPr>
          <p:nvPr/>
        </p:nvCxnSpPr>
        <p:spPr>
          <a:xfrm rot="5400000">
            <a:off x="5679811" y="4102246"/>
            <a:ext cx="973845" cy="1062946"/>
          </a:xfrm>
          <a:prstGeom prst="bentConnector2">
            <a:avLst/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ttore 4 82"/>
          <p:cNvCxnSpPr>
            <a:stCxn id="33" idx="2"/>
            <a:endCxn id="64" idx="2"/>
          </p:cNvCxnSpPr>
          <p:nvPr/>
        </p:nvCxnSpPr>
        <p:spPr>
          <a:xfrm rot="5400000" flipH="1" flipV="1">
            <a:off x="4618092" y="3304176"/>
            <a:ext cx="2017961" cy="3703204"/>
          </a:xfrm>
          <a:prstGeom prst="bentConnector3">
            <a:avLst>
              <a:gd name="adj1" fmla="val -11328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4 82"/>
          <p:cNvCxnSpPr>
            <a:stCxn id="109" idx="2"/>
          </p:cNvCxnSpPr>
          <p:nvPr/>
        </p:nvCxnSpPr>
        <p:spPr>
          <a:xfrm rot="5400000">
            <a:off x="4706299" y="210577"/>
            <a:ext cx="1112203" cy="3711950"/>
          </a:xfrm>
          <a:prstGeom prst="bentConnector2">
            <a:avLst/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4 82"/>
          <p:cNvCxnSpPr>
            <a:stCxn id="62" idx="0"/>
            <a:endCxn id="113" idx="2"/>
          </p:cNvCxnSpPr>
          <p:nvPr/>
        </p:nvCxnSpPr>
        <p:spPr>
          <a:xfrm rot="5400000" flipH="1" flipV="1">
            <a:off x="7433582" y="2003768"/>
            <a:ext cx="1354650" cy="368017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71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454"/>
            <a:ext cx="4738296" cy="81248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Problem pristupa podacima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53584" y="6574423"/>
            <a:ext cx="545577" cy="283577"/>
          </a:xfrm>
        </p:spPr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152</a:t>
            </a:fld>
            <a:endParaRPr lang="it-IT" dirty="0">
              <a:latin typeface="Gill Sans"/>
            </a:endParaRPr>
          </a:p>
        </p:txBody>
      </p:sp>
      <p:sp>
        <p:nvSpPr>
          <p:cNvPr id="6" name="Fumetto 2 74"/>
          <p:cNvSpPr/>
          <p:nvPr/>
        </p:nvSpPr>
        <p:spPr>
          <a:xfrm>
            <a:off x="6300192" y="3670490"/>
            <a:ext cx="2160240" cy="936104"/>
          </a:xfrm>
          <a:prstGeom prst="wedgeRoundRectCallout">
            <a:avLst>
              <a:gd name="adj1" fmla="val -61231"/>
              <a:gd name="adj2" fmla="val -1932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7" name="Fumetto 2 72"/>
          <p:cNvSpPr/>
          <p:nvPr/>
        </p:nvSpPr>
        <p:spPr>
          <a:xfrm>
            <a:off x="6300192" y="2018939"/>
            <a:ext cx="2160240" cy="720080"/>
          </a:xfrm>
          <a:prstGeom prst="wedgeRoundRectCallout">
            <a:avLst>
              <a:gd name="adj1" fmla="val -59449"/>
              <a:gd name="adj2" fmla="val 2796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8" name="Fumetto 2 71"/>
          <p:cNvSpPr/>
          <p:nvPr/>
        </p:nvSpPr>
        <p:spPr>
          <a:xfrm>
            <a:off x="6300192" y="2864144"/>
            <a:ext cx="2160240" cy="720080"/>
          </a:xfrm>
          <a:prstGeom prst="wedgeRoundRectCallout">
            <a:avLst>
              <a:gd name="adj1" fmla="val -59449"/>
              <a:gd name="adj2" fmla="val 27969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9" name="Fumetto 2 66"/>
          <p:cNvSpPr/>
          <p:nvPr/>
        </p:nvSpPr>
        <p:spPr>
          <a:xfrm>
            <a:off x="6300192" y="1058952"/>
            <a:ext cx="2160240" cy="864096"/>
          </a:xfrm>
          <a:prstGeom prst="wedgeRoundRectCallout">
            <a:avLst>
              <a:gd name="adj1" fmla="val -59449"/>
              <a:gd name="adj2" fmla="val 27969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179511" y="1024050"/>
            <a:ext cx="5544617" cy="4071967"/>
          </a:xfrm>
        </p:spPr>
        <p:txBody>
          <a:bodyPr>
            <a:normAutofit/>
          </a:bodyPr>
          <a:lstStyle/>
          <a:p>
            <a:r>
              <a:rPr lang="en-GB" sz="2800" b="1">
                <a:solidFill>
                  <a:srgbClr val="C00000"/>
                </a:solidFill>
                <a:latin typeface="Gill Sans"/>
              </a:rPr>
              <a:t>Heterogenost </a:t>
            </a:r>
            <a:r>
              <a:rPr lang="en-GB" sz="2800">
                <a:latin typeface="Gill Sans"/>
              </a:rPr>
              <a:t>otkrivenih podataka</a:t>
            </a:r>
            <a:r>
              <a:rPr lang="en-US" sz="2800" smtClean="0">
                <a:latin typeface="Gill Sans"/>
              </a:rPr>
              <a:t> </a:t>
            </a:r>
            <a:endParaRPr lang="en-US" sz="2800" dirty="0" smtClean="0">
              <a:latin typeface="Gill Sans"/>
            </a:endParaRPr>
          </a:p>
          <a:p>
            <a:pPr lvl="1"/>
            <a:r>
              <a:rPr lang="en-GB" sz="2000">
                <a:latin typeface="Gill Sans"/>
              </a:rPr>
              <a:t>Različiti pristupni </a:t>
            </a:r>
            <a:r>
              <a:rPr lang="en-GB" sz="2000" b="1">
                <a:solidFill>
                  <a:srgbClr val="C00000"/>
                </a:solidFill>
                <a:latin typeface="Gill Sans"/>
              </a:rPr>
              <a:t>servisi</a:t>
            </a:r>
          </a:p>
          <a:p>
            <a:pPr lvl="1"/>
            <a:r>
              <a:rPr lang="x-none" sz="2000" smtClean="0">
                <a:latin typeface="Gill Sans"/>
              </a:rPr>
              <a:t>R</a:t>
            </a:r>
            <a:r>
              <a:rPr lang="en-GB" sz="2000" smtClean="0">
                <a:latin typeface="Gill Sans"/>
              </a:rPr>
              <a:t>azličiti </a:t>
            </a:r>
            <a:r>
              <a:rPr lang="en-GB" sz="2000" b="1">
                <a:solidFill>
                  <a:srgbClr val="C00000"/>
                </a:solidFill>
                <a:latin typeface="Gill Sans"/>
              </a:rPr>
              <a:t>formati</a:t>
            </a:r>
          </a:p>
          <a:p>
            <a:pPr lvl="1"/>
            <a:r>
              <a:rPr lang="en-GB" sz="2000">
                <a:latin typeface="Gill Sans"/>
              </a:rPr>
              <a:t>Različiti </a:t>
            </a:r>
            <a:r>
              <a:rPr lang="en-GB" sz="2000" b="1" smtClean="0">
                <a:solidFill>
                  <a:srgbClr val="C00000"/>
                </a:solidFill>
                <a:latin typeface="Gill Sans"/>
              </a:rPr>
              <a:t>koord</a:t>
            </a:r>
            <a:r>
              <a:rPr lang="x-none" sz="2000" b="1" smtClean="0">
                <a:solidFill>
                  <a:srgbClr val="C00000"/>
                </a:solidFill>
                <a:latin typeface="Gill Sans"/>
              </a:rPr>
              <a:t>inatni sustavi</a:t>
            </a:r>
            <a:endParaRPr lang="en-GB" sz="2000" b="1">
              <a:solidFill>
                <a:srgbClr val="C00000"/>
              </a:solidFill>
              <a:latin typeface="Gill Sans"/>
            </a:endParaRPr>
          </a:p>
          <a:p>
            <a:pPr lvl="1"/>
            <a:r>
              <a:rPr lang="x-none" sz="2000" smtClean="0">
                <a:latin typeface="Gill Sans"/>
              </a:rPr>
              <a:t>R</a:t>
            </a:r>
            <a:r>
              <a:rPr lang="en-GB" sz="2000" smtClean="0">
                <a:latin typeface="Gill Sans"/>
              </a:rPr>
              <a:t>azličite </a:t>
            </a:r>
            <a:r>
              <a:rPr lang="en-GB" sz="2000" b="1">
                <a:solidFill>
                  <a:srgbClr val="C00000"/>
                </a:solidFill>
                <a:latin typeface="Gill Sans"/>
              </a:rPr>
              <a:t>razlučivosti</a:t>
            </a:r>
          </a:p>
          <a:p>
            <a:pPr lvl="1"/>
            <a:r>
              <a:rPr lang="en-GB" sz="2000">
                <a:latin typeface="Gill Sans"/>
              </a:rPr>
              <a:t>Različita </a:t>
            </a:r>
            <a:r>
              <a:rPr lang="en-GB" sz="2000" b="1" smtClean="0">
                <a:solidFill>
                  <a:srgbClr val="C00000"/>
                </a:solidFill>
                <a:latin typeface="Gill Sans"/>
              </a:rPr>
              <a:t>geo-pokrivenost</a:t>
            </a:r>
            <a:endParaRPr lang="x-none" sz="2000" b="1" smtClean="0">
              <a:solidFill>
                <a:srgbClr val="C00000"/>
              </a:solidFill>
              <a:latin typeface="Gill Sans"/>
            </a:endParaRPr>
          </a:p>
          <a:p>
            <a:pPr marL="457200" lvl="1" indent="0">
              <a:buNone/>
            </a:pPr>
            <a:r>
              <a:rPr lang="x-none" sz="2000">
                <a:latin typeface="Gill Sans"/>
              </a:rPr>
              <a:t>	</a:t>
            </a:r>
            <a:r>
              <a:rPr lang="en-GB" sz="2000">
                <a:latin typeface="Gill Sans"/>
              </a:rPr>
              <a:t>prostor i vrijeme</a:t>
            </a:r>
            <a:endParaRPr lang="en-US" sz="2000" dirty="0" smtClean="0">
              <a:latin typeface="Gill Sans"/>
            </a:endParaRPr>
          </a:p>
        </p:txBody>
      </p:sp>
      <p:grpSp>
        <p:nvGrpSpPr>
          <p:cNvPr id="4" name="Group 96"/>
          <p:cNvGrpSpPr/>
          <p:nvPr/>
        </p:nvGrpSpPr>
        <p:grpSpPr>
          <a:xfrm>
            <a:off x="4788024" y="1418992"/>
            <a:ext cx="1368152" cy="2731175"/>
            <a:chOff x="4788024" y="1916832"/>
            <a:chExt cx="1368152" cy="2731175"/>
          </a:xfrm>
        </p:grpSpPr>
        <p:grpSp>
          <p:nvGrpSpPr>
            <p:cNvPr id="11" name="Gruppo 89"/>
            <p:cNvGrpSpPr/>
            <p:nvPr/>
          </p:nvGrpSpPr>
          <p:grpSpPr>
            <a:xfrm>
              <a:off x="4788024" y="4005064"/>
              <a:ext cx="1142503" cy="642943"/>
              <a:chOff x="5112060" y="3356992"/>
              <a:chExt cx="1142503" cy="642943"/>
            </a:xfrm>
          </p:grpSpPr>
          <p:pic>
            <p:nvPicPr>
              <p:cNvPr id="25" name="Immagine 9" descr="THREDDS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750507" y="3452883"/>
                <a:ext cx="504056" cy="40553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pic>
            <p:nvPicPr>
              <p:cNvPr id="26" name="Picture 10" descr="osa svg icon security monitoring serve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12060" y="3356992"/>
                <a:ext cx="642942" cy="642943"/>
              </a:xfrm>
              <a:prstGeom prst="rect">
                <a:avLst/>
              </a:prstGeom>
              <a:noFill/>
            </p:spPr>
          </p:pic>
        </p:grpSp>
        <p:grpSp>
          <p:nvGrpSpPr>
            <p:cNvPr id="12" name="Gruppo 87"/>
            <p:cNvGrpSpPr/>
            <p:nvPr/>
          </p:nvGrpSpPr>
          <p:grpSpPr>
            <a:xfrm>
              <a:off x="4816466" y="1916832"/>
              <a:ext cx="1339710" cy="576064"/>
              <a:chOff x="5356526" y="2564904"/>
              <a:chExt cx="1339710" cy="576064"/>
            </a:xfrm>
          </p:grpSpPr>
          <p:pic>
            <p:nvPicPr>
              <p:cNvPr id="22" name="Picture 8" descr="osa svg icon security terminal server virtualisation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56526" y="2564904"/>
                <a:ext cx="571504" cy="571505"/>
              </a:xfrm>
              <a:prstGeom prst="rect">
                <a:avLst/>
              </a:prstGeom>
              <a:noFill/>
            </p:spPr>
          </p:pic>
          <p:pic>
            <p:nvPicPr>
              <p:cNvPr id="23" name="Immagine 82" descr="OGC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98225" y="2636912"/>
                <a:ext cx="459918" cy="185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CasellaDiTesto 21"/>
              <p:cNvSpPr txBox="1"/>
              <p:nvPr/>
            </p:nvSpPr>
            <p:spPr>
              <a:xfrm>
                <a:off x="5868144" y="2771636"/>
                <a:ext cx="8280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70C0"/>
                    </a:solidFill>
                    <a:latin typeface="Gill Sans"/>
                  </a:rPr>
                  <a:t>WCS</a:t>
                </a:r>
                <a:endParaRPr lang="en-US" b="1" dirty="0">
                  <a:solidFill>
                    <a:srgbClr val="0070C0"/>
                  </a:solidFill>
                  <a:latin typeface="Gill Sans"/>
                </a:endParaRPr>
              </a:p>
            </p:txBody>
          </p:sp>
        </p:grpSp>
        <p:grpSp>
          <p:nvGrpSpPr>
            <p:cNvPr id="13" name="Gruppo 88"/>
            <p:cNvGrpSpPr/>
            <p:nvPr/>
          </p:nvGrpSpPr>
          <p:grpSpPr>
            <a:xfrm>
              <a:off x="4788024" y="3284984"/>
              <a:ext cx="1368152" cy="695864"/>
              <a:chOff x="7092280" y="2564904"/>
              <a:chExt cx="1368152" cy="695864"/>
            </a:xfrm>
          </p:grpSpPr>
          <p:pic>
            <p:nvPicPr>
              <p:cNvPr id="19" name="Picture 10" descr="osa svg icon security monitoring serve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92280" y="2564904"/>
                <a:ext cx="642942" cy="642943"/>
              </a:xfrm>
              <a:prstGeom prst="rect">
                <a:avLst/>
              </a:prstGeom>
              <a:noFill/>
            </p:spPr>
          </p:pic>
          <p:pic>
            <p:nvPicPr>
              <p:cNvPr id="20" name="Immagine 82" descr="OGC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26417" y="2756712"/>
                <a:ext cx="459918" cy="185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CasellaDiTesto 24"/>
              <p:cNvSpPr txBox="1"/>
              <p:nvPr/>
            </p:nvSpPr>
            <p:spPr>
              <a:xfrm>
                <a:off x="7596336" y="2891436"/>
                <a:ext cx="8640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  <a:latin typeface="Gill Sans"/>
                  </a:rPr>
                  <a:t>WMS</a:t>
                </a:r>
                <a:endParaRPr lang="en-US" b="1" dirty="0">
                  <a:solidFill>
                    <a:srgbClr val="FF0000"/>
                  </a:solidFill>
                  <a:latin typeface="Gill Sans"/>
                </a:endParaRPr>
              </a:p>
            </p:txBody>
          </p:sp>
        </p:grpSp>
        <p:grpSp>
          <p:nvGrpSpPr>
            <p:cNvPr id="14" name="Gruppo 90"/>
            <p:cNvGrpSpPr/>
            <p:nvPr/>
          </p:nvGrpSpPr>
          <p:grpSpPr>
            <a:xfrm>
              <a:off x="4816466" y="2636912"/>
              <a:ext cx="1339710" cy="576064"/>
              <a:chOff x="7084718" y="3501008"/>
              <a:chExt cx="1339710" cy="576064"/>
            </a:xfrm>
          </p:grpSpPr>
          <p:pic>
            <p:nvPicPr>
              <p:cNvPr id="16" name="Picture 4" descr="osa svg icon security file server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084718" y="3501008"/>
                <a:ext cx="571505" cy="571506"/>
              </a:xfrm>
              <a:prstGeom prst="rect">
                <a:avLst/>
              </a:prstGeom>
              <a:noFill/>
            </p:spPr>
          </p:pic>
          <p:pic>
            <p:nvPicPr>
              <p:cNvPr id="17" name="Immagine 82" descr="OGC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26417" y="3573016"/>
                <a:ext cx="459918" cy="185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CasellaDiTesto 27"/>
              <p:cNvSpPr txBox="1"/>
              <p:nvPr/>
            </p:nvSpPr>
            <p:spPr>
              <a:xfrm>
                <a:off x="7596336" y="3707740"/>
                <a:ext cx="8280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B050"/>
                    </a:solidFill>
                    <a:latin typeface="Gill Sans"/>
                  </a:rPr>
                  <a:t>WFS</a:t>
                </a:r>
                <a:endParaRPr lang="en-US" b="1" dirty="0">
                  <a:solidFill>
                    <a:srgbClr val="00B050"/>
                  </a:solidFill>
                  <a:latin typeface="Gill Sans"/>
                </a:endParaRPr>
              </a:p>
            </p:txBody>
          </p:sp>
        </p:grpSp>
      </p:grpSp>
      <p:sp>
        <p:nvSpPr>
          <p:cNvPr id="27" name="CasellaDiTesto 31"/>
          <p:cNvSpPr txBox="1"/>
          <p:nvPr/>
        </p:nvSpPr>
        <p:spPr>
          <a:xfrm>
            <a:off x="4788024" y="1779032"/>
            <a:ext cx="576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Gill Sans"/>
            </a:endParaRPr>
          </a:p>
        </p:txBody>
      </p:sp>
      <p:grpSp>
        <p:nvGrpSpPr>
          <p:cNvPr id="15" name="Group 99"/>
          <p:cNvGrpSpPr/>
          <p:nvPr/>
        </p:nvGrpSpPr>
        <p:grpSpPr>
          <a:xfrm>
            <a:off x="6501599" y="914936"/>
            <a:ext cx="1886825" cy="3831232"/>
            <a:chOff x="6501599" y="1412776"/>
            <a:chExt cx="1886825" cy="3831232"/>
          </a:xfrm>
        </p:grpSpPr>
        <p:grpSp>
          <p:nvGrpSpPr>
            <p:cNvPr id="28" name="Group 89"/>
            <p:cNvGrpSpPr/>
            <p:nvPr/>
          </p:nvGrpSpPr>
          <p:grpSpPr>
            <a:xfrm>
              <a:off x="6588224" y="2564904"/>
              <a:ext cx="1800200" cy="648072"/>
              <a:chOff x="7092280" y="4293096"/>
              <a:chExt cx="1800200" cy="648072"/>
            </a:xfrm>
          </p:grpSpPr>
          <p:pic>
            <p:nvPicPr>
              <p:cNvPr id="61" name="Immagine 50" descr="file-ic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092280" y="4365104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2" name="Immagine 53" descr="file-ic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596336" y="4293096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3" name="Immagine 56" descr="file-ic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100392" y="4293096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4" name="Immagine 59" descr="file-ic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316416" y="4365104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5" name="Picture 64" descr="SHP.jpg"/>
              <p:cNvPicPr>
                <a:picLocks noChangeAspect="1"/>
              </p:cNvPicPr>
              <p:nvPr/>
            </p:nvPicPr>
            <p:blipFill>
              <a:blip r:embed="rId8" cstate="print"/>
              <a:srcRect t="25613" r="50000" b="25613"/>
              <a:stretch>
                <a:fillRect/>
              </a:stretch>
            </p:blipFill>
            <p:spPr>
              <a:xfrm>
                <a:off x="7130380" y="4581128"/>
                <a:ext cx="432047" cy="248855"/>
              </a:xfrm>
              <a:prstGeom prst="rect">
                <a:avLst/>
              </a:prstGeom>
            </p:spPr>
          </p:pic>
          <p:pic>
            <p:nvPicPr>
              <p:cNvPr id="66" name="Picture 65" descr="SHP.jpg"/>
              <p:cNvPicPr>
                <a:picLocks noChangeAspect="1"/>
              </p:cNvPicPr>
              <p:nvPr/>
            </p:nvPicPr>
            <p:blipFill>
              <a:blip r:embed="rId8" cstate="print"/>
              <a:srcRect t="25613" r="50000" b="25613"/>
              <a:stretch>
                <a:fillRect/>
              </a:stretch>
            </p:blipFill>
            <p:spPr>
              <a:xfrm>
                <a:off x="7617544" y="4509120"/>
                <a:ext cx="432047" cy="248855"/>
              </a:xfrm>
              <a:prstGeom prst="rect">
                <a:avLst/>
              </a:prstGeom>
            </p:spPr>
          </p:pic>
          <p:pic>
            <p:nvPicPr>
              <p:cNvPr id="67" name="Picture 66" descr="GML.jpg"/>
              <p:cNvPicPr>
                <a:picLocks noChangeAspect="1"/>
              </p:cNvPicPr>
              <p:nvPr/>
            </p:nvPicPr>
            <p:blipFill>
              <a:blip r:embed="rId9" cstate="print"/>
              <a:srcRect r="52153" b="5501"/>
              <a:stretch>
                <a:fillRect/>
              </a:stretch>
            </p:blipFill>
            <p:spPr>
              <a:xfrm>
                <a:off x="8316416" y="4509120"/>
                <a:ext cx="480053" cy="288032"/>
              </a:xfrm>
              <a:prstGeom prst="rect">
                <a:avLst/>
              </a:prstGeom>
            </p:spPr>
          </p:pic>
        </p:grpSp>
        <p:grpSp>
          <p:nvGrpSpPr>
            <p:cNvPr id="29" name="Group 90"/>
            <p:cNvGrpSpPr/>
            <p:nvPr/>
          </p:nvGrpSpPr>
          <p:grpSpPr>
            <a:xfrm>
              <a:off x="6588224" y="3433992"/>
              <a:ext cx="1800200" cy="648072"/>
              <a:chOff x="6948265" y="1985275"/>
              <a:chExt cx="1800200" cy="648072"/>
            </a:xfrm>
          </p:grpSpPr>
          <p:pic>
            <p:nvPicPr>
              <p:cNvPr id="58" name="Picture 57" descr="TIFF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524329" y="1985275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59" name="Picture 58" descr="TIFF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948265" y="1985275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0" name="Picture 59" descr="PNG.jp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8172401" y="2057283"/>
                <a:ext cx="576064" cy="576064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  <p:grpSp>
          <p:nvGrpSpPr>
            <p:cNvPr id="30" name="Group 97"/>
            <p:cNvGrpSpPr/>
            <p:nvPr/>
          </p:nvGrpSpPr>
          <p:grpSpPr>
            <a:xfrm>
              <a:off x="6588224" y="1412776"/>
              <a:ext cx="1440160" cy="936104"/>
              <a:chOff x="6228184" y="1412776"/>
              <a:chExt cx="1440160" cy="936104"/>
            </a:xfrm>
          </p:grpSpPr>
          <p:grpSp>
            <p:nvGrpSpPr>
              <p:cNvPr id="31" name="Group 92"/>
              <p:cNvGrpSpPr/>
              <p:nvPr/>
            </p:nvGrpSpPr>
            <p:grpSpPr>
              <a:xfrm>
                <a:off x="6228184" y="1412776"/>
                <a:ext cx="1440160" cy="936104"/>
                <a:chOff x="8567936" y="144016"/>
                <a:chExt cx="1440160" cy="936104"/>
              </a:xfrm>
            </p:grpSpPr>
            <p:pic>
              <p:nvPicPr>
                <p:cNvPr id="50" name="Picture 49" descr="TIFF.jpg"/>
                <p:cNvPicPr>
                  <a:picLocks noChangeAspect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8567936" y="504056"/>
                  <a:ext cx="576064" cy="576064"/>
                </a:xfrm>
                <a:prstGeom prst="rect">
                  <a:avLst/>
                </a:prstGeom>
              </p:spPr>
            </p:pic>
            <p:grpSp>
              <p:nvGrpSpPr>
                <p:cNvPr id="32" name="Group 86"/>
                <p:cNvGrpSpPr/>
                <p:nvPr/>
              </p:nvGrpSpPr>
              <p:grpSpPr>
                <a:xfrm>
                  <a:off x="9071992" y="144016"/>
                  <a:ext cx="936104" cy="936104"/>
                  <a:chOff x="5148064" y="2132856"/>
                  <a:chExt cx="936104" cy="936104"/>
                </a:xfrm>
              </p:grpSpPr>
              <p:pic>
                <p:nvPicPr>
                  <p:cNvPr id="52" name="Immagine 30" descr="file-icon.png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5148064" y="2492896"/>
                    <a:ext cx="576064" cy="576064"/>
                  </a:xfrm>
                  <a:prstGeom prst="rect">
                    <a:avLst/>
                  </a:prstGeom>
                </p:spPr>
              </p:pic>
              <p:grpSp>
                <p:nvGrpSpPr>
                  <p:cNvPr id="33" name="Group 85"/>
                  <p:cNvGrpSpPr/>
                  <p:nvPr/>
                </p:nvGrpSpPr>
                <p:grpSpPr>
                  <a:xfrm>
                    <a:off x="5148064" y="2132856"/>
                    <a:ext cx="936104" cy="792088"/>
                    <a:chOff x="5004048" y="2204864"/>
                    <a:chExt cx="936104" cy="792088"/>
                  </a:xfrm>
                </p:grpSpPr>
                <p:grpSp>
                  <p:nvGrpSpPr>
                    <p:cNvPr id="36" name="Gruppo 42"/>
                    <p:cNvGrpSpPr/>
                    <p:nvPr/>
                  </p:nvGrpSpPr>
                  <p:grpSpPr>
                    <a:xfrm>
                      <a:off x="5004048" y="2204864"/>
                      <a:ext cx="936104" cy="792088"/>
                      <a:chOff x="4716016" y="3501008"/>
                      <a:chExt cx="936104" cy="792088"/>
                    </a:xfrm>
                  </p:grpSpPr>
                  <p:pic>
                    <p:nvPicPr>
                      <p:cNvPr id="56" name="Immagine 43" descr="file-icon.png"/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/>
                      <a:stretch>
                        <a:fillRect/>
                      </a:stretch>
                    </p:blipFill>
                    <p:spPr>
                      <a:xfrm>
                        <a:off x="5076056" y="3717032"/>
                        <a:ext cx="576064" cy="57606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7" name="CasellaDiTesto 44"/>
                      <p:cNvSpPr txBox="1"/>
                      <p:nvPr/>
                    </p:nvSpPr>
                    <p:spPr>
                      <a:xfrm>
                        <a:off x="4716016" y="3501008"/>
                        <a:ext cx="576064" cy="2308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endParaRPr lang="en-US" sz="900" dirty="0">
                          <a:latin typeface="Gill Sans"/>
                        </a:endParaRPr>
                      </a:p>
                    </p:txBody>
                  </p:sp>
                </p:grpSp>
                <p:pic>
                  <p:nvPicPr>
                    <p:cNvPr id="55" name="Immagine 12" descr="netcdf.png"/>
                    <p:cNvPicPr>
                      <a:picLocks noChangeAspect="1"/>
                    </p:cNvPicPr>
                    <p:nvPr/>
                  </p:nvPicPr>
                  <p:blipFill>
                    <a:blip r:embed="rId12" cstate="print"/>
                    <a:stretch>
                      <a:fillRect/>
                    </a:stretch>
                  </p:blipFill>
                  <p:spPr>
                    <a:xfrm>
                      <a:off x="5508105" y="2636912"/>
                      <a:ext cx="300236" cy="21602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</p:grpSp>
          </p:grpSp>
          <p:pic>
            <p:nvPicPr>
              <p:cNvPr id="49" name="Picture 48" descr="hdf_logo.jpg"/>
              <p:cNvPicPr>
                <a:picLocks noChangeAspect="1"/>
              </p:cNvPicPr>
              <p:nvPr/>
            </p:nvPicPr>
            <p:blipFill>
              <a:blip r:embed="rId13" cstate="print"/>
              <a:srcRect r="63151"/>
              <a:stretch>
                <a:fillRect/>
              </a:stretch>
            </p:blipFill>
            <p:spPr>
              <a:xfrm>
                <a:off x="6816948" y="1916832"/>
                <a:ext cx="315383" cy="288032"/>
              </a:xfrm>
              <a:prstGeom prst="rect">
                <a:avLst/>
              </a:prstGeom>
            </p:spPr>
          </p:pic>
        </p:grpSp>
        <p:grpSp>
          <p:nvGrpSpPr>
            <p:cNvPr id="37" name="Group 98"/>
            <p:cNvGrpSpPr/>
            <p:nvPr/>
          </p:nvGrpSpPr>
          <p:grpSpPr>
            <a:xfrm>
              <a:off x="6501599" y="4221088"/>
              <a:ext cx="1881833" cy="1022920"/>
              <a:chOff x="6357583" y="4221088"/>
              <a:chExt cx="1881833" cy="1022920"/>
            </a:xfrm>
          </p:grpSpPr>
          <p:grpSp>
            <p:nvGrpSpPr>
              <p:cNvPr id="38" name="Group 88"/>
              <p:cNvGrpSpPr/>
              <p:nvPr/>
            </p:nvGrpSpPr>
            <p:grpSpPr>
              <a:xfrm>
                <a:off x="6357583" y="4221088"/>
                <a:ext cx="1881833" cy="1022920"/>
                <a:chOff x="4413367" y="3717032"/>
                <a:chExt cx="1881833" cy="1022920"/>
              </a:xfrm>
            </p:grpSpPr>
            <p:pic>
              <p:nvPicPr>
                <p:cNvPr id="35" name="Picture 34" descr="TIFF.jpg"/>
                <p:cNvPicPr>
                  <a:picLocks noChangeAspect="1"/>
                </p:cNvPicPr>
                <p:nvPr/>
              </p:nvPicPr>
              <p:blipFill>
                <a:blip r:embed="rId10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413367" y="3717032"/>
                  <a:ext cx="576064" cy="576064"/>
                </a:xfrm>
                <a:prstGeom prst="rect">
                  <a:avLst/>
                </a:prstGeom>
              </p:spPr>
            </p:pic>
            <p:grpSp>
              <p:nvGrpSpPr>
                <p:cNvPr id="39" name="Group 87"/>
                <p:cNvGrpSpPr/>
                <p:nvPr/>
              </p:nvGrpSpPr>
              <p:grpSpPr>
                <a:xfrm>
                  <a:off x="4716016" y="3789040"/>
                  <a:ext cx="1579184" cy="950912"/>
                  <a:chOff x="4716016" y="3789040"/>
                  <a:chExt cx="1579184" cy="950912"/>
                </a:xfrm>
              </p:grpSpPr>
              <p:grpSp>
                <p:nvGrpSpPr>
                  <p:cNvPr id="40" name="Gruppo 33"/>
                  <p:cNvGrpSpPr/>
                  <p:nvPr/>
                </p:nvGrpSpPr>
                <p:grpSpPr>
                  <a:xfrm>
                    <a:off x="4716016" y="3789040"/>
                    <a:ext cx="849479" cy="734888"/>
                    <a:chOff x="4716016" y="2996952"/>
                    <a:chExt cx="849479" cy="734888"/>
                  </a:xfrm>
                </p:grpSpPr>
                <p:pic>
                  <p:nvPicPr>
                    <p:cNvPr id="46" name="Immagine 34" descr="file-icon.png"/>
                    <p:cNvPicPr>
                      <a:picLocks noChangeAspect="1"/>
                    </p:cNvPicPr>
                    <p:nvPr/>
                  </p:nvPicPr>
                  <p:blipFill>
                    <a:blip r:embed="rId7" cstate="print"/>
                    <a:stretch>
                      <a:fillRect/>
                    </a:stretch>
                  </p:blipFill>
                  <p:spPr>
                    <a:xfrm>
                      <a:off x="4989431" y="2996952"/>
                      <a:ext cx="576064" cy="57606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7" name="CasellaDiTesto 35"/>
                    <p:cNvSpPr txBox="1"/>
                    <p:nvPr/>
                  </p:nvSpPr>
                  <p:spPr>
                    <a:xfrm>
                      <a:off x="4716016" y="3501008"/>
                      <a:ext cx="576064" cy="2308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endParaRPr lang="en-US" sz="900" dirty="0">
                        <a:latin typeface="Gill Sans"/>
                      </a:endParaRPr>
                    </a:p>
                  </p:txBody>
                </p:sp>
              </p:grpSp>
              <p:grpSp>
                <p:nvGrpSpPr>
                  <p:cNvPr id="48" name="Group 84"/>
                  <p:cNvGrpSpPr/>
                  <p:nvPr/>
                </p:nvGrpSpPr>
                <p:grpSpPr>
                  <a:xfrm>
                    <a:off x="5349471" y="3861048"/>
                    <a:ext cx="576064" cy="576064"/>
                    <a:chOff x="5133447" y="3861048"/>
                    <a:chExt cx="576064" cy="576064"/>
                  </a:xfrm>
                </p:grpSpPr>
                <p:pic>
                  <p:nvPicPr>
                    <p:cNvPr id="44" name="Immagine 37" descr="file-icon.png"/>
                    <p:cNvPicPr>
                      <a:picLocks noChangeAspect="1"/>
                    </p:cNvPicPr>
                    <p:nvPr/>
                  </p:nvPicPr>
                  <p:blipFill>
                    <a:blip r:embed="rId7" cstate="print"/>
                    <a:stretch>
                      <a:fillRect/>
                    </a:stretch>
                  </p:blipFill>
                  <p:spPr>
                    <a:xfrm>
                      <a:off x="5133447" y="3861048"/>
                      <a:ext cx="576064" cy="57606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Immagine 12" descr="netcdf.png"/>
                    <p:cNvPicPr>
                      <a:picLocks noChangeAspect="1"/>
                    </p:cNvPicPr>
                    <p:nvPr/>
                  </p:nvPicPr>
                  <p:blipFill>
                    <a:blip r:embed="rId12" cstate="print"/>
                    <a:stretch>
                      <a:fillRect/>
                    </a:stretch>
                  </p:blipFill>
                  <p:spPr>
                    <a:xfrm>
                      <a:off x="5277463" y="4077072"/>
                      <a:ext cx="300236" cy="21602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  <p:grpSp>
                <p:nvGrpSpPr>
                  <p:cNvPr id="51" name="Group 83"/>
                  <p:cNvGrpSpPr/>
                  <p:nvPr/>
                </p:nvGrpSpPr>
                <p:grpSpPr>
                  <a:xfrm>
                    <a:off x="5436096" y="3908814"/>
                    <a:ext cx="859104" cy="831138"/>
                    <a:chOff x="5364088" y="3836806"/>
                    <a:chExt cx="859104" cy="831138"/>
                  </a:xfrm>
                </p:grpSpPr>
                <p:grpSp>
                  <p:nvGrpSpPr>
                    <p:cNvPr id="53" name="Gruppo 39"/>
                    <p:cNvGrpSpPr/>
                    <p:nvPr/>
                  </p:nvGrpSpPr>
                  <p:grpSpPr>
                    <a:xfrm>
                      <a:off x="5364088" y="3836806"/>
                      <a:ext cx="859104" cy="831138"/>
                      <a:chOff x="4716016" y="2900702"/>
                      <a:chExt cx="859104" cy="831138"/>
                    </a:xfrm>
                  </p:grpSpPr>
                  <p:pic>
                    <p:nvPicPr>
                      <p:cNvPr id="42" name="Immagine 40" descr="file-icon.png"/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/>
                      <a:stretch>
                        <a:fillRect/>
                      </a:stretch>
                    </p:blipFill>
                    <p:spPr>
                      <a:xfrm>
                        <a:off x="4999056" y="2900702"/>
                        <a:ext cx="576064" cy="57606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3" name="CasellaDiTesto 41"/>
                      <p:cNvSpPr txBox="1"/>
                      <p:nvPr/>
                    </p:nvSpPr>
                    <p:spPr>
                      <a:xfrm>
                        <a:off x="4716016" y="3501008"/>
                        <a:ext cx="576064" cy="2308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endParaRPr lang="en-US" sz="900" dirty="0">
                          <a:latin typeface="Gill Sans"/>
                        </a:endParaRPr>
                      </a:p>
                    </p:txBody>
                  </p:sp>
                </p:grpSp>
                <p:pic>
                  <p:nvPicPr>
                    <p:cNvPr id="41" name="Immagine 12" descr="netcdf.png"/>
                    <p:cNvPicPr>
                      <a:picLocks noChangeAspect="1"/>
                    </p:cNvPicPr>
                    <p:nvPr/>
                  </p:nvPicPr>
                  <p:blipFill>
                    <a:blip r:embed="rId12" cstate="print"/>
                    <a:stretch>
                      <a:fillRect/>
                    </a:stretch>
                  </p:blipFill>
                  <p:spPr>
                    <a:xfrm>
                      <a:off x="5791144" y="4052830"/>
                      <a:ext cx="300236" cy="21602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</p:grpSp>
          </p:grpSp>
          <p:pic>
            <p:nvPicPr>
              <p:cNvPr id="34" name="Picture 33" descr="hdf_logo.jpg"/>
              <p:cNvPicPr>
                <a:picLocks noChangeAspect="1"/>
              </p:cNvPicPr>
              <p:nvPr/>
            </p:nvPicPr>
            <p:blipFill>
              <a:blip r:embed="rId13" cstate="print"/>
              <a:srcRect r="63151"/>
              <a:stretch>
                <a:fillRect/>
              </a:stretch>
            </p:blipFill>
            <p:spPr>
              <a:xfrm>
                <a:off x="7031055" y="4483720"/>
                <a:ext cx="315383" cy="288032"/>
              </a:xfrm>
              <a:prstGeom prst="rect">
                <a:avLst/>
              </a:prstGeom>
            </p:spPr>
          </p:pic>
        </p:grpSp>
      </p:grpSp>
      <p:pic>
        <p:nvPicPr>
          <p:cNvPr id="68" name="Picture 67" descr="image-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512" y="4587344"/>
            <a:ext cx="2171700" cy="1085850"/>
          </a:xfrm>
          <a:prstGeom prst="rect">
            <a:avLst/>
          </a:prstGeom>
        </p:spPr>
      </p:pic>
      <p:pic>
        <p:nvPicPr>
          <p:cNvPr id="69" name="Picture 68" descr="arctic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35696" y="5050844"/>
            <a:ext cx="1309316" cy="1309316"/>
          </a:xfrm>
          <a:prstGeom prst="rect">
            <a:avLst/>
          </a:prstGeom>
        </p:spPr>
      </p:pic>
      <p:grpSp>
        <p:nvGrpSpPr>
          <p:cNvPr id="54" name="Group 111"/>
          <p:cNvGrpSpPr/>
          <p:nvPr/>
        </p:nvGrpSpPr>
        <p:grpSpPr>
          <a:xfrm>
            <a:off x="3419872" y="4443328"/>
            <a:ext cx="3816424" cy="1728192"/>
            <a:chOff x="3419872" y="4941168"/>
            <a:chExt cx="3816424" cy="1728192"/>
          </a:xfrm>
        </p:grpSpPr>
        <p:pic>
          <p:nvPicPr>
            <p:cNvPr id="71" name="Picture 3" descr="C:\DOCUME~1\ADMINI~1\IMPOST~1\Temp\VMwareDnD\d17859a2\4326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560575" y="4941168"/>
              <a:ext cx="2675721" cy="1303395"/>
            </a:xfrm>
            <a:prstGeom prst="rect">
              <a:avLst/>
            </a:prstGeom>
            <a:noFill/>
          </p:spPr>
        </p:pic>
        <p:pic>
          <p:nvPicPr>
            <p:cNvPr id="72" name="Picture 71" descr="images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19872" y="5301208"/>
              <a:ext cx="1954503" cy="1368152"/>
            </a:xfrm>
            <a:prstGeom prst="rect">
              <a:avLst/>
            </a:prstGeom>
          </p:spPr>
        </p:pic>
      </p:grpSp>
      <p:pic>
        <p:nvPicPr>
          <p:cNvPr id="73" name="Picture 72" descr="image-3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660232" y="4759960"/>
            <a:ext cx="2520643" cy="14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9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4041058" cy="599440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Ulaz u Broker </a:t>
            </a:r>
            <a:r>
              <a:rPr lang="en-GB" sz="2600" b="1" smtClean="0"/>
              <a:t>(</a:t>
            </a:r>
            <a:r>
              <a:rPr lang="x-none" sz="2600" b="1" smtClean="0"/>
              <a:t>Posrednik</a:t>
            </a:r>
            <a:r>
              <a:rPr lang="en-GB" sz="2600" b="1" smtClean="0"/>
              <a:t>)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164DB1-43D2-334C-B2F7-64A7CE0127F5}" type="slidenum">
              <a:rPr lang="en-US" smtClean="0">
                <a:latin typeface="Gill Sans"/>
              </a:rPr>
              <a:pPr/>
              <a:t>153</a:t>
            </a:fld>
            <a:endParaRPr lang="en-US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34112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vi-VN" dirty="0">
                <a:latin typeface="Gill Sans"/>
              </a:rPr>
              <a:t>Posebna, treća strana koja djeluje kao komunikacijski posrednik između izvora i odredišta</a:t>
            </a:r>
            <a:endParaRPr lang="en-US" dirty="0">
              <a:latin typeface="Gill Sans"/>
            </a:endParaRPr>
          </a:p>
          <a:p>
            <a:pPr lvl="1"/>
            <a:r>
              <a:rPr lang="vi-VN" dirty="0">
                <a:latin typeface="Gill Sans"/>
              </a:rPr>
              <a:t>U </a:t>
            </a:r>
            <a:r>
              <a:rPr lang="x-none" dirty="0" smtClean="0">
                <a:latin typeface="Gill Sans"/>
              </a:rPr>
              <a:t>gospodarstvu</a:t>
            </a:r>
            <a:r>
              <a:rPr lang="vi-VN" dirty="0" smtClean="0">
                <a:latin typeface="Gill Sans"/>
              </a:rPr>
              <a:t>: </a:t>
            </a:r>
            <a:r>
              <a:rPr lang="vi-VN" dirty="0">
                <a:latin typeface="Gill Sans"/>
              </a:rPr>
              <a:t>privatno lice koje ugovara transakcije između kupca i prodavača</a:t>
            </a:r>
            <a:endParaRPr lang="en-US" dirty="0" smtClean="0">
              <a:latin typeface="Gill Sans"/>
            </a:endParaRPr>
          </a:p>
          <a:p>
            <a:r>
              <a:rPr lang="en-US" dirty="0">
                <a:latin typeface="Gill Sans"/>
              </a:rPr>
              <a:t>Cf. Proxy: agent </a:t>
            </a:r>
            <a:r>
              <a:rPr lang="hr-HR" dirty="0" smtClean="0">
                <a:latin typeface="Gill Sans"/>
              </a:rPr>
              <a:t>ovlašten za djelovanje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za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drugu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stranu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zadržavajući</a:t>
            </a:r>
            <a:r>
              <a:rPr lang="en-US" dirty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ist</a:t>
            </a:r>
            <a:r>
              <a:rPr lang="x-none" dirty="0" smtClean="0">
                <a:latin typeface="Gill Sans"/>
              </a:rPr>
              <a:t>o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sučelje</a:t>
            </a:r>
            <a:r>
              <a:rPr lang="en-US" dirty="0">
                <a:latin typeface="Gill Sans"/>
              </a:rPr>
              <a:t> (</a:t>
            </a:r>
            <a:r>
              <a:rPr lang="en-US" dirty="0" err="1">
                <a:latin typeface="Gill Sans"/>
              </a:rPr>
              <a:t>ali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može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dodati</a:t>
            </a:r>
            <a:r>
              <a:rPr lang="en-US" dirty="0">
                <a:latin typeface="Gill Sans"/>
              </a:rPr>
              <a:t> novo </a:t>
            </a:r>
            <a:r>
              <a:rPr lang="en-US" dirty="0" err="1">
                <a:latin typeface="Gill Sans"/>
              </a:rPr>
              <a:t>ponašanje</a:t>
            </a:r>
            <a:r>
              <a:rPr lang="en-US" dirty="0">
                <a:latin typeface="Gill Sans"/>
              </a:rPr>
              <a:t>)</a:t>
            </a:r>
          </a:p>
          <a:p>
            <a:r>
              <a:rPr lang="en-US" dirty="0">
                <a:latin typeface="Gill Sans"/>
              </a:rPr>
              <a:t>Cf. Adapter: agent </a:t>
            </a:r>
            <a:r>
              <a:rPr lang="en-US" dirty="0" err="1">
                <a:latin typeface="Gill Sans"/>
              </a:rPr>
              <a:t>koji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zadržava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ponašanje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druge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strane</a:t>
            </a:r>
            <a:r>
              <a:rPr lang="en-US" dirty="0">
                <a:latin typeface="Gill Sans"/>
              </a:rPr>
              <a:t>, </a:t>
            </a:r>
            <a:r>
              <a:rPr lang="en-US" dirty="0" err="1">
                <a:latin typeface="Gill Sans"/>
              </a:rPr>
              <a:t>ali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mijenja</a:t>
            </a:r>
            <a:r>
              <a:rPr lang="en-US" dirty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njen</a:t>
            </a:r>
            <a:r>
              <a:rPr lang="x-none" dirty="0" smtClean="0">
                <a:latin typeface="Gill Sans"/>
              </a:rPr>
              <a:t>o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sučelje</a:t>
            </a:r>
            <a:endParaRPr lang="en-US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55748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4"/>
          <p:cNvGrpSpPr/>
          <p:nvPr/>
        </p:nvGrpSpPr>
        <p:grpSpPr>
          <a:xfrm>
            <a:off x="20707" y="913826"/>
            <a:ext cx="3226909" cy="1723821"/>
            <a:chOff x="192961" y="346914"/>
            <a:chExt cx="6065795" cy="3240360"/>
          </a:xfrm>
        </p:grpSpPr>
        <p:pic>
          <p:nvPicPr>
            <p:cNvPr id="2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ttangolo arrotondato 8"/>
            <p:cNvSpPr/>
            <p:nvPr/>
          </p:nvSpPr>
          <p:spPr>
            <a:xfrm>
              <a:off x="1475656" y="908720"/>
              <a:ext cx="1296143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3779911" y="908720"/>
              <a:ext cx="133826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1475656" y="2492896"/>
              <a:ext cx="1224135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771799" y="2492896"/>
              <a:ext cx="1224137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4355975" y="2492896"/>
              <a:ext cx="1221616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cxnSp>
          <p:nvCxnSpPr>
            <p:cNvPr id="15" name="Connettore 1 14"/>
            <p:cNvCxnSpPr>
              <a:stCxn id="9" idx="2"/>
            </p:cNvCxnSpPr>
            <p:nvPr/>
          </p:nvCxnSpPr>
          <p:spPr>
            <a:xfrm rot="16200000" flipH="1">
              <a:off x="2015715" y="1520789"/>
              <a:ext cx="360041" cy="144015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1494758" y="1858533"/>
              <a:ext cx="3869581" cy="231418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GB" sz="800" i="1">
                  <a:solidFill>
                    <a:prstClr val="black"/>
                  </a:solidFill>
                  <a:latin typeface="Gill Sans"/>
                </a:rPr>
                <a:t>Magistrala servisa </a:t>
              </a:r>
              <a:r>
                <a:rPr lang="x-none" sz="800" i="1" smtClean="0">
                  <a:solidFill>
                    <a:prstClr val="black"/>
                  </a:solidFill>
                  <a:latin typeface="Gill Sans"/>
                </a:rPr>
                <a:t>discipline A</a:t>
              </a:r>
              <a:endParaRPr lang="en-GB" sz="800" i="1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3" name="Gruppo 45"/>
          <p:cNvGrpSpPr/>
          <p:nvPr/>
        </p:nvGrpSpPr>
        <p:grpSpPr>
          <a:xfrm>
            <a:off x="0" y="3916365"/>
            <a:ext cx="3372883" cy="1801801"/>
            <a:chOff x="18373" y="3717032"/>
            <a:chExt cx="6065795" cy="3240360"/>
          </a:xfrm>
        </p:grpSpPr>
        <p:pic>
          <p:nvPicPr>
            <p:cNvPr id="25" name="Immagine 24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73" y="3717032"/>
              <a:ext cx="6065795" cy="3240360"/>
            </a:xfrm>
            <a:prstGeom prst="rect">
              <a:avLst/>
            </a:prstGeom>
          </p:spPr>
        </p:pic>
        <p:sp>
          <p:nvSpPr>
            <p:cNvPr id="26" name="Elaborazione 25"/>
            <p:cNvSpPr/>
            <p:nvPr/>
          </p:nvSpPr>
          <p:spPr>
            <a:xfrm>
              <a:off x="1301068" y="5142934"/>
              <a:ext cx="3888432" cy="36004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27" name="Connettore 1 26"/>
            <p:cNvCxnSpPr/>
            <p:nvPr/>
          </p:nvCxnSpPr>
          <p:spPr>
            <a:xfrm>
              <a:off x="1301068" y="514293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1301068" y="550297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1782554" y="5142933"/>
              <a:ext cx="2811346" cy="387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i="1" dirty="0" err="1">
                  <a:solidFill>
                    <a:prstClr val="black"/>
                  </a:solidFill>
                  <a:latin typeface="Gill Sans"/>
                </a:rPr>
                <a:t>Magistrala</a:t>
              </a:r>
              <a:r>
                <a:rPr lang="en-GB" sz="800" i="1" dirty="0">
                  <a:solidFill>
                    <a:prstClr val="black"/>
                  </a:solidFill>
                  <a:latin typeface="Gill Sans"/>
                </a:rPr>
                <a:t> </a:t>
              </a:r>
              <a:r>
                <a:rPr lang="en-GB" sz="800" i="1" dirty="0" err="1">
                  <a:solidFill>
                    <a:prstClr val="black"/>
                  </a:solidFill>
                  <a:latin typeface="Gill Sans"/>
                </a:rPr>
                <a:t>servisa</a:t>
              </a:r>
              <a:r>
                <a:rPr lang="en-GB" sz="800" i="1" dirty="0">
                  <a:solidFill>
                    <a:prstClr val="black"/>
                  </a:solidFill>
                  <a:latin typeface="Gill Sans"/>
                </a:rPr>
                <a:t> discipline </a:t>
              </a:r>
              <a:r>
                <a:rPr lang="x-none" sz="800" i="1" dirty="0" smtClean="0">
                  <a:solidFill>
                    <a:prstClr val="black"/>
                  </a:solidFill>
                  <a:latin typeface="Gill Sans"/>
                </a:rPr>
                <a:t>B</a:t>
              </a:r>
              <a:endParaRPr lang="en-GB" sz="8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0" name="Rettangolo arrotondato 29"/>
            <p:cNvSpPr/>
            <p:nvPr/>
          </p:nvSpPr>
          <p:spPr>
            <a:xfrm>
              <a:off x="1589098" y="4278838"/>
              <a:ext cx="1224137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31" name="Rettangolo arrotondato 30"/>
            <p:cNvSpPr/>
            <p:nvPr/>
          </p:nvSpPr>
          <p:spPr>
            <a:xfrm>
              <a:off x="3418433" y="4278838"/>
              <a:ext cx="119500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32" name="Rettangolo arrotondato 31"/>
            <p:cNvSpPr/>
            <p:nvPr/>
          </p:nvSpPr>
          <p:spPr>
            <a:xfrm>
              <a:off x="1301070" y="5863015"/>
              <a:ext cx="1224134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33" name="Rettangolo arrotondato 32"/>
            <p:cNvSpPr/>
            <p:nvPr/>
          </p:nvSpPr>
          <p:spPr>
            <a:xfrm>
              <a:off x="2813237" y="5863015"/>
              <a:ext cx="1156328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34" name="Rettangolo arrotondato 33"/>
            <p:cNvSpPr/>
            <p:nvPr/>
          </p:nvSpPr>
          <p:spPr>
            <a:xfrm>
              <a:off x="4181386" y="5863015"/>
              <a:ext cx="1155294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cxnSp>
          <p:nvCxnSpPr>
            <p:cNvPr id="35" name="Connettore 1 34"/>
            <p:cNvCxnSpPr>
              <a:stCxn id="30" idx="2"/>
            </p:cNvCxnSpPr>
            <p:nvPr/>
          </p:nvCxnSpPr>
          <p:spPr>
            <a:xfrm rot="5400000">
              <a:off x="1967142" y="4908908"/>
              <a:ext cx="360040" cy="108012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4109380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>
              <a:off x="209315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>
              <a:off x="3317292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>
              <a:off x="461343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ilindro 39"/>
            <p:cNvSpPr/>
            <p:nvPr/>
          </p:nvSpPr>
          <p:spPr>
            <a:xfrm>
              <a:off x="3533316" y="6295062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54" name="CasellaDiTesto 53"/>
          <p:cNvSpPr txBox="1"/>
          <p:nvPr/>
        </p:nvSpPr>
        <p:spPr>
          <a:xfrm>
            <a:off x="1875571" y="3075150"/>
            <a:ext cx="2275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posrednička infrastruktura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5" name="Gruppo 54"/>
          <p:cNvGrpSpPr/>
          <p:nvPr/>
        </p:nvGrpSpPr>
        <p:grpSpPr>
          <a:xfrm>
            <a:off x="6372200" y="72008"/>
            <a:ext cx="2755011" cy="1519940"/>
            <a:chOff x="291836" y="346914"/>
            <a:chExt cx="6065795" cy="3240360"/>
          </a:xfrm>
        </p:grpSpPr>
        <p:pic>
          <p:nvPicPr>
            <p:cNvPr id="56" name="Immagine 55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57" name="Elaborazione 56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58" name="Connettore 1 57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/>
            <p:cNvSpPr txBox="1"/>
            <p:nvPr/>
          </p:nvSpPr>
          <p:spPr>
            <a:xfrm>
              <a:off x="1661141" y="1748448"/>
              <a:ext cx="3441853" cy="45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i="1">
                  <a:solidFill>
                    <a:prstClr val="black"/>
                  </a:solidFill>
                  <a:latin typeface="Gill Sans"/>
                </a:rPr>
                <a:t>Magistrala servisa discipline </a:t>
              </a:r>
              <a:r>
                <a:rPr lang="x-none" sz="800" i="1" smtClean="0">
                  <a:solidFill>
                    <a:prstClr val="black"/>
                  </a:solidFill>
                  <a:latin typeface="Gill Sans"/>
                </a:rPr>
                <a:t>C</a:t>
              </a:r>
              <a:endParaRPr lang="en-GB" sz="800" i="1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1" name="Rettangolo arrotondato 60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62" name="Rettangolo arrotondato 61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63" name="Rettangolo arrotondato 62"/>
            <p:cNvSpPr/>
            <p:nvPr/>
          </p:nvSpPr>
          <p:spPr>
            <a:xfrm>
              <a:off x="1596556" y="2492895"/>
              <a:ext cx="1103235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64" name="Rettangolo arrotondato 63"/>
            <p:cNvSpPr/>
            <p:nvPr/>
          </p:nvSpPr>
          <p:spPr>
            <a:xfrm>
              <a:off x="2987823" y="2492895"/>
              <a:ext cx="1147159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65" name="Rettangolo arrotondato 64"/>
            <p:cNvSpPr/>
            <p:nvPr/>
          </p:nvSpPr>
          <p:spPr>
            <a:xfrm>
              <a:off x="4418885" y="2492895"/>
              <a:ext cx="132536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cxnSp>
          <p:nvCxnSpPr>
            <p:cNvPr id="66" name="Connettore 1 65"/>
            <p:cNvCxnSpPr>
              <a:stCxn id="61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ilindro 70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14" name="Gruppo 72"/>
          <p:cNvGrpSpPr/>
          <p:nvPr/>
        </p:nvGrpSpPr>
        <p:grpSpPr>
          <a:xfrm>
            <a:off x="6402648" y="5063547"/>
            <a:ext cx="2755011" cy="1519940"/>
            <a:chOff x="291836" y="346914"/>
            <a:chExt cx="6065795" cy="3240360"/>
          </a:xfrm>
        </p:grpSpPr>
        <p:pic>
          <p:nvPicPr>
            <p:cNvPr id="74" name="Immagine 73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75" name="Elaborazione 74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76" name="Connettore 1 7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CasellaDiTesto 77"/>
            <p:cNvSpPr txBox="1"/>
            <p:nvPr/>
          </p:nvSpPr>
          <p:spPr>
            <a:xfrm>
              <a:off x="1592930" y="1742496"/>
              <a:ext cx="3452443" cy="45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i="1">
                  <a:solidFill>
                    <a:prstClr val="black"/>
                  </a:solidFill>
                  <a:latin typeface="Gill Sans"/>
                </a:rPr>
                <a:t>Magistrala servisa discipline </a:t>
              </a:r>
              <a:r>
                <a:rPr lang="x-none" sz="800" i="1" smtClean="0">
                  <a:solidFill>
                    <a:prstClr val="black"/>
                  </a:solidFill>
                  <a:latin typeface="Gill Sans"/>
                </a:rPr>
                <a:t>D</a:t>
              </a:r>
              <a:endParaRPr lang="en-GB" sz="800" i="1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79" name="Rettangolo arrotondato 78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80" name="Rettangolo arrotondato 79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81" name="Rettangolo arrotondato 80"/>
            <p:cNvSpPr/>
            <p:nvPr/>
          </p:nvSpPr>
          <p:spPr>
            <a:xfrm>
              <a:off x="1529520" y="2492895"/>
              <a:ext cx="117027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82" name="Rettangolo arrotondato 81"/>
            <p:cNvSpPr/>
            <p:nvPr/>
          </p:nvSpPr>
          <p:spPr>
            <a:xfrm>
              <a:off x="2920785" y="2420888"/>
              <a:ext cx="1178994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83" name="Rettangolo arrotondato 82"/>
            <p:cNvSpPr/>
            <p:nvPr/>
          </p:nvSpPr>
          <p:spPr>
            <a:xfrm>
              <a:off x="4355973" y="2527089"/>
              <a:ext cx="1321237" cy="46986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cxnSp>
          <p:nvCxnSpPr>
            <p:cNvPr id="84" name="Connettore 1 83"/>
            <p:cNvCxnSpPr>
              <a:stCxn id="79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4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ilindro 88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20" name="Gruppo 105"/>
          <p:cNvGrpSpPr/>
          <p:nvPr/>
        </p:nvGrpSpPr>
        <p:grpSpPr>
          <a:xfrm>
            <a:off x="3779912" y="1772816"/>
            <a:ext cx="4728412" cy="2755011"/>
            <a:chOff x="3779912" y="1772816"/>
            <a:chExt cx="5067066" cy="2952328"/>
          </a:xfrm>
        </p:grpSpPr>
        <p:pic>
          <p:nvPicPr>
            <p:cNvPr id="43" name="Immagine 42" descr="clouds-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9912" y="1772816"/>
              <a:ext cx="5067066" cy="29523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ttangolo arrotondato 46"/>
            <p:cNvSpPr/>
            <p:nvPr/>
          </p:nvSpPr>
          <p:spPr>
            <a:xfrm>
              <a:off x="5670122" y="3717032"/>
              <a:ext cx="1206134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x-none" sz="1400" smtClean="0">
                  <a:solidFill>
                    <a:prstClr val="black"/>
                  </a:solidFill>
                  <a:latin typeface="Gill Sans"/>
                </a:rPr>
                <a:t>Otkrivanje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49" name="Rettangolo arrotondato 48"/>
            <p:cNvSpPr/>
            <p:nvPr/>
          </p:nvSpPr>
          <p:spPr>
            <a:xfrm>
              <a:off x="4355976" y="3645024"/>
              <a:ext cx="1080120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600" smtClean="0">
                  <a:solidFill>
                    <a:prstClr val="black"/>
                  </a:solidFill>
                  <a:latin typeface="Gill Sans"/>
                </a:rPr>
                <a:t>Pristup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0" name="Rettangolo arrotondato 49"/>
            <p:cNvSpPr/>
            <p:nvPr/>
          </p:nvSpPr>
          <p:spPr>
            <a:xfrm>
              <a:off x="7092280" y="3645024"/>
              <a:ext cx="1215861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x-none" sz="1600" smtClean="0">
                  <a:solidFill>
                    <a:prstClr val="black"/>
                  </a:solidFill>
                  <a:latin typeface="Gill Sans"/>
                </a:rPr>
                <a:t>Semantika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1" name="Rettangolo arrotondato 50"/>
            <p:cNvSpPr/>
            <p:nvPr/>
          </p:nvSpPr>
          <p:spPr>
            <a:xfrm>
              <a:off x="4896036" y="2996952"/>
              <a:ext cx="1548171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/>
              <a:r>
                <a:rPr lang="x-none" sz="1600" smtClean="0">
                  <a:solidFill>
                    <a:prstClr val="black"/>
                  </a:solidFill>
                  <a:latin typeface="Gill Sans"/>
                </a:rPr>
                <a:t>Sastavljanje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2" name="Rettangolo arrotondato 51"/>
            <p:cNvSpPr/>
            <p:nvPr/>
          </p:nvSpPr>
          <p:spPr>
            <a:xfrm>
              <a:off x="5868144" y="2204864"/>
              <a:ext cx="1152128" cy="57606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GB" sz="1200">
                  <a:solidFill>
                    <a:prstClr val="black"/>
                  </a:solidFill>
                  <a:latin typeface="Gill Sans"/>
                </a:rPr>
                <a:t>Kvaliteta i obilježavanje</a:t>
              </a:r>
              <a:endParaRPr lang="en-US" sz="12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3" name="Rettangolo arrotondato 52"/>
            <p:cNvSpPr/>
            <p:nvPr/>
          </p:nvSpPr>
          <p:spPr>
            <a:xfrm>
              <a:off x="6675155" y="3025490"/>
              <a:ext cx="1165191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600" smtClean="0">
                  <a:solidFill>
                    <a:prstClr val="black"/>
                  </a:solidFill>
                  <a:latin typeface="Gill Sans"/>
                </a:rPr>
                <a:t>Obrada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91" name="Connettore 1 90"/>
            <p:cNvCxnSpPr>
              <a:stCxn id="47" idx="0"/>
            </p:cNvCxnSpPr>
            <p:nvPr/>
          </p:nvCxnSpPr>
          <p:spPr>
            <a:xfrm rot="16200000" flipV="1">
              <a:off x="5926651" y="3370494"/>
              <a:ext cx="288032" cy="40504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>
              <a:stCxn id="49" idx="0"/>
              <a:endCxn id="51" idx="2"/>
            </p:cNvCxnSpPr>
            <p:nvPr/>
          </p:nvCxnSpPr>
          <p:spPr>
            <a:xfrm rot="5400000" flipH="1" flipV="1">
              <a:off x="5175067" y="3149969"/>
              <a:ext cx="216024" cy="77408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>
              <a:stCxn id="47" idx="0"/>
              <a:endCxn id="53" idx="2"/>
            </p:cNvCxnSpPr>
            <p:nvPr/>
          </p:nvCxnSpPr>
          <p:spPr>
            <a:xfrm rot="5400000" flipH="1" flipV="1">
              <a:off x="6635722" y="3095005"/>
              <a:ext cx="259495" cy="98456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>
              <a:stCxn id="50" idx="0"/>
              <a:endCxn id="53" idx="2"/>
            </p:cNvCxnSpPr>
            <p:nvPr/>
          </p:nvCxnSpPr>
          <p:spPr>
            <a:xfrm flipH="1" flipV="1">
              <a:off x="7257750" y="3457537"/>
              <a:ext cx="442461" cy="187487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>
              <a:stCxn id="53" idx="0"/>
              <a:endCxn id="52" idx="2"/>
            </p:cNvCxnSpPr>
            <p:nvPr/>
          </p:nvCxnSpPr>
          <p:spPr>
            <a:xfrm flipH="1" flipV="1">
              <a:off x="6444208" y="2780928"/>
              <a:ext cx="813543" cy="244562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riangolo isoscele 106"/>
          <p:cNvSpPr/>
          <p:nvPr/>
        </p:nvSpPr>
        <p:spPr>
          <a:xfrm rot="16200000">
            <a:off x="2767283" y="1684854"/>
            <a:ext cx="164985" cy="193146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08" name="Triangolo isoscele 107"/>
          <p:cNvSpPr/>
          <p:nvPr/>
        </p:nvSpPr>
        <p:spPr>
          <a:xfrm rot="16200000">
            <a:off x="2810333" y="4761357"/>
            <a:ext cx="149828" cy="122202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10" name="Connettore 4 109"/>
          <p:cNvCxnSpPr>
            <a:stCxn id="107" idx="3"/>
          </p:cNvCxnSpPr>
          <p:nvPr/>
        </p:nvCxnSpPr>
        <p:spPr>
          <a:xfrm>
            <a:off x="2946349" y="1781427"/>
            <a:ext cx="1875091" cy="87412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4 110"/>
          <p:cNvCxnSpPr/>
          <p:nvPr/>
        </p:nvCxnSpPr>
        <p:spPr>
          <a:xfrm flipV="1">
            <a:off x="2957244" y="3990264"/>
            <a:ext cx="1015316" cy="83219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riangolo isoscele 118"/>
          <p:cNvSpPr>
            <a:spLocks noChangeAspect="1"/>
          </p:cNvSpPr>
          <p:nvPr/>
        </p:nvSpPr>
        <p:spPr>
          <a:xfrm rot="5400000" flipH="1">
            <a:off x="6821195" y="791411"/>
            <a:ext cx="164985" cy="122200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20" name="Triangolo isoscele 119"/>
          <p:cNvSpPr>
            <a:spLocks noChangeAspect="1"/>
          </p:cNvSpPr>
          <p:nvPr/>
        </p:nvSpPr>
        <p:spPr>
          <a:xfrm rot="5400000" flipH="1">
            <a:off x="6818006" y="5775618"/>
            <a:ext cx="164985" cy="122200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21" name="Connettore 4 120"/>
          <p:cNvCxnSpPr>
            <a:stCxn id="119" idx="3"/>
            <a:endCxn id="43" idx="0"/>
          </p:cNvCxnSpPr>
          <p:nvPr/>
        </p:nvCxnSpPr>
        <p:spPr>
          <a:xfrm rot="10800000" flipV="1">
            <a:off x="6144118" y="852510"/>
            <a:ext cx="698470" cy="920305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ttore 4 120"/>
          <p:cNvCxnSpPr>
            <a:stCxn id="120" idx="3"/>
          </p:cNvCxnSpPr>
          <p:nvPr/>
        </p:nvCxnSpPr>
        <p:spPr>
          <a:xfrm rot="10800000" flipH="1">
            <a:off x="6839399" y="4388848"/>
            <a:ext cx="61100" cy="1447870"/>
          </a:xfrm>
          <a:prstGeom prst="bentConnector4">
            <a:avLst>
              <a:gd name="adj1" fmla="val -374141"/>
              <a:gd name="adj2" fmla="val 52110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13" descr="Wa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00212" y="5901270"/>
            <a:ext cx="799962" cy="79996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99" name="Picture 10" descr="Forestr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23526" y="683080"/>
            <a:ext cx="733298" cy="73329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00" name="Picture 8" descr="bioiversity-1.gi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5493476"/>
            <a:ext cx="785024" cy="779335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01" name="Picture 9" descr="climate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069008" y="72008"/>
            <a:ext cx="600306" cy="60475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sp>
        <p:nvSpPr>
          <p:cNvPr id="105" name="Figura a mano libera 104"/>
          <p:cNvSpPr/>
          <p:nvPr/>
        </p:nvSpPr>
        <p:spPr>
          <a:xfrm>
            <a:off x="2465209" y="1480847"/>
            <a:ext cx="3535446" cy="3628791"/>
          </a:xfrm>
          <a:custGeom>
            <a:avLst/>
            <a:gdLst>
              <a:gd name="connsiteX0" fmla="*/ 0 w 5725391"/>
              <a:gd name="connsiteY0" fmla="*/ 0 h 4520045"/>
              <a:gd name="connsiteX1" fmla="*/ 31173 w 5725391"/>
              <a:gd name="connsiteY1" fmla="*/ 540327 h 4520045"/>
              <a:gd name="connsiteX2" fmla="*/ 2462646 w 5725391"/>
              <a:gd name="connsiteY2" fmla="*/ 519545 h 4520045"/>
              <a:gd name="connsiteX3" fmla="*/ 2483427 w 5725391"/>
              <a:gd name="connsiteY3" fmla="*/ 1620982 h 4520045"/>
              <a:gd name="connsiteX4" fmla="*/ 5725391 w 5725391"/>
              <a:gd name="connsiteY4" fmla="*/ 3127663 h 4520045"/>
              <a:gd name="connsiteX5" fmla="*/ 2763982 w 5725391"/>
              <a:gd name="connsiteY5" fmla="*/ 4083627 h 4520045"/>
              <a:gd name="connsiteX6" fmla="*/ 41564 w 5725391"/>
              <a:gd name="connsiteY6" fmla="*/ 4042063 h 4520045"/>
              <a:gd name="connsiteX7" fmla="*/ 31173 w 5725391"/>
              <a:gd name="connsiteY7" fmla="*/ 4520045 h 4520045"/>
              <a:gd name="connsiteX0" fmla="*/ 0 w 2825599"/>
              <a:gd name="connsiteY0" fmla="*/ 0 h 4520045"/>
              <a:gd name="connsiteX1" fmla="*/ 31173 w 2825599"/>
              <a:gd name="connsiteY1" fmla="*/ 540327 h 4520045"/>
              <a:gd name="connsiteX2" fmla="*/ 2462646 w 2825599"/>
              <a:gd name="connsiteY2" fmla="*/ 519545 h 4520045"/>
              <a:gd name="connsiteX3" fmla="*/ 2483427 w 2825599"/>
              <a:gd name="connsiteY3" fmla="*/ 1620982 h 4520045"/>
              <a:gd name="connsiteX4" fmla="*/ 2825599 w 2825599"/>
              <a:gd name="connsiteY4" fmla="*/ 2356551 h 4520045"/>
              <a:gd name="connsiteX5" fmla="*/ 2763982 w 2825599"/>
              <a:gd name="connsiteY5" fmla="*/ 4083627 h 4520045"/>
              <a:gd name="connsiteX6" fmla="*/ 41564 w 2825599"/>
              <a:gd name="connsiteY6" fmla="*/ 4042063 h 4520045"/>
              <a:gd name="connsiteX7" fmla="*/ 31173 w 2825599"/>
              <a:gd name="connsiteY7" fmla="*/ 4520045 h 4520045"/>
              <a:gd name="connsiteX0" fmla="*/ 0 w 3041623"/>
              <a:gd name="connsiteY0" fmla="*/ 0 h 4520045"/>
              <a:gd name="connsiteX1" fmla="*/ 31173 w 3041623"/>
              <a:gd name="connsiteY1" fmla="*/ 540327 h 4520045"/>
              <a:gd name="connsiteX2" fmla="*/ 3041623 w 3041623"/>
              <a:gd name="connsiteY2" fmla="*/ 484343 h 4520045"/>
              <a:gd name="connsiteX3" fmla="*/ 2483427 w 3041623"/>
              <a:gd name="connsiteY3" fmla="*/ 1620982 h 4520045"/>
              <a:gd name="connsiteX4" fmla="*/ 2825599 w 3041623"/>
              <a:gd name="connsiteY4" fmla="*/ 2356551 h 4520045"/>
              <a:gd name="connsiteX5" fmla="*/ 2763982 w 3041623"/>
              <a:gd name="connsiteY5" fmla="*/ 4083627 h 4520045"/>
              <a:gd name="connsiteX6" fmla="*/ 41564 w 3041623"/>
              <a:gd name="connsiteY6" fmla="*/ 4042063 h 4520045"/>
              <a:gd name="connsiteX7" fmla="*/ 31173 w 3041623"/>
              <a:gd name="connsiteY7" fmla="*/ 4520045 h 4520045"/>
              <a:gd name="connsiteX0" fmla="*/ 0 w 3041623"/>
              <a:gd name="connsiteY0" fmla="*/ 0 h 4520045"/>
              <a:gd name="connsiteX1" fmla="*/ 31173 w 3041623"/>
              <a:gd name="connsiteY1" fmla="*/ 540327 h 4520045"/>
              <a:gd name="connsiteX2" fmla="*/ 3041623 w 3041623"/>
              <a:gd name="connsiteY2" fmla="*/ 484343 h 4520045"/>
              <a:gd name="connsiteX3" fmla="*/ 2825599 w 3041623"/>
              <a:gd name="connsiteY3" fmla="*/ 2356551 h 4520045"/>
              <a:gd name="connsiteX4" fmla="*/ 2763982 w 3041623"/>
              <a:gd name="connsiteY4" fmla="*/ 4083627 h 4520045"/>
              <a:gd name="connsiteX5" fmla="*/ 41564 w 3041623"/>
              <a:gd name="connsiteY5" fmla="*/ 4042063 h 4520045"/>
              <a:gd name="connsiteX6" fmla="*/ 31173 w 3041623"/>
              <a:gd name="connsiteY6" fmla="*/ 4520045 h 4520045"/>
              <a:gd name="connsiteX0" fmla="*/ 0 w 3689695"/>
              <a:gd name="connsiteY0" fmla="*/ 0 h 4520045"/>
              <a:gd name="connsiteX1" fmla="*/ 31173 w 3689695"/>
              <a:gd name="connsiteY1" fmla="*/ 540327 h 4520045"/>
              <a:gd name="connsiteX2" fmla="*/ 3041623 w 3689695"/>
              <a:gd name="connsiteY2" fmla="*/ 484343 h 4520045"/>
              <a:gd name="connsiteX3" fmla="*/ 3689695 w 3689695"/>
              <a:gd name="connsiteY3" fmla="*/ 2356551 h 4520045"/>
              <a:gd name="connsiteX4" fmla="*/ 2763982 w 3689695"/>
              <a:gd name="connsiteY4" fmla="*/ 4083627 h 4520045"/>
              <a:gd name="connsiteX5" fmla="*/ 41564 w 3689695"/>
              <a:gd name="connsiteY5" fmla="*/ 4042063 h 4520045"/>
              <a:gd name="connsiteX6" fmla="*/ 31173 w 3689695"/>
              <a:gd name="connsiteY6" fmla="*/ 4520045 h 4520045"/>
              <a:gd name="connsiteX0" fmla="*/ 0 w 4481783"/>
              <a:gd name="connsiteY0" fmla="*/ 0 h 4520045"/>
              <a:gd name="connsiteX1" fmla="*/ 31173 w 4481783"/>
              <a:gd name="connsiteY1" fmla="*/ 540327 h 4520045"/>
              <a:gd name="connsiteX2" fmla="*/ 3041623 w 4481783"/>
              <a:gd name="connsiteY2" fmla="*/ 484343 h 4520045"/>
              <a:gd name="connsiteX3" fmla="*/ 4481783 w 4481783"/>
              <a:gd name="connsiteY3" fmla="*/ 2212535 h 4520045"/>
              <a:gd name="connsiteX4" fmla="*/ 2763982 w 4481783"/>
              <a:gd name="connsiteY4" fmla="*/ 4083627 h 4520045"/>
              <a:gd name="connsiteX5" fmla="*/ 41564 w 4481783"/>
              <a:gd name="connsiteY5" fmla="*/ 4042063 h 4520045"/>
              <a:gd name="connsiteX6" fmla="*/ 31173 w 4481783"/>
              <a:gd name="connsiteY6" fmla="*/ 4520045 h 452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1783" h="4520045">
                <a:moveTo>
                  <a:pt x="0" y="0"/>
                </a:moveTo>
                <a:lnTo>
                  <a:pt x="31173" y="540327"/>
                </a:lnTo>
                <a:lnTo>
                  <a:pt x="3041623" y="484343"/>
                </a:lnTo>
                <a:lnTo>
                  <a:pt x="4481783" y="2212535"/>
                </a:lnTo>
                <a:lnTo>
                  <a:pt x="2763982" y="4083627"/>
                </a:lnTo>
                <a:lnTo>
                  <a:pt x="41564" y="4042063"/>
                </a:lnTo>
                <a:lnTo>
                  <a:pt x="31173" y="4520045"/>
                </a:lnTo>
              </a:path>
            </a:pathLst>
          </a:cu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0260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105833" cy="70072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Posredovanje pogoduje GEOSS konceptu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155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GB">
                <a:latin typeface="Gill Sans"/>
              </a:rPr>
              <a:t>GEOSS nije centralizirano skladište podataka, već nadgradnja postojećih sustava, IPP-ova i podataka o promatranju Zemlje</a:t>
            </a:r>
            <a:endParaRPr lang="en-US" sz="3200" dirty="0">
              <a:latin typeface="Gill Sans"/>
            </a:endParaRPr>
          </a:p>
          <a:p>
            <a:pPr lvl="1"/>
            <a:r>
              <a:rPr lang="vi-VN">
                <a:latin typeface="Gill Sans"/>
              </a:rPr>
              <a:t>Ohrabruju se operabilnost i slobodan pristup</a:t>
            </a:r>
          </a:p>
          <a:p>
            <a:pPr lvl="1"/>
            <a:r>
              <a:rPr lang="vi-VN">
                <a:latin typeface="Gill Sans"/>
              </a:rPr>
              <a:t>Ni od proizvođača podataka ni od korisnika se ne zahtjeva da promjene svoje tehnologije ili standarde</a:t>
            </a:r>
            <a:endParaRPr lang="en-US" sz="2800" dirty="0" smtClean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5639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26719"/>
            <a:ext cx="7108723" cy="738403"/>
          </a:xfrm>
        </p:spPr>
        <p:txBody>
          <a:bodyPr>
            <a:normAutofit fontScale="90000"/>
          </a:bodyPr>
          <a:lstStyle/>
          <a:p>
            <a:pPr algn="l"/>
            <a:r>
              <a:rPr lang="en-US" sz="2600" b="1" dirty="0" smtClean="0">
                <a:latin typeface="Calibri"/>
              </a:rPr>
              <a:t>GEOSS Common Infrastructure (</a:t>
            </a:r>
            <a:r>
              <a:rPr lang="en-US" sz="2600" b="1" smtClean="0">
                <a:latin typeface="Calibri"/>
              </a:rPr>
              <a:t>GCI)</a:t>
            </a:r>
            <a:r>
              <a:rPr lang="x-none" sz="2600" b="1" smtClean="0">
                <a:latin typeface="Calibri"/>
              </a:rPr>
              <a:t/>
            </a:r>
            <a:br>
              <a:rPr lang="x-none" sz="2600" b="1" smtClean="0">
                <a:latin typeface="Calibri"/>
              </a:rPr>
            </a:br>
            <a:r>
              <a:rPr lang="en-GB" sz="2600" b="1"/>
              <a:t>Zajednička infrastruktura GEOSS-a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156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320040" lvl="1" indent="-320040">
              <a:spcBef>
                <a:spcPts val="7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vi-VN" sz="3200" dirty="0">
                <a:latin typeface="Gill Sans"/>
              </a:rPr>
              <a:t>Okvir za </a:t>
            </a:r>
            <a:r>
              <a:rPr lang="hr-HR" sz="3200" dirty="0" smtClean="0">
                <a:latin typeface="Gill Sans"/>
              </a:rPr>
              <a:t>usluge</a:t>
            </a:r>
            <a:r>
              <a:rPr lang="vi-VN" sz="3200" dirty="0" smtClean="0">
                <a:latin typeface="Gill Sans"/>
              </a:rPr>
              <a:t> </a:t>
            </a:r>
            <a:r>
              <a:rPr lang="vi-VN" sz="3200" dirty="0">
                <a:latin typeface="Gill Sans"/>
              </a:rPr>
              <a:t>dodanih vrijednosti obogaćuje </a:t>
            </a:r>
            <a:r>
              <a:rPr lang="vi-VN" sz="3200" dirty="0" smtClean="0">
                <a:latin typeface="Gill Sans"/>
              </a:rPr>
              <a:t>interoperabilnost </a:t>
            </a:r>
            <a:r>
              <a:rPr lang="vi-VN" sz="3200" dirty="0">
                <a:latin typeface="Gill Sans"/>
              </a:rPr>
              <a:t>rastućeg broja heterogenih sustava za </a:t>
            </a:r>
            <a:r>
              <a:rPr lang="x-none" sz="3200" dirty="0" smtClean="0">
                <a:latin typeface="Gill Sans"/>
              </a:rPr>
              <a:t>promatranje </a:t>
            </a:r>
            <a:r>
              <a:rPr lang="vi-VN" sz="3200" dirty="0" smtClean="0">
                <a:latin typeface="Gill Sans"/>
              </a:rPr>
              <a:t>Zemlje</a:t>
            </a:r>
            <a:r>
              <a:rPr lang="vi-VN" sz="3200" dirty="0">
                <a:latin typeface="Gill Sans"/>
              </a:rPr>
              <a:t>, njihovih disciplina i aplikacija</a:t>
            </a:r>
          </a:p>
          <a:p>
            <a:pPr marL="320040" lvl="1" indent="-320040">
              <a:spcBef>
                <a:spcPts val="7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vi-VN" sz="3200" dirty="0">
                <a:latin typeface="Gill Sans"/>
              </a:rPr>
              <a:t>Dopušta članovima </a:t>
            </a:r>
            <a:r>
              <a:rPr lang="vi-VN" sz="3200" dirty="0" smtClean="0">
                <a:latin typeface="Gill Sans"/>
              </a:rPr>
              <a:t>objavljiva</a:t>
            </a:r>
            <a:r>
              <a:rPr lang="x-none" sz="3200" dirty="0" smtClean="0">
                <a:latin typeface="Gill Sans"/>
              </a:rPr>
              <a:t>nje</a:t>
            </a:r>
            <a:r>
              <a:rPr lang="vi-VN" sz="3200" dirty="0" smtClean="0">
                <a:latin typeface="Gill Sans"/>
              </a:rPr>
              <a:t>​​</a:t>
            </a:r>
            <a:r>
              <a:rPr lang="vi-VN" sz="3200" dirty="0">
                <a:latin typeface="Gill Sans"/>
              </a:rPr>
              <a:t>, </a:t>
            </a:r>
            <a:r>
              <a:rPr lang="vi-VN" sz="3200" dirty="0" smtClean="0">
                <a:latin typeface="Gill Sans"/>
              </a:rPr>
              <a:t>otkriva</a:t>
            </a:r>
            <a:r>
              <a:rPr lang="x-none" sz="3200" dirty="0" smtClean="0">
                <a:latin typeface="Gill Sans"/>
              </a:rPr>
              <a:t>nje</a:t>
            </a:r>
            <a:r>
              <a:rPr lang="vi-VN" sz="3200" dirty="0" smtClean="0">
                <a:latin typeface="Gill Sans"/>
              </a:rPr>
              <a:t>, ocjenj</a:t>
            </a:r>
            <a:r>
              <a:rPr lang="x-none" sz="3200" dirty="0" smtClean="0">
                <a:latin typeface="Gill Sans"/>
              </a:rPr>
              <a:t>ivanje</a:t>
            </a:r>
            <a:r>
              <a:rPr lang="vi-VN" sz="3200" dirty="0" smtClean="0">
                <a:latin typeface="Gill Sans"/>
              </a:rPr>
              <a:t>, pr</a:t>
            </a:r>
            <a:r>
              <a:rPr lang="hr-HR" sz="3200" dirty="0" smtClean="0">
                <a:latin typeface="Gill Sans"/>
              </a:rPr>
              <a:t>i</a:t>
            </a:r>
            <a:r>
              <a:rPr lang="vi-VN" sz="3200" dirty="0" smtClean="0">
                <a:latin typeface="Gill Sans"/>
              </a:rPr>
              <a:t>stup </a:t>
            </a:r>
            <a:r>
              <a:rPr lang="vi-VN" sz="3200" dirty="0">
                <a:latin typeface="Gill Sans"/>
              </a:rPr>
              <a:t>i </a:t>
            </a:r>
            <a:r>
              <a:rPr lang="vi-VN" sz="3200" dirty="0" smtClean="0">
                <a:latin typeface="Gill Sans"/>
              </a:rPr>
              <a:t>kor</a:t>
            </a:r>
            <a:r>
              <a:rPr lang="x-none" sz="3200" dirty="0" smtClean="0">
                <a:latin typeface="Gill Sans"/>
              </a:rPr>
              <a:t>štenje</a:t>
            </a:r>
            <a:r>
              <a:rPr lang="vi-VN" sz="3200" dirty="0" smtClean="0">
                <a:latin typeface="Gill Sans"/>
              </a:rPr>
              <a:t> podat</a:t>
            </a:r>
            <a:r>
              <a:rPr lang="x-none" sz="3200" dirty="0" smtClean="0">
                <a:latin typeface="Gill Sans"/>
              </a:rPr>
              <a:t>a</a:t>
            </a:r>
            <a:r>
              <a:rPr lang="vi-VN" sz="3200" dirty="0" smtClean="0">
                <a:latin typeface="Gill Sans"/>
              </a:rPr>
              <a:t>k</a:t>
            </a:r>
            <a:r>
              <a:rPr lang="x-none" sz="3200" dirty="0">
                <a:latin typeface="Gill Sans"/>
              </a:rPr>
              <a:t>a</a:t>
            </a:r>
            <a:r>
              <a:rPr lang="vi-VN" sz="3200" dirty="0" smtClean="0">
                <a:latin typeface="Gill Sans"/>
              </a:rPr>
              <a:t>, informacij</a:t>
            </a:r>
            <a:r>
              <a:rPr lang="x-none" sz="3200" dirty="0" smtClean="0">
                <a:latin typeface="Gill Sans"/>
              </a:rPr>
              <a:t>a</a:t>
            </a:r>
            <a:r>
              <a:rPr lang="vi-VN" sz="3200" dirty="0" smtClean="0">
                <a:latin typeface="Gill Sans"/>
              </a:rPr>
              <a:t>, alat</a:t>
            </a:r>
            <a:r>
              <a:rPr lang="x-none" sz="3200" dirty="0" smtClean="0">
                <a:latin typeface="Gill Sans"/>
              </a:rPr>
              <a:t>a</a:t>
            </a:r>
            <a:r>
              <a:rPr lang="vi-VN" sz="3200" dirty="0" smtClean="0">
                <a:latin typeface="Gill Sans"/>
              </a:rPr>
              <a:t> </a:t>
            </a:r>
            <a:r>
              <a:rPr lang="vi-VN" sz="3200" dirty="0">
                <a:latin typeface="Gill Sans"/>
              </a:rPr>
              <a:t>i </a:t>
            </a:r>
            <a:r>
              <a:rPr lang="vi-VN" sz="3200" dirty="0" smtClean="0">
                <a:latin typeface="Gill Sans"/>
              </a:rPr>
              <a:t>servis</a:t>
            </a:r>
            <a:r>
              <a:rPr lang="x-none" sz="3200" dirty="0" smtClean="0">
                <a:latin typeface="Gill Sans"/>
              </a:rPr>
              <a:t>a</a:t>
            </a:r>
            <a:r>
              <a:rPr lang="vi-VN" sz="3200" dirty="0" smtClean="0">
                <a:latin typeface="Gill Sans"/>
              </a:rPr>
              <a:t> raspoloživ</a:t>
            </a:r>
            <a:r>
              <a:rPr lang="x-none" sz="3200" dirty="0" smtClean="0">
                <a:latin typeface="Gill Sans"/>
              </a:rPr>
              <a:t>ih</a:t>
            </a:r>
            <a:r>
              <a:rPr lang="vi-VN" sz="3200" dirty="0" smtClean="0">
                <a:latin typeface="Gill Sans"/>
              </a:rPr>
              <a:t> </a:t>
            </a:r>
            <a:r>
              <a:rPr lang="vi-VN" sz="3200" dirty="0">
                <a:latin typeface="Gill Sans"/>
              </a:rPr>
              <a:t>kroz </a:t>
            </a:r>
            <a:r>
              <a:rPr lang="vi-VN" sz="3200" dirty="0" smtClean="0">
                <a:latin typeface="Gill Sans"/>
              </a:rPr>
              <a:t>GEOS</a:t>
            </a:r>
            <a:r>
              <a:rPr lang="x-none" sz="3200" dirty="0" smtClean="0">
                <a:latin typeface="Gill Sans"/>
              </a:rPr>
              <a:t>S</a:t>
            </a:r>
            <a:endParaRPr lang="en-US" sz="3200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6901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1118"/>
            <a:ext cx="3657601" cy="85312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Ilustracija GCI-a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157</a:t>
            </a:fld>
            <a:endParaRPr lang="it-IT">
              <a:latin typeface="Gill San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147" r="-18147"/>
          <a:stretch>
            <a:fillRect/>
          </a:stretch>
        </p:blipFill>
        <p:spPr>
          <a:xfrm>
            <a:off x="0" y="1244167"/>
            <a:ext cx="9068981" cy="5000653"/>
          </a:xfrm>
        </p:spPr>
      </p:pic>
    </p:spTree>
    <p:extLst>
      <p:ext uri="{BB962C8B-B14F-4D97-AF65-F5344CB8AC3E}">
        <p14:creationId xmlns:p14="http://schemas.microsoft.com/office/powerpoint/2010/main" val="126413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3518"/>
            <a:ext cx="4041059" cy="690562"/>
          </a:xfrm>
        </p:spPr>
        <p:txBody>
          <a:bodyPr>
            <a:normAutofit/>
          </a:bodyPr>
          <a:lstStyle/>
          <a:p>
            <a:pPr algn="l"/>
            <a:r>
              <a:rPr lang="hr-HR" sz="2600" b="1" dirty="0" smtClean="0"/>
              <a:t>Usluge</a:t>
            </a:r>
            <a:r>
              <a:rPr lang="en-GB" sz="2600" b="1" dirty="0" smtClean="0"/>
              <a:t> </a:t>
            </a:r>
            <a:r>
              <a:rPr lang="en-GB" sz="2600" b="1" dirty="0" err="1" smtClean="0"/>
              <a:t>pretrag</a:t>
            </a:r>
            <a:r>
              <a:rPr lang="hr-HR" sz="2600" b="1" dirty="0" smtClean="0"/>
              <a:t>e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158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53864"/>
            <a:ext cx="8153400" cy="4495800"/>
          </a:xfrm>
        </p:spPr>
        <p:txBody>
          <a:bodyPr>
            <a:normAutofit lnSpcReduction="10000"/>
          </a:bodyPr>
          <a:lstStyle/>
          <a:p>
            <a:r>
              <a:rPr lang="vi-VN" dirty="0">
                <a:latin typeface="Gill Sans"/>
              </a:rPr>
              <a:t>Podržavaju dobivanje resursa relevantnih za određeni kontekst, obično zadan i ograničen nekim upitom</a:t>
            </a:r>
          </a:p>
          <a:p>
            <a:r>
              <a:rPr lang="vi-VN" dirty="0">
                <a:latin typeface="Gill Sans"/>
              </a:rPr>
              <a:t>Omogućavaju ih određeni servisi (npr. Web pretraživači) i odgovarajuće pomoćne informacije (npr. Metapodaci) pridruženi resursu, neovisno </a:t>
            </a:r>
            <a:r>
              <a:rPr lang="x-none" dirty="0" smtClean="0">
                <a:latin typeface="Gill Sans"/>
              </a:rPr>
              <a:t>od</a:t>
            </a:r>
            <a:r>
              <a:rPr lang="vi-VN" dirty="0" smtClean="0">
                <a:latin typeface="Gill Sans"/>
              </a:rPr>
              <a:t> </a:t>
            </a:r>
            <a:r>
              <a:rPr lang="vi-VN" dirty="0">
                <a:latin typeface="Gill Sans"/>
              </a:rPr>
              <a:t>njihove infrastrukture</a:t>
            </a:r>
          </a:p>
          <a:p>
            <a:r>
              <a:rPr lang="vi-VN" dirty="0">
                <a:latin typeface="Gill Sans"/>
              </a:rPr>
              <a:t>Primjeri u OGC-u</a:t>
            </a:r>
            <a:endParaRPr lang="en-US" dirty="0" smtClean="0">
              <a:latin typeface="Gill Sans"/>
            </a:endParaRPr>
          </a:p>
          <a:p>
            <a:pPr lvl="1"/>
            <a:r>
              <a:rPr lang="en-US" dirty="0" smtClean="0">
                <a:latin typeface="Gill Sans"/>
              </a:rPr>
              <a:t>Catalogue Service</a:t>
            </a:r>
          </a:p>
          <a:p>
            <a:endParaRPr lang="en-US" dirty="0" smtClean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9060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95368" cy="771842"/>
          </a:xfrm>
        </p:spPr>
        <p:txBody>
          <a:bodyPr>
            <a:normAutofit/>
          </a:bodyPr>
          <a:lstStyle/>
          <a:p>
            <a:pPr algn="l"/>
            <a:r>
              <a:rPr lang="hr-HR" sz="2600" b="1" dirty="0" smtClean="0"/>
              <a:t>Usluge</a:t>
            </a:r>
            <a:r>
              <a:rPr lang="en-GB" sz="2600" b="1" dirty="0" smtClean="0"/>
              <a:t> </a:t>
            </a:r>
            <a:r>
              <a:rPr lang="en-GB" sz="2600" b="1" dirty="0" err="1" smtClean="0"/>
              <a:t>pristup</a:t>
            </a:r>
            <a:r>
              <a:rPr lang="hr-HR" sz="2600" b="1" dirty="0" smtClean="0"/>
              <a:t>a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159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53864"/>
            <a:ext cx="8153400" cy="4124117"/>
          </a:xfrm>
        </p:spPr>
        <p:txBody>
          <a:bodyPr>
            <a:normAutofit lnSpcReduction="10000"/>
          </a:bodyPr>
          <a:lstStyle/>
          <a:p>
            <a:r>
              <a:rPr lang="hr-HR"/>
              <a:t>Podržavaju preuzimanje podataka, obično ograničene prostorno ili na neki drugi način, u obliku korisnom za obradu na strani korisnika, ili za ulaz u neki znanstveni </a:t>
            </a:r>
            <a:r>
              <a:rPr lang="hr-HR" smtClean="0"/>
              <a:t>model</a:t>
            </a:r>
          </a:p>
          <a:p>
            <a:r>
              <a:rPr lang="hr-HR" smtClean="0"/>
              <a:t>Primjeri </a:t>
            </a:r>
            <a:r>
              <a:rPr lang="hr-HR"/>
              <a:t>u OGC-u</a:t>
            </a:r>
            <a:endParaRPr lang="en-US" dirty="0" smtClean="0">
              <a:latin typeface="Gill Sans"/>
            </a:endParaRP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Web Coverage Service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Sensor Observation Service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Web Feature Service</a:t>
            </a:r>
          </a:p>
        </p:txBody>
      </p:sp>
    </p:spTree>
    <p:extLst>
      <p:ext uri="{BB962C8B-B14F-4D97-AF65-F5344CB8AC3E}">
        <p14:creationId xmlns:p14="http://schemas.microsoft.com/office/powerpoint/2010/main" val="2641547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304800" y="1352214"/>
            <a:ext cx="8534400" cy="984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pl-PL" altLang="ja-JP" sz="3200" dirty="0">
                <a:latin typeface="Gill Sans"/>
                <a:ea typeface="Gill Sans" pitchFamily="-84" charset="0"/>
                <a:cs typeface="Gill Sans" pitchFamily="-84" charset="0"/>
              </a:rPr>
              <a:t>N</a:t>
            </a:r>
            <a:r>
              <a:rPr lang="pl-PL" altLang="ja-JP" sz="3200" dirty="0" smtClean="0">
                <a:latin typeface="Gill Sans"/>
                <a:ea typeface="Gill Sans" pitchFamily="-84" charset="0"/>
                <a:cs typeface="Gill Sans" pitchFamily="-84" charset="0"/>
              </a:rPr>
              <a:t>ajbolji </a:t>
            </a:r>
            <a:r>
              <a:rPr lang="pl-PL" altLang="ja-JP" sz="3200" dirty="0">
                <a:latin typeface="Gill Sans"/>
                <a:ea typeface="Gill Sans" pitchFamily="-84" charset="0"/>
                <a:cs typeface="Gill Sans" pitchFamily="-84" charset="0"/>
              </a:rPr>
              <a:t>alat </a:t>
            </a:r>
            <a:r>
              <a:rPr lang="pl-PL" altLang="ja-JP" sz="3200" dirty="0" smtClean="0">
                <a:latin typeface="Gill Sans"/>
                <a:ea typeface="Gill Sans" pitchFamily="-84" charset="0"/>
                <a:cs typeface="Gill Sans" pitchFamily="-84" charset="0"/>
              </a:rPr>
              <a:t>današnjice za </a:t>
            </a:r>
            <a:r>
              <a:rPr lang="pl-PL" altLang="ja-JP" sz="3200" dirty="0">
                <a:latin typeface="Gill Sans"/>
                <a:ea typeface="Gill Sans" pitchFamily="-84" charset="0"/>
                <a:cs typeface="Gill Sans" pitchFamily="-84" charset="0"/>
              </a:rPr>
              <a:t>pretraživanje podataka?</a:t>
            </a:r>
            <a:endParaRPr lang="en-US" sz="32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922" y="2356322"/>
            <a:ext cx="8108156" cy="31532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93" y="1417638"/>
            <a:ext cx="6754813" cy="525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48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Zajednički model za metapodatke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160</a:t>
            </a:fld>
            <a:endParaRPr lang="it-IT">
              <a:latin typeface="Gill Sans"/>
            </a:endParaRPr>
          </a:p>
        </p:txBody>
      </p:sp>
      <p:grpSp>
        <p:nvGrpSpPr>
          <p:cNvPr id="4" name="Group 13"/>
          <p:cNvGrpSpPr/>
          <p:nvPr/>
        </p:nvGrpSpPr>
        <p:grpSpPr>
          <a:xfrm>
            <a:off x="6494440" y="2297329"/>
            <a:ext cx="2271608" cy="2271608"/>
            <a:chOff x="9409789" y="3019331"/>
            <a:chExt cx="2271608" cy="2271608"/>
          </a:xfrm>
        </p:grpSpPr>
        <p:pic>
          <p:nvPicPr>
            <p:cNvPr id="8" name="Picture 1" descr="C:\Users\nativi\Pictures\Raccolta multimediale Microsoft\j0434825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409789" y="3019331"/>
              <a:ext cx="2271608" cy="2271608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9872837" y="3345154"/>
              <a:ext cx="117934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ISO 19115</a:t>
              </a:r>
            </a:p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ISO 19119</a:t>
              </a:r>
            </a:p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ISO 19139</a:t>
              </a:r>
            </a:p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…</a:t>
              </a:r>
            </a:p>
            <a:p>
              <a:endParaRPr lang="en-US" dirty="0">
                <a:latin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44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Podržani sustavi održavanja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53584" y="6423305"/>
            <a:ext cx="545577" cy="283577"/>
          </a:xfrm>
        </p:spPr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161</a:t>
            </a:fld>
            <a:endParaRPr lang="it-IT">
              <a:latin typeface="Gill San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785768"/>
              </p:ext>
            </p:extLst>
          </p:nvPr>
        </p:nvGraphicFramePr>
        <p:xfrm>
          <a:off x="1094482" y="1487168"/>
          <a:ext cx="7258081" cy="4820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35001"/>
                <a:gridCol w="6423080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Servisi za Otkrivanje / Inventar / Izlistavanje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WCS 1.0, 1.1, 1.1.2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WMS 1.3.0, 1.1.1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WFS 1.0.0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WPS 1.0.0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OGC SOS 1.0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CSW 2.0.2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Core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,  AP ISO 1.0,  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ebRIM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/CIM, 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ebRIM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/EO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ESRI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ArcGIS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Geoportal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version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10)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catalog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service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THREDDS 1.0.1, 1.0.2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THREDDS-NCISO 1.0.1, 1.0.2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CDI 1.04, 1.3, 1.4  1.6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GI-cat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6.x, 7.x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GBIF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8" name="Picture 7" descr="W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1026" y="1847208"/>
            <a:ext cx="407065" cy="407065"/>
          </a:xfrm>
          <a:prstGeom prst="rect">
            <a:avLst/>
          </a:prstGeom>
        </p:spPr>
      </p:pic>
      <p:pic>
        <p:nvPicPr>
          <p:cNvPr id="9" name="Picture 8" descr="WM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8034" y="2207248"/>
            <a:ext cx="413049" cy="413049"/>
          </a:xfrm>
          <a:prstGeom prst="rect">
            <a:avLst/>
          </a:prstGeom>
        </p:spPr>
      </p:pic>
      <p:pic>
        <p:nvPicPr>
          <p:cNvPr id="10" name="Picture 9" descr="WF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5133" y="2888518"/>
            <a:ext cx="398850" cy="398850"/>
          </a:xfrm>
          <a:prstGeom prst="rect">
            <a:avLst/>
          </a:prstGeom>
        </p:spPr>
      </p:pic>
      <p:pic>
        <p:nvPicPr>
          <p:cNvPr id="11" name="Picture 10" descr="WP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8125" y="2567288"/>
            <a:ext cx="392866" cy="392866"/>
          </a:xfrm>
          <a:prstGeom prst="rect">
            <a:avLst/>
          </a:prstGeom>
        </p:spPr>
      </p:pic>
      <p:pic>
        <p:nvPicPr>
          <p:cNvPr id="12" name="Picture 11" descr="CSW-CO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0786" y="3607070"/>
            <a:ext cx="467544" cy="467544"/>
          </a:xfrm>
          <a:prstGeom prst="rect">
            <a:avLst/>
          </a:prstGeom>
        </p:spPr>
      </p:pic>
      <p:pic>
        <p:nvPicPr>
          <p:cNvPr id="13" name="Picture 12" descr="SEADATANET_CD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62018" y="5184183"/>
            <a:ext cx="405080" cy="367103"/>
          </a:xfrm>
          <a:prstGeom prst="rect">
            <a:avLst/>
          </a:prstGeom>
        </p:spPr>
      </p:pic>
      <p:pic>
        <p:nvPicPr>
          <p:cNvPr id="14" name="Picture 13" descr="ESRI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1528" y="4039118"/>
            <a:ext cx="806060" cy="360040"/>
          </a:xfrm>
          <a:prstGeom prst="rect">
            <a:avLst/>
          </a:prstGeom>
        </p:spPr>
      </p:pic>
      <p:pic>
        <p:nvPicPr>
          <p:cNvPr id="15" name="Picture 14" descr="THREDDS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2530" y="4327150"/>
            <a:ext cx="504056" cy="405536"/>
          </a:xfrm>
          <a:prstGeom prst="rect">
            <a:avLst/>
          </a:prstGeom>
        </p:spPr>
      </p:pic>
      <p:pic>
        <p:nvPicPr>
          <p:cNvPr id="16" name="Picture 15" descr="THREDDS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2530" y="4687190"/>
            <a:ext cx="504056" cy="405536"/>
          </a:xfrm>
          <a:prstGeom prst="rect">
            <a:avLst/>
          </a:prstGeom>
        </p:spPr>
      </p:pic>
      <p:pic>
        <p:nvPicPr>
          <p:cNvPr id="17" name="Immagine 89" descr="GI-cat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15250" y="5608054"/>
            <a:ext cx="29861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GBIF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75611" y="5972286"/>
            <a:ext cx="377894" cy="339418"/>
          </a:xfrm>
          <a:prstGeom prst="rect">
            <a:avLst/>
          </a:prstGeom>
        </p:spPr>
      </p:pic>
      <p:grpSp>
        <p:nvGrpSpPr>
          <p:cNvPr id="4" name="Gruppo 17"/>
          <p:cNvGrpSpPr/>
          <p:nvPr/>
        </p:nvGrpSpPr>
        <p:grpSpPr>
          <a:xfrm>
            <a:off x="1310506" y="3255116"/>
            <a:ext cx="505267" cy="421015"/>
            <a:chOff x="827584" y="3068960"/>
            <a:chExt cx="505267" cy="421015"/>
          </a:xfrm>
        </p:grpSpPr>
        <p:pic>
          <p:nvPicPr>
            <p:cNvPr id="20" name="Picture 27" descr="WFS.png"/>
            <p:cNvPicPr>
              <a:picLocks noChangeAspect="1"/>
            </p:cNvPicPr>
            <p:nvPr/>
          </p:nvPicPr>
          <p:blipFill>
            <a:blip r:embed="rId4" cstate="print"/>
            <a:srcRect r="9730" b="45838"/>
            <a:stretch>
              <a:fillRect/>
            </a:stretch>
          </p:blipFill>
          <p:spPr>
            <a:xfrm>
              <a:off x="899592" y="3068960"/>
              <a:ext cx="360040" cy="216024"/>
            </a:xfrm>
            <a:prstGeom prst="rect">
              <a:avLst/>
            </a:prstGeom>
          </p:spPr>
        </p:pic>
        <p:sp>
          <p:nvSpPr>
            <p:cNvPr id="21" name="CasellaDiTesto 16"/>
            <p:cNvSpPr txBox="1"/>
            <p:nvPr/>
          </p:nvSpPr>
          <p:spPr>
            <a:xfrm>
              <a:off x="827584" y="3212976"/>
              <a:ext cx="505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C000"/>
                  </a:solidFill>
                  <a:latin typeface="Gill Sans"/>
                </a:rPr>
                <a:t>SOS</a:t>
              </a:r>
              <a:endParaRPr lang="en-US" sz="1200" b="1" dirty="0">
                <a:solidFill>
                  <a:srgbClr val="FFC000"/>
                </a:solidFill>
                <a:latin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22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162</a:t>
            </a:fld>
            <a:endParaRPr lang="it-IT">
              <a:latin typeface="Gill San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778637"/>
              </p:ext>
            </p:extLst>
          </p:nvPr>
        </p:nvGraphicFramePr>
        <p:xfrm>
          <a:off x="987155" y="1766397"/>
          <a:ext cx="7401177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51463"/>
                <a:gridCol w="6549714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Servisi za Otkrivanje / Inventar / Izlistavanje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GeoNetwork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versions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2.2.0 and 2.4.1)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catalog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service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Deegree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version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2.2)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catalog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service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OpenSearch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1.1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accessor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 OAI-PMH </a:t>
                      </a:r>
                      <a:r>
                        <a:rPr lang="it-IT" sz="1800" smtClean="0">
                          <a:solidFill>
                            <a:srgbClr val="000000"/>
                          </a:solidFill>
                          <a:latin typeface="arial"/>
                        </a:rPr>
                        <a:t>2.0 (support to ISO19139 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and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dublin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core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formats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 descr="DEEGRE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9183" y="2516957"/>
            <a:ext cx="432048" cy="432048"/>
          </a:xfrm>
          <a:prstGeom prst="rect">
            <a:avLst/>
          </a:prstGeom>
        </p:spPr>
      </p:pic>
      <p:pic>
        <p:nvPicPr>
          <p:cNvPr id="8" name="Picture 7" descr="OPENSEAR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3179" y="2861757"/>
            <a:ext cx="504056" cy="504056"/>
          </a:xfrm>
          <a:prstGeom prst="rect">
            <a:avLst/>
          </a:prstGeom>
        </p:spPr>
      </p:pic>
      <p:pic>
        <p:nvPicPr>
          <p:cNvPr id="9" name="Picture 8" descr="OAI-PM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8654" y="3335333"/>
            <a:ext cx="433246" cy="303272"/>
          </a:xfrm>
          <a:prstGeom prst="rect">
            <a:avLst/>
          </a:prstGeom>
        </p:spPr>
      </p:pic>
      <p:pic>
        <p:nvPicPr>
          <p:cNvPr id="10" name="Picture 24" descr="GEONETWORK-ic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45370" y="2064368"/>
            <a:ext cx="432048" cy="43204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Podržani sustavi održavanja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31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163</a:t>
            </a:fld>
            <a:endParaRPr lang="it-IT">
              <a:latin typeface="Gill San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465418"/>
              </p:ext>
            </p:extLst>
          </p:nvPr>
        </p:nvGraphicFramePr>
        <p:xfrm>
          <a:off x="611560" y="1856006"/>
          <a:ext cx="8136904" cy="40794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36104"/>
                <a:gridCol w="7200800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  <a:r>
                        <a:rPr lang="en-GB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ukovatelji podacima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NetCDF-CF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1.4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NCML-CF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NCML-OD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ISO19115-2</a:t>
                      </a:r>
                      <a:endParaRPr kumimoji="0" lang="it-IT" sz="1800" b="1" kern="1200" dirty="0" smtClean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GeoRSS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2.0 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GDACS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DIF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Generic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File system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SITAD (Sistema Informativo Territoriale Ambientale Diffuso)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104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WAF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7" name="Picture 6" descr="GDA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427" y="4088254"/>
            <a:ext cx="402859" cy="402859"/>
          </a:xfrm>
          <a:prstGeom prst="rect">
            <a:avLst/>
          </a:prstGeom>
        </p:spPr>
      </p:pic>
      <p:pic>
        <p:nvPicPr>
          <p:cNvPr id="8" name="Picture 7" descr="FileSyste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3686" y="4891390"/>
            <a:ext cx="334341" cy="334341"/>
          </a:xfrm>
          <a:prstGeom prst="rect">
            <a:avLst/>
          </a:prstGeom>
        </p:spPr>
      </p:pic>
      <p:pic>
        <p:nvPicPr>
          <p:cNvPr id="9" name="Picture 8" descr="SIT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2824" y="5081126"/>
            <a:ext cx="576064" cy="576064"/>
          </a:xfrm>
          <a:prstGeom prst="rect">
            <a:avLst/>
          </a:prstGeom>
        </p:spPr>
      </p:pic>
      <p:pic>
        <p:nvPicPr>
          <p:cNvPr id="10" name="Picture 9" descr="DIF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0836" y="4489822"/>
            <a:ext cx="360040" cy="368345"/>
          </a:xfrm>
          <a:prstGeom prst="rect">
            <a:avLst/>
          </a:prstGeom>
        </p:spPr>
      </p:pic>
      <p:pic>
        <p:nvPicPr>
          <p:cNvPr id="11" name="Picture 10" descr="netcd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2256" y="2648094"/>
            <a:ext cx="457201" cy="329185"/>
          </a:xfrm>
          <a:prstGeom prst="rect">
            <a:avLst/>
          </a:prstGeom>
        </p:spPr>
      </p:pic>
      <p:pic>
        <p:nvPicPr>
          <p:cNvPr id="12" name="Picture 11" descr="netcd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2256" y="3008134"/>
            <a:ext cx="457201" cy="329185"/>
          </a:xfrm>
          <a:prstGeom prst="rect">
            <a:avLst/>
          </a:prstGeom>
        </p:spPr>
      </p:pic>
      <p:pic>
        <p:nvPicPr>
          <p:cNvPr id="13" name="Picture 12" descr="netcd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2256" y="2288054"/>
            <a:ext cx="457201" cy="329185"/>
          </a:xfrm>
          <a:prstGeom prst="rect">
            <a:avLst/>
          </a:prstGeom>
        </p:spPr>
      </p:pic>
      <p:pic>
        <p:nvPicPr>
          <p:cNvPr id="14" name="Picture 13" descr="ISO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0836" y="3379222"/>
            <a:ext cx="360040" cy="360040"/>
          </a:xfrm>
          <a:prstGeom prst="rect">
            <a:avLst/>
          </a:prstGeom>
        </p:spPr>
      </p:pic>
      <p:pic>
        <p:nvPicPr>
          <p:cNvPr id="15" name="Picture 14" descr="GENESI_D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0836" y="3743454"/>
            <a:ext cx="360040" cy="337538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Podržani sustavi održavanja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39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164</a:t>
            </a:fld>
            <a:endParaRPr lang="it-IT">
              <a:latin typeface="Gill San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084755"/>
              </p:ext>
            </p:extLst>
          </p:nvPr>
        </p:nvGraphicFramePr>
        <p:xfrm>
          <a:off x="593674" y="1662752"/>
          <a:ext cx="8136904" cy="43129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36104"/>
                <a:gridCol w="7200800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Servisi</a:t>
                      </a:r>
                      <a:r>
                        <a:rPr lang="x-none" sz="1800" b="1" baseline="0" smtClean="0">
                          <a:solidFill>
                            <a:srgbClr val="000000"/>
                          </a:solidFill>
                          <a:latin typeface="arial"/>
                        </a:rPr>
                        <a:t> za otkrivanje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OGC CSW  </a:t>
                      </a: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OAI-PMH 2.0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OpenSearch</a:t>
                      </a:r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GI-cat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extended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interface </a:t>
                      </a:r>
                      <a:endParaRPr lang="it-IT" dirty="0" smtClean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401357"/>
              </p:ext>
            </p:extLst>
          </p:nvPr>
        </p:nvGraphicFramePr>
        <p:xfrm>
          <a:off x="2105842" y="2382832"/>
          <a:ext cx="5040560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52653"/>
                <a:gridCol w="4087907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 2.0.2 AP ISO 1.0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 2.0.2 </a:t>
                      </a: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ebRIM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EO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 2.0.2 </a:t>
                      </a: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ebRIM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CIM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ESRI GEOPORTAL 10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8" name="Picture 7" descr="CSW-CO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698" y="2094800"/>
            <a:ext cx="520786" cy="520786"/>
          </a:xfrm>
          <a:prstGeom prst="rect">
            <a:avLst/>
          </a:prstGeom>
        </p:spPr>
      </p:pic>
      <p:pic>
        <p:nvPicPr>
          <p:cNvPr id="9" name="Picture 8" descr="CSW-ebRIM-CI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3874" y="3201208"/>
            <a:ext cx="406885" cy="406885"/>
          </a:xfrm>
          <a:prstGeom prst="rect">
            <a:avLst/>
          </a:prstGeom>
        </p:spPr>
      </p:pic>
      <p:pic>
        <p:nvPicPr>
          <p:cNvPr id="10" name="Picture 9" descr="CSW-ebRIM-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3874" y="2784400"/>
            <a:ext cx="406885" cy="406885"/>
          </a:xfrm>
          <a:prstGeom prst="rect">
            <a:avLst/>
          </a:prstGeom>
        </p:spPr>
      </p:pic>
      <p:pic>
        <p:nvPicPr>
          <p:cNvPr id="11" name="Picture 10" descr="CSW-IS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3874" y="2382832"/>
            <a:ext cx="406885" cy="406885"/>
          </a:xfrm>
          <a:prstGeom prst="rect">
            <a:avLst/>
          </a:prstGeom>
        </p:spPr>
      </p:pic>
      <p:pic>
        <p:nvPicPr>
          <p:cNvPr id="12" name="Picture 11" descr="ESRI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8418" y="3515528"/>
            <a:ext cx="806060" cy="360040"/>
          </a:xfrm>
          <a:prstGeom prst="rect">
            <a:avLst/>
          </a:prstGeom>
        </p:spPr>
      </p:pic>
      <p:pic>
        <p:nvPicPr>
          <p:cNvPr id="13" name="Picture 12" descr="OPENSEA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8063" y="4399056"/>
            <a:ext cx="504056" cy="504056"/>
          </a:xfrm>
          <a:prstGeom prst="rect">
            <a:avLst/>
          </a:prstGeom>
        </p:spPr>
      </p:pic>
      <p:pic>
        <p:nvPicPr>
          <p:cNvPr id="14" name="Picture 13" descr="OAI-PM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3468" y="4080544"/>
            <a:ext cx="433246" cy="303272"/>
          </a:xfrm>
          <a:prstGeom prst="rect">
            <a:avLst/>
          </a:prstGeom>
        </p:spPr>
      </p:pic>
      <p:pic>
        <p:nvPicPr>
          <p:cNvPr id="15" name="Immagine 89" descr="GI-cat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3234" y="5607952"/>
            <a:ext cx="29861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486033"/>
              </p:ext>
            </p:extLst>
          </p:nvPr>
        </p:nvGraphicFramePr>
        <p:xfrm>
          <a:off x="2105842" y="4789576"/>
          <a:ext cx="5040560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52653"/>
                <a:gridCol w="4087907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OpenSearch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1.1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OpenSearch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GENESI DR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17" name="Picture 16" descr="OPENSEA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7106" y="4728616"/>
            <a:ext cx="504056" cy="504056"/>
          </a:xfrm>
          <a:prstGeom prst="rect">
            <a:avLst/>
          </a:prstGeom>
        </p:spPr>
      </p:pic>
      <p:pic>
        <p:nvPicPr>
          <p:cNvPr id="18" name="Picture 17" descr="GENESI_D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35402" y="5175904"/>
            <a:ext cx="360040" cy="33753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en-GB" sz="2600" b="1" smtClean="0"/>
              <a:t>Podržan</a:t>
            </a:r>
            <a:r>
              <a:rPr lang="x-none" sz="2600" b="1" smtClean="0"/>
              <a:t>a sučelja</a:t>
            </a:r>
            <a:r>
              <a:rPr lang="en-GB" sz="2600" b="1" smtClean="0"/>
              <a:t> </a:t>
            </a:r>
            <a:r>
              <a:rPr lang="en-GB" sz="2600" b="1"/>
              <a:t>za pristup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37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34232" cy="69056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Funkcionalnosti GEO DAB-a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165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2352277"/>
              </p:ext>
            </p:extLst>
          </p:nvPr>
        </p:nvGraphicFramePr>
        <p:xfrm>
          <a:off x="227013" y="1398513"/>
          <a:ext cx="8731250" cy="4967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331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A141F89-2473-6049-88AB-8A3D9AFCE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>
                                            <p:graphicEl>
                                              <a:dgm id="{7A141F89-2473-6049-88AB-8A3D9AFCE3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0BBCE67-B0EF-4544-8577-B54315C7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1">
                                            <p:graphicEl>
                                              <a:dgm id="{10BBCE67-B0EF-4544-8577-B54315C765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8D73BB2-7E3A-3942-8FAF-EA7B5CD99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1">
                                            <p:graphicEl>
                                              <a:dgm id="{48D73BB2-7E3A-3942-8FAF-EA7B5CD993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78EE31D-DD6C-402A-BACE-750FF1D20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1">
                                            <p:graphicEl>
                                              <a:dgm id="{378EE31D-DD6C-402A-BACE-750FF1D20B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841EE92-90B2-41FA-B0E2-B9DDDC513A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1">
                                            <p:graphicEl>
                                              <a:dgm id="{9841EE92-90B2-41FA-B0E2-B9DDDC513A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FEBE571-B8BD-BC43-B812-4E2ED91C19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5FEBE571-B8BD-BC43-B812-4E2ED91C19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B2803F7-87BF-4DB1-8874-DCDBAEA67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1">
                                            <p:graphicEl>
                                              <a:dgm id="{8B2803F7-87BF-4DB1-8874-DCDBAEA676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BBD996F-A5D3-BB4F-ABD9-12780EB1E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1">
                                            <p:graphicEl>
                                              <a:dgm id="{ABBD996F-A5D3-BB4F-ABD9-12780EB1E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3D2C6EC-B5E6-403C-9798-4702834A6F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1">
                                            <p:graphicEl>
                                              <a:dgm id="{A3D2C6EC-B5E6-403C-9798-4702834A6F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DC0DDA6-B6E1-4263-A360-ECE384F8F3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1">
                                            <p:graphicEl>
                                              <a:dgm id="{1DC0DDA6-B6E1-4263-A360-ECE384F8F3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DD4889B-34B6-4482-822B-98B573C158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1">
                                            <p:graphicEl>
                                              <a:dgm id="{CDD4889B-34B6-4482-822B-98B573C158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4247535" cy="72104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GEO DAB izvedba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166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nb-NO">
                <a:latin typeface="Gill Sans"/>
              </a:rPr>
              <a:t>Pokreću ga GI-cat i GI-axe </a:t>
            </a:r>
            <a:endParaRPr lang="en-US" dirty="0" smtClean="0">
              <a:latin typeface="Gill Sans"/>
            </a:endParaRPr>
          </a:p>
          <a:p>
            <a:pPr lvl="1"/>
            <a:r>
              <a:rPr lang="en-US" dirty="0" smtClean="0">
                <a:latin typeface="Gill Sans"/>
              </a:rPr>
              <a:t>http://</a:t>
            </a:r>
            <a:r>
              <a:rPr lang="en-US" dirty="0" err="1" smtClean="0">
                <a:latin typeface="Gill Sans"/>
              </a:rPr>
              <a:t>essi-lab.eu</a:t>
            </a:r>
            <a:r>
              <a:rPr lang="en-US" dirty="0" smtClean="0">
                <a:latin typeface="Gill Sans"/>
              </a:rPr>
              <a:t>/do/view/</a:t>
            </a:r>
            <a:r>
              <a:rPr lang="en-US" dirty="0" err="1" smtClean="0">
                <a:latin typeface="Gill Sans"/>
              </a:rPr>
              <a:t>GIcat</a:t>
            </a:r>
            <a:endParaRPr lang="en-US" dirty="0" smtClean="0">
              <a:latin typeface="Gill Sans"/>
            </a:endParaRPr>
          </a:p>
          <a:p>
            <a:pPr lvl="1"/>
            <a:r>
              <a:rPr lang="en-US" dirty="0" smtClean="0">
                <a:latin typeface="Gill Sans"/>
              </a:rPr>
              <a:t>http://</a:t>
            </a:r>
            <a:r>
              <a:rPr lang="en-US" dirty="0" err="1" smtClean="0">
                <a:latin typeface="Gill Sans"/>
              </a:rPr>
              <a:t>essi-lab.eu</a:t>
            </a:r>
            <a:r>
              <a:rPr lang="en-US" dirty="0" smtClean="0">
                <a:latin typeface="Gill Sans"/>
              </a:rPr>
              <a:t>/do/view/</a:t>
            </a:r>
            <a:r>
              <a:rPr lang="en-US" dirty="0" err="1" smtClean="0">
                <a:latin typeface="Gill Sans"/>
              </a:rPr>
              <a:t>GIaxe</a:t>
            </a:r>
            <a:endParaRPr lang="en-US" dirty="0" smtClean="0">
              <a:latin typeface="Gill Sans"/>
            </a:endParaRPr>
          </a:p>
          <a:p>
            <a:r>
              <a:rPr lang="en-US">
                <a:latin typeface="Gill Sans"/>
              </a:rPr>
              <a:t>GEO DAB je </a:t>
            </a:r>
            <a:r>
              <a:rPr lang="en-US" smtClean="0">
                <a:latin typeface="Gill Sans"/>
              </a:rPr>
              <a:t>mid</a:t>
            </a:r>
            <a:r>
              <a:rPr lang="x-none" smtClean="0">
                <a:latin typeface="Gill Sans"/>
              </a:rPr>
              <a:t>dleware</a:t>
            </a:r>
            <a:endParaRPr lang="en-US" dirty="0" smtClean="0">
              <a:latin typeface="Gill Sans"/>
            </a:endParaRPr>
          </a:p>
          <a:p>
            <a:pPr lvl="1"/>
            <a:r>
              <a:rPr lang="en-US" dirty="0" smtClean="0">
                <a:latin typeface="Gill Sans"/>
              </a:rPr>
              <a:t>Java Web </a:t>
            </a:r>
            <a:r>
              <a:rPr lang="en-US" smtClean="0">
                <a:latin typeface="Gill Sans"/>
              </a:rPr>
              <a:t>Archive </a:t>
            </a:r>
            <a:r>
              <a:rPr lang="x-none" smtClean="0">
                <a:latin typeface="Gill Sans"/>
              </a:rPr>
              <a:t>za </a:t>
            </a:r>
            <a:r>
              <a:rPr lang="en-US" smtClean="0">
                <a:latin typeface="Gill Sans"/>
              </a:rPr>
              <a:t>Web </a:t>
            </a:r>
            <a:r>
              <a:rPr lang="en-US" dirty="0" smtClean="0">
                <a:latin typeface="Gill Sans"/>
              </a:rPr>
              <a:t>Container</a:t>
            </a:r>
          </a:p>
          <a:p>
            <a:pPr lvl="1"/>
            <a:r>
              <a:rPr lang="en-US" dirty="0" err="1" smtClean="0">
                <a:latin typeface="Gill Sans"/>
              </a:rPr>
              <a:t>Javascript</a:t>
            </a:r>
            <a:r>
              <a:rPr lang="en-US" dirty="0" smtClean="0">
                <a:latin typeface="Gill Sans"/>
              </a:rPr>
              <a:t> </a:t>
            </a:r>
            <a:r>
              <a:rPr lang="en-US" smtClean="0">
                <a:latin typeface="Gill Sans"/>
              </a:rPr>
              <a:t>GI-API </a:t>
            </a:r>
            <a:r>
              <a:rPr lang="x-none" smtClean="0">
                <a:latin typeface="Gill Sans"/>
              </a:rPr>
              <a:t>dostupan klijentima/portal</a:t>
            </a:r>
            <a:endParaRPr lang="en-US" dirty="0">
              <a:latin typeface="Gill Sans"/>
            </a:endParaRPr>
          </a:p>
          <a:p>
            <a:r>
              <a:rPr lang="en-US" smtClean="0">
                <a:latin typeface="Gill Sans"/>
              </a:rPr>
              <a:t>GI</a:t>
            </a:r>
            <a:r>
              <a:rPr lang="en-US">
                <a:latin typeface="Gill Sans"/>
              </a:rPr>
              <a:t>-cat </a:t>
            </a:r>
            <a:r>
              <a:rPr lang="pl-PL">
                <a:latin typeface="Gill Sans"/>
              </a:rPr>
              <a:t>uključuje i jednostavan web klijent</a:t>
            </a:r>
            <a:endParaRPr lang="en-US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453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120581" cy="660082"/>
          </a:xfrm>
        </p:spPr>
        <p:txBody>
          <a:bodyPr>
            <a:normAutofit/>
          </a:bodyPr>
          <a:lstStyle/>
          <a:p>
            <a:pPr algn="l"/>
            <a:r>
              <a:rPr lang="en-GB" sz="2400" b="1"/>
              <a:t>Semantičko otkrivanje kroz više domena 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167</a:t>
            </a:fld>
            <a:endParaRPr lang="it-IT">
              <a:latin typeface="Gill San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>
          <a:xfrm>
            <a:off x="533400" y="160020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236656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168</a:t>
            </a:fld>
            <a:endParaRPr lang="it-IT">
              <a:latin typeface="Gill San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>
          <a:xfrm>
            <a:off x="558990" y="1618088"/>
            <a:ext cx="8153400" cy="449580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274638"/>
            <a:ext cx="5973097" cy="660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/>
              <a:t>Semantičko otkrivanje kroz više domena </a:t>
            </a:r>
            <a:endParaRPr lang="en-US" sz="24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6774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169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1857" b="1857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5973097" cy="660082"/>
          </a:xfrm>
        </p:spPr>
        <p:txBody>
          <a:bodyPr>
            <a:normAutofit/>
          </a:bodyPr>
          <a:lstStyle/>
          <a:p>
            <a:pPr algn="l"/>
            <a:r>
              <a:rPr lang="en-GB" sz="2400" b="1"/>
              <a:t>Semantičko otkrivanje kroz više domena </a:t>
            </a:r>
            <a:endParaRPr lang="en-US" sz="24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68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/>
          </p:cNvSpPr>
          <p:nvPr/>
        </p:nvSpPr>
        <p:spPr bwMode="auto">
          <a:xfrm>
            <a:off x="5088195" y="2728020"/>
            <a:ext cx="3893246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GB" sz="4000">
                <a:latin typeface="Gill Sans"/>
                <a:ea typeface="Gill Sans" pitchFamily="-84" charset="0"/>
                <a:cs typeface="Gill Sans" pitchFamily="-84" charset="0"/>
              </a:rPr>
              <a:t>Funkcioniranje u izolaciji</a:t>
            </a:r>
            <a:endParaRPr lang="en-US" sz="4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84481"/>
            <a:ext cx="4318000" cy="60391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11910" cy="619442"/>
          </a:xfrm>
        </p:spPr>
        <p:txBody>
          <a:bodyPr>
            <a:normAutofit/>
          </a:bodyPr>
          <a:lstStyle/>
          <a:p>
            <a:pPr algn="l"/>
            <a:r>
              <a:rPr lang="x-none" sz="2400" b="1" smtClean="0">
                <a:latin typeface="Calibri"/>
              </a:rPr>
              <a:t>Rangiranje rezultata</a:t>
            </a:r>
            <a:endParaRPr lang="en-US" sz="24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170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896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45394" cy="619442"/>
          </a:xfrm>
        </p:spPr>
        <p:txBody>
          <a:bodyPr>
            <a:normAutofit/>
          </a:bodyPr>
          <a:lstStyle/>
          <a:p>
            <a:pPr algn="l"/>
            <a:r>
              <a:rPr lang="en-GB" sz="2400" b="1"/>
              <a:t>Dinamična vizualizacija podataka </a:t>
            </a:r>
            <a:endParaRPr lang="en-US" sz="24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171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3131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29548" cy="680402"/>
          </a:xfrm>
        </p:spPr>
        <p:txBody>
          <a:bodyPr>
            <a:normAutofit/>
          </a:bodyPr>
          <a:lstStyle/>
          <a:p>
            <a:pPr algn="l"/>
            <a:r>
              <a:rPr lang="x-none" sz="2400" b="1" smtClean="0">
                <a:latin typeface="Calibri"/>
              </a:rPr>
              <a:t>Usklađen pristup podacima</a:t>
            </a:r>
            <a:endParaRPr lang="en-US" sz="24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172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1857" b="1857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35779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64080" cy="649922"/>
          </a:xfrm>
        </p:spPr>
        <p:txBody>
          <a:bodyPr>
            <a:normAutofit/>
          </a:bodyPr>
          <a:lstStyle/>
          <a:p>
            <a:pPr algn="l"/>
            <a:r>
              <a:rPr lang="x-none" sz="2400" b="1" dirty="0" smtClean="0">
                <a:latin typeface="Calibri"/>
              </a:rPr>
              <a:t>Proširivanje</a:t>
            </a:r>
            <a:endParaRPr lang="en-US" sz="24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173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196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174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64080" cy="649922"/>
          </a:xfrm>
        </p:spPr>
        <p:txBody>
          <a:bodyPr>
            <a:normAutofit/>
          </a:bodyPr>
          <a:lstStyle/>
          <a:p>
            <a:pPr algn="l"/>
            <a:r>
              <a:rPr lang="x-none" sz="2600" b="1" smtClean="0">
                <a:latin typeface="Calibri"/>
              </a:rPr>
              <a:t>Proširivanje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83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175</a:t>
            </a:fld>
            <a:endParaRPr lang="it-IT">
              <a:latin typeface="Gill Sans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7985" y="-297887"/>
            <a:ext cx="6573451" cy="52569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008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074" y="1415815"/>
            <a:ext cx="5418667" cy="4064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176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smtClean="0"/>
              <a:t>Pitanja</a:t>
            </a:r>
            <a:r>
              <a:rPr lang="en-US" sz="2600" b="1" smtClean="0"/>
              <a:t>?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6526" y="521206"/>
            <a:ext cx="3917474" cy="43804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2225" name="Rectangle 1"/>
          <p:cNvSpPr>
            <a:spLocks/>
          </p:cNvSpPr>
          <p:nvPr/>
        </p:nvSpPr>
        <p:spPr bwMode="auto">
          <a:xfrm>
            <a:off x="767953" y="4942343"/>
            <a:ext cx="7599164" cy="732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4500" dirty="0" err="1">
                <a:latin typeface="Gill Sans"/>
                <a:ea typeface="Gill Sans" pitchFamily="-84" charset="0"/>
                <a:cs typeface="Gill Sans" pitchFamily="-84" charset="0"/>
              </a:rPr>
              <a:t>Proizvodnja</a:t>
            </a:r>
            <a:r>
              <a:rPr lang="en-GB" sz="45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4500" dirty="0" err="1">
                <a:latin typeface="Gill Sans"/>
                <a:ea typeface="Gill Sans" pitchFamily="-84" charset="0"/>
                <a:cs typeface="Gill Sans" pitchFamily="-84" charset="0"/>
              </a:rPr>
              <a:t>prostornih</a:t>
            </a:r>
            <a:r>
              <a:rPr lang="en-GB" sz="45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4500" dirty="0" err="1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GB" sz="45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hr-HR" sz="4500" dirty="0" smtClean="0">
                <a:latin typeface="Gill Sans"/>
                <a:ea typeface="Gill Sans" pitchFamily="-84" charset="0"/>
                <a:cs typeface="Gill Sans" pitchFamily="-84" charset="0"/>
              </a:rPr>
              <a:t>ima svoju cijenu</a:t>
            </a:r>
            <a:endParaRPr lang="en-U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/>
          </p:cNvSpPr>
          <p:nvPr/>
        </p:nvSpPr>
        <p:spPr bwMode="auto">
          <a:xfrm>
            <a:off x="514350" y="75367"/>
            <a:ext cx="8610601" cy="8617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nn-NO" sz="2800" smtClean="0">
                <a:latin typeface="Gill Sans"/>
                <a:ea typeface="Gill Sans" pitchFamily="-84" charset="0"/>
                <a:cs typeface="Gill Sans" pitchFamily="-84" charset="0"/>
              </a:rPr>
              <a:t>Mnog</a:t>
            </a:r>
            <a:r>
              <a:rPr lang="x-none" sz="2800" smtClean="0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nn-NO" sz="28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nn-NO" sz="2800">
                <a:latin typeface="Gill Sans"/>
                <a:ea typeface="Gill Sans" pitchFamily="-84" charset="0"/>
                <a:cs typeface="Gill Sans" pitchFamily="-84" charset="0"/>
              </a:rPr>
              <a:t>"</a:t>
            </a:r>
            <a:r>
              <a:rPr lang="nn-NO" sz="2800" smtClean="0">
                <a:latin typeface="Gill Sans"/>
                <a:ea typeface="Gill Sans" pitchFamily="-84" charset="0"/>
                <a:cs typeface="Gill Sans" pitchFamily="-84" charset="0"/>
              </a:rPr>
              <a:t>oto</a:t>
            </a:r>
            <a:r>
              <a:rPr lang="x-none" sz="2800" smtClean="0">
                <a:latin typeface="Gill Sans"/>
                <a:ea typeface="Gill Sans" pitchFamily="-84" charset="0"/>
                <a:cs typeface="Gill Sans" pitchFamily="-84" charset="0"/>
              </a:rPr>
              <a:t>ci</a:t>
            </a:r>
            <a:r>
              <a:rPr lang="nn-NO" sz="2800" smtClean="0">
                <a:latin typeface="Gill Sans"/>
                <a:ea typeface="Gill Sans" pitchFamily="-84" charset="0"/>
                <a:cs typeface="Gill Sans" pitchFamily="-84" charset="0"/>
              </a:rPr>
              <a:t>" </a:t>
            </a:r>
            <a:r>
              <a:rPr lang="nn-NO" sz="2800">
                <a:latin typeface="Gill Sans"/>
                <a:ea typeface="Gill Sans" pitchFamily="-84" charset="0"/>
                <a:cs typeface="Gill Sans" pitchFamily="-84" charset="0"/>
              </a:rPr>
              <a:t>podataka različitih formata</a:t>
            </a:r>
          </a:p>
          <a:p>
            <a:pPr algn="ctr"/>
            <a:r>
              <a:rPr lang="nn-NO" sz="2800">
                <a:latin typeface="Gill Sans"/>
                <a:ea typeface="Gill Sans" pitchFamily="-84" charset="0"/>
                <a:cs typeface="Gill Sans" pitchFamily="-84" charset="0"/>
              </a:rPr>
              <a:t>i kvalitete</a:t>
            </a:r>
            <a:endParaRPr lang="en-US" sz="28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86420" y="726654"/>
            <a:ext cx="2814737" cy="2805563"/>
            <a:chOff x="0" y="0"/>
            <a:chExt cx="3067" cy="3058"/>
          </a:xfrm>
        </p:grpSpPr>
        <p:pic>
          <p:nvPicPr>
            <p:cNvPr id="5428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067" cy="28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4282" name="Rectangle 4"/>
            <p:cNvSpPr>
              <a:spLocks/>
            </p:cNvSpPr>
            <p:nvPr/>
          </p:nvSpPr>
          <p:spPr bwMode="auto">
            <a:xfrm>
              <a:off x="195" y="2824"/>
              <a:ext cx="703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a typeface="Gill Sans" pitchFamily="-84" charset="0"/>
                  <a:cs typeface="Gill Sans" pitchFamily="-84" charset="0"/>
                </a:rPr>
                <a:t>GLC2000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610145" y="726654"/>
            <a:ext cx="2189212" cy="2855680"/>
            <a:chOff x="0" y="0"/>
            <a:chExt cx="2341" cy="3054"/>
          </a:xfrm>
        </p:grpSpPr>
        <p:pic>
          <p:nvPicPr>
            <p:cNvPr id="54279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341" cy="28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4280" name="Rectangle 7"/>
            <p:cNvSpPr>
              <a:spLocks/>
            </p:cNvSpPr>
            <p:nvPr/>
          </p:nvSpPr>
          <p:spPr bwMode="auto">
            <a:xfrm>
              <a:off x="1481" y="2820"/>
              <a:ext cx="608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a typeface="Gill Sans" pitchFamily="-84" charset="0"/>
                  <a:cs typeface="Gill Sans" pitchFamily="-84" charset="0"/>
                </a:rPr>
                <a:t>CORINE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154276" y="3756408"/>
            <a:ext cx="4840843" cy="2507270"/>
            <a:chOff x="0" y="0"/>
            <a:chExt cx="4960" cy="2568"/>
          </a:xfrm>
        </p:grpSpPr>
        <p:pic>
          <p:nvPicPr>
            <p:cNvPr id="54277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4960" cy="23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4278" name="Rectangle 10"/>
            <p:cNvSpPr>
              <a:spLocks/>
            </p:cNvSpPr>
            <p:nvPr/>
          </p:nvSpPr>
          <p:spPr bwMode="auto">
            <a:xfrm>
              <a:off x="1879" y="2300"/>
              <a:ext cx="1227" cy="2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smtClean="0">
                  <a:ea typeface="Gill Sans" pitchFamily="-84" charset="0"/>
                  <a:cs typeface="Gill Sans" pitchFamily="-84" charset="0"/>
                </a:rPr>
                <a:t>GLOB</a:t>
              </a:r>
              <a:r>
                <a:rPr lang="x-none" sz="1700" smtClean="0">
                  <a:ea typeface="Gill Sans" pitchFamily="-84" charset="0"/>
                  <a:cs typeface="Gill Sans" pitchFamily="-84" charset="0"/>
                </a:rPr>
                <a:t>Е</a:t>
              </a:r>
              <a:r>
                <a:rPr lang="en-US" sz="1700" smtClean="0">
                  <a:ea typeface="Gill Sans" pitchFamily="-84" charset="0"/>
                  <a:cs typeface="Gill Sans" pitchFamily="-84" charset="0"/>
                </a:rPr>
                <a:t>COVER</a:t>
              </a:r>
              <a:endParaRPr lang="en-US" sz="1700" dirty="0">
                <a:ea typeface="Gill Sans" pitchFamily="-84" charset="0"/>
                <a:cs typeface="Gill Sans" pitchFamily="-84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246221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/>
              <a:t>Dijeljenje geoprostornih podataka</a:t>
            </a:r>
            <a:endParaRPr lang="it-IT" sz="2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31520" y="1076960"/>
            <a:ext cx="1564640" cy="787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GB" sz="2800" u="sng">
                <a:latin typeface="Gill Sans"/>
                <a:ea typeface="+mj-ea"/>
                <a:cs typeface="+mj-cs"/>
              </a:rPr>
              <a:t>Pregled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2169161"/>
            <a:ext cx="8229600" cy="17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600" dirty="0" err="1">
                <a:latin typeface="Gill Sans"/>
              </a:rPr>
              <a:t>Uvod</a:t>
            </a:r>
            <a:r>
              <a:rPr lang="en-GB" sz="2600" dirty="0">
                <a:latin typeface="Gill Sans"/>
              </a:rPr>
              <a:t> u </a:t>
            </a:r>
            <a:r>
              <a:rPr lang="en-GB" sz="2600" dirty="0" err="1">
                <a:latin typeface="Gill Sans"/>
              </a:rPr>
              <a:t>geoprostorne</a:t>
            </a:r>
            <a:r>
              <a:rPr lang="en-GB" sz="2600" dirty="0">
                <a:latin typeface="Gill Sans"/>
              </a:rPr>
              <a:t> </a:t>
            </a:r>
            <a:r>
              <a:rPr lang="en-GB" sz="2600" dirty="0" err="1">
                <a:latin typeface="Gill Sans"/>
              </a:rPr>
              <a:t>podatke</a:t>
            </a:r>
            <a:endParaRPr lang="en-GB" sz="2600" dirty="0">
              <a:latin typeface="Gill Sans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600" dirty="0" err="1">
                <a:latin typeface="Gill Sans"/>
              </a:rPr>
              <a:t>Trenutna</a:t>
            </a:r>
            <a:r>
              <a:rPr lang="en-GB" sz="2600" dirty="0">
                <a:latin typeface="Gill Sans"/>
              </a:rPr>
              <a:t> </a:t>
            </a:r>
            <a:r>
              <a:rPr lang="en-GB" sz="2600" dirty="0" err="1">
                <a:latin typeface="Gill Sans"/>
              </a:rPr>
              <a:t>situacija</a:t>
            </a:r>
            <a:endParaRPr lang="en-GB" sz="2600" dirty="0">
              <a:latin typeface="Gill Sans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600" dirty="0" err="1" smtClean="0">
                <a:latin typeface="Gill Sans"/>
              </a:rPr>
              <a:t>Rješenja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269" y="843280"/>
            <a:ext cx="8378651" cy="50255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/>
          </p:cNvSpPr>
          <p:nvPr/>
        </p:nvSpPr>
        <p:spPr bwMode="auto">
          <a:xfrm>
            <a:off x="995561" y="116086"/>
            <a:ext cx="7708344" cy="6875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Geoprostorni</a:t>
            </a:r>
            <a:r>
              <a:rPr lang="en-GB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podaci</a:t>
            </a:r>
            <a:r>
              <a:rPr lang="en-GB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teško</a:t>
            </a:r>
            <a:r>
              <a:rPr lang="hr-HR" sz="3600" dirty="0" smtClean="0">
                <a:latin typeface="Gill Sans"/>
                <a:ea typeface="Gill Sans" pitchFamily="-84" charset="0"/>
                <a:cs typeface="Gill Sans" pitchFamily="-84" charset="0"/>
              </a:rPr>
              <a:t> se</a:t>
            </a:r>
            <a:r>
              <a:rPr lang="en-GB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povezuju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48570" y="4560649"/>
            <a:ext cx="3437930" cy="1827238"/>
            <a:chOff x="0" y="0"/>
            <a:chExt cx="3080" cy="1637"/>
          </a:xfrm>
        </p:grpSpPr>
        <p:pic>
          <p:nvPicPr>
            <p:cNvPr id="5838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288" cy="1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8381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52" y="0"/>
              <a:ext cx="1728" cy="12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8382" name="Rectangle 5"/>
            <p:cNvSpPr>
              <a:spLocks/>
            </p:cNvSpPr>
            <p:nvPr/>
          </p:nvSpPr>
          <p:spPr bwMode="auto">
            <a:xfrm>
              <a:off x="642" y="1292"/>
              <a:ext cx="1468" cy="3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hr-HR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pravni okvir</a:t>
              </a:r>
              <a:endParaRPr lang="en-US" sz="2500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929365" y="1047135"/>
            <a:ext cx="3461910" cy="2524469"/>
            <a:chOff x="-481" y="0"/>
            <a:chExt cx="4053" cy="2788"/>
          </a:xfrm>
        </p:grpSpPr>
        <p:sp>
          <p:nvSpPr>
            <p:cNvPr id="58378" name="Rectangle 7"/>
            <p:cNvSpPr>
              <a:spLocks/>
            </p:cNvSpPr>
            <p:nvPr/>
          </p:nvSpPr>
          <p:spPr bwMode="auto">
            <a:xfrm>
              <a:off x="-481" y="1938"/>
              <a:ext cx="4053" cy="8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500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ne</a:t>
              </a:r>
              <a:r>
                <a:rPr lang="hr-HR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dostatak</a:t>
              </a:r>
              <a:r>
                <a:rPr lang="en-GB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500" dirty="0" err="1">
                  <a:latin typeface="Gill Sans"/>
                  <a:ea typeface="Gill Sans" pitchFamily="-84" charset="0"/>
                  <a:cs typeface="Gill Sans" pitchFamily="-84" charset="0"/>
                </a:rPr>
                <a:t>dokumentacije</a:t>
              </a:r>
              <a:endParaRPr lang="en-GB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500" dirty="0">
                  <a:latin typeface="Gill Sans"/>
                  <a:ea typeface="Gill Sans" pitchFamily="-84" charset="0"/>
                  <a:cs typeface="Gill Sans" pitchFamily="-84" charset="0"/>
                </a:rPr>
                <a:t>(</a:t>
              </a:r>
              <a:r>
                <a:rPr lang="en-GB" sz="2500" dirty="0" err="1">
                  <a:latin typeface="Gill Sans"/>
                  <a:ea typeface="Gill Sans" pitchFamily="-84" charset="0"/>
                  <a:cs typeface="Gill Sans" pitchFamily="-84" charset="0"/>
                </a:rPr>
                <a:t>metapodaci</a:t>
              </a:r>
              <a:r>
                <a:rPr lang="en-GB" sz="2500" dirty="0">
                  <a:latin typeface="Gill Sans"/>
                  <a:ea typeface="Gill Sans" pitchFamily="-84" charset="0"/>
                  <a:cs typeface="Gill Sans" pitchFamily="-84" charset="0"/>
                </a:rPr>
                <a:t>)</a:t>
              </a:r>
              <a:endParaRPr lang="en-U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58379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" y="0"/>
              <a:ext cx="1744" cy="20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10752" y="1857375"/>
            <a:ext cx="2766360" cy="2465034"/>
            <a:chOff x="-84" y="0"/>
            <a:chExt cx="2846" cy="2536"/>
          </a:xfrm>
        </p:grpSpPr>
        <p:sp>
          <p:nvSpPr>
            <p:cNvPr id="58376" name="Rectangle 10"/>
            <p:cNvSpPr>
              <a:spLocks/>
            </p:cNvSpPr>
            <p:nvPr/>
          </p:nvSpPr>
          <p:spPr bwMode="auto">
            <a:xfrm>
              <a:off x="-84" y="1744"/>
              <a:ext cx="284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500">
                  <a:latin typeface="Gill Sans"/>
                  <a:ea typeface="Gill Sans" pitchFamily="-84" charset="0"/>
                  <a:cs typeface="Gill Sans" pitchFamily="-84" charset="0"/>
                </a:rPr>
                <a:t>nekompatibilnost</a:t>
              </a:r>
            </a:p>
            <a:p>
              <a:pPr algn="ctr"/>
              <a:r>
                <a:rPr lang="en-GB" sz="2500">
                  <a:latin typeface="Gill Sans"/>
                  <a:ea typeface="Gill Sans" pitchFamily="-84" charset="0"/>
                  <a:cs typeface="Gill Sans" pitchFamily="-84" charset="0"/>
                </a:rPr>
                <a:t>(formati, modeli, ...)</a:t>
              </a:r>
              <a:endParaRPr lang="en-U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58377" name="Picture 1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" y="0"/>
              <a:ext cx="2336" cy="1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657974" y="2259210"/>
            <a:ext cx="2486025" cy="3112889"/>
            <a:chOff x="0" y="0"/>
            <a:chExt cx="2371" cy="2408"/>
          </a:xfrm>
        </p:grpSpPr>
        <p:sp>
          <p:nvSpPr>
            <p:cNvPr id="58374" name="Rectangle 13"/>
            <p:cNvSpPr>
              <a:spLocks/>
            </p:cNvSpPr>
            <p:nvPr/>
          </p:nvSpPr>
          <p:spPr bwMode="auto">
            <a:xfrm>
              <a:off x="3" y="1688"/>
              <a:ext cx="2368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x-none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f</a:t>
              </a:r>
              <a:r>
                <a:rPr lang="en-GB" sz="2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ragment</a:t>
              </a:r>
              <a:r>
                <a:rPr lang="x-none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ir</a:t>
              </a:r>
              <a:r>
                <a:rPr lang="en-GB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a</a:t>
              </a:r>
              <a:r>
                <a:rPr lang="x-none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nje</a:t>
              </a:r>
              <a:r>
                <a:rPr lang="en-GB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500" dirty="0" err="1">
                  <a:latin typeface="Gill Sans"/>
                  <a:ea typeface="Gill Sans" pitchFamily="-84" charset="0"/>
                  <a:cs typeface="Gill Sans" pitchFamily="-84" charset="0"/>
                </a:rPr>
                <a:t>i</a:t>
              </a:r>
              <a:r>
                <a:rPr lang="en-GB" sz="2500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dupli</a:t>
              </a:r>
              <a:r>
                <a:rPr lang="hr-HR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ciranje podataka</a:t>
              </a:r>
              <a:endParaRPr lang="en-U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58375" name="Picture 1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2314" cy="14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" y="1221781"/>
            <a:ext cx="7995920" cy="4482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741680"/>
            <a:ext cx="7284720" cy="5463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/>
          </p:cNvSpPr>
          <p:nvPr/>
        </p:nvSpPr>
        <p:spPr bwMode="auto">
          <a:xfrm>
            <a:off x="304800" y="1006316"/>
            <a:ext cx="8839199" cy="2357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ja-JP" altLang="en-US" sz="4000" i="1" dirty="0" smtClean="0"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Sposobnost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 smtClean="0">
                <a:latin typeface="Gill Sans"/>
                <a:ea typeface="Gill Sans" pitchFamily="-84" charset="0"/>
                <a:cs typeface="Gill Sans" pitchFamily="-84" charset="0"/>
              </a:rPr>
              <a:t>dva</a:t>
            </a:r>
            <a:r>
              <a:rPr lang="x-none" altLang="ja-JP" sz="4000" i="1" dirty="0" smtClean="0">
                <a:latin typeface="Gill Sans"/>
                <a:ea typeface="Gill Sans" pitchFamily="-84" charset="0"/>
                <a:cs typeface="Gill Sans" pitchFamily="-84" charset="0"/>
              </a:rPr>
              <a:t>ju</a:t>
            </a:r>
            <a:r>
              <a:rPr lang="en-GB" altLang="ja-JP" sz="4000" i="1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ili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više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sustava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ili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komponenti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da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razmjenjuju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informacije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 smtClean="0">
                <a:latin typeface="Gill Sans"/>
                <a:ea typeface="Gill Sans" pitchFamily="-84" charset="0"/>
                <a:cs typeface="Gill Sans" pitchFamily="-84" charset="0"/>
              </a:rPr>
              <a:t>korist</a:t>
            </a:r>
            <a:r>
              <a:rPr lang="x-none" altLang="ja-JP" sz="4000" i="1" dirty="0" smtClean="0">
                <a:latin typeface="Gill Sans"/>
                <a:ea typeface="Gill Sans" pitchFamily="-84" charset="0"/>
                <a:cs typeface="Gill Sans" pitchFamily="-84" charset="0"/>
              </a:rPr>
              <a:t>e</a:t>
            </a:r>
            <a:r>
              <a:rPr lang="en-GB" altLang="ja-JP" sz="4000" i="1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informacije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koje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su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razmijenili</a:t>
            </a:r>
            <a:r>
              <a:rPr lang="ja-JP" altLang="en-US" sz="4000" i="1" dirty="0" smtClean="0"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endParaRPr lang="en-US" altLang="ja-JP" sz="4000" i="1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endParaRPr lang="en-US" sz="4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2821" y="3363754"/>
            <a:ext cx="4018359" cy="3018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4515" name="Rectangle 3"/>
          <p:cNvSpPr>
            <a:spLocks/>
          </p:cNvSpPr>
          <p:nvPr/>
        </p:nvSpPr>
        <p:spPr bwMode="auto">
          <a:xfrm>
            <a:off x="953013" y="101600"/>
            <a:ext cx="519719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x-none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                                     Inter</a:t>
            </a:r>
            <a:r>
              <a:rPr lang="vi-VN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operabilnost</a:t>
            </a:r>
            <a:endParaRPr lang="en-US" sz="2600" b="1" dirty="0"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73748" y="1232297"/>
            <a:ext cx="3661013" cy="2343052"/>
            <a:chOff x="0" y="0"/>
            <a:chExt cx="3774" cy="2416"/>
          </a:xfrm>
        </p:grpSpPr>
        <p:sp>
          <p:nvSpPr>
            <p:cNvPr id="66572" name="Rectangle 2"/>
            <p:cNvSpPr>
              <a:spLocks/>
            </p:cNvSpPr>
            <p:nvPr/>
          </p:nvSpPr>
          <p:spPr bwMode="auto">
            <a:xfrm>
              <a:off x="0" y="0"/>
              <a:ext cx="3774" cy="19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x-none" sz="2000" b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Tehnički</a:t>
              </a:r>
              <a:endParaRPr lang="en-US" sz="2000" b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vi-VN" sz="2000" dirty="0">
                  <a:latin typeface="Gill Sans"/>
                  <a:ea typeface="Gill Sans" pitchFamily="-84" charset="0"/>
                  <a:cs typeface="Gill Sans" pitchFamily="-84" charset="0"/>
                </a:rPr>
                <a:t>Komunikacija između strojeva</a:t>
              </a:r>
            </a:p>
            <a:p>
              <a:r>
                <a:rPr lang="vi-VN" sz="2000" dirty="0">
                  <a:latin typeface="Gill Sans"/>
                  <a:ea typeface="Gill Sans" pitchFamily="-84" charset="0"/>
                  <a:cs typeface="Gill Sans" pitchFamily="-84" charset="0"/>
                </a:rPr>
                <a:t>Interakcija </a:t>
              </a:r>
              <a:r>
                <a:rPr lang="vi-VN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soft</a:t>
              </a:r>
              <a:r>
                <a:rPr lang="hr-HR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ware</a:t>
              </a:r>
              <a:r>
                <a:rPr lang="hr-HR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-</a:t>
              </a:r>
              <a:r>
                <a:rPr lang="hr-HR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skih</a:t>
              </a:r>
              <a:r>
                <a:rPr lang="vi-VN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vi-VN" sz="2000" dirty="0">
                  <a:latin typeface="Gill Sans"/>
                  <a:ea typeface="Gill Sans" pitchFamily="-84" charset="0"/>
                  <a:cs typeface="Gill Sans" pitchFamily="-84" charset="0"/>
                </a:rPr>
                <a:t>modula</a:t>
              </a:r>
            </a:p>
            <a:p>
              <a:r>
                <a:rPr lang="vi-VN" sz="2000" dirty="0">
                  <a:latin typeface="Gill Sans"/>
                  <a:ea typeface="Gill Sans" pitchFamily="-84" charset="0"/>
                  <a:cs typeface="Gill Sans" pitchFamily="-84" charset="0"/>
                </a:rPr>
                <a:t>API-ji</a:t>
              </a:r>
            </a:p>
            <a:p>
              <a:r>
                <a:rPr lang="x-none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F</a:t>
              </a:r>
              <a:r>
                <a:rPr lang="vi-VN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ormati</a:t>
              </a:r>
              <a:endParaRPr lang="vi-VN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x-none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S</a:t>
              </a:r>
              <a:r>
                <a:rPr lang="vi-VN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heme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7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12" y="1029"/>
              <a:ext cx="1664" cy="13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73748" y="4188024"/>
            <a:ext cx="3301751" cy="1544835"/>
            <a:chOff x="0" y="0"/>
            <a:chExt cx="2958" cy="1384"/>
          </a:xfrm>
        </p:grpSpPr>
        <p:sp>
          <p:nvSpPr>
            <p:cNvPr id="66570" name="Rectangle 5"/>
            <p:cNvSpPr>
              <a:spLocks/>
            </p:cNvSpPr>
            <p:nvPr/>
          </p:nvSpPr>
          <p:spPr bwMode="auto">
            <a:xfrm>
              <a:off x="1424" y="0"/>
              <a:ext cx="1534" cy="13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x-none" sz="2000" b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Pravni</a:t>
              </a:r>
              <a:endParaRPr lang="en-US" sz="2000" b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pt-BR" sz="2000" dirty="0">
                  <a:latin typeface="Gill Sans"/>
                  <a:ea typeface="Gill Sans" pitchFamily="-84" charset="0"/>
                  <a:cs typeface="Gill Sans" pitchFamily="-84" charset="0"/>
                </a:rPr>
                <a:t>Digitalna prava</a:t>
              </a:r>
            </a:p>
            <a:p>
              <a:r>
                <a:rPr lang="x-none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V</a:t>
              </a:r>
              <a:r>
                <a:rPr lang="pt-BR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lasništvo</a:t>
              </a:r>
              <a:endParaRPr lang="pt-BR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x-none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O</a:t>
              </a:r>
              <a:r>
                <a:rPr lang="pt-BR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dgovornost</a:t>
              </a:r>
              <a:endParaRPr lang="pt-BR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x-none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Autorska prava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71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1384" cy="1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032613" y="1232297"/>
            <a:ext cx="5295305" cy="2955727"/>
            <a:chOff x="0" y="0"/>
            <a:chExt cx="4744" cy="2648"/>
          </a:xfrm>
        </p:grpSpPr>
        <p:sp>
          <p:nvSpPr>
            <p:cNvPr id="66568" name="Rectangle 8"/>
            <p:cNvSpPr>
              <a:spLocks/>
            </p:cNvSpPr>
            <p:nvPr/>
          </p:nvSpPr>
          <p:spPr bwMode="auto">
            <a:xfrm>
              <a:off x="0" y="0"/>
              <a:ext cx="4744" cy="1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l"/>
              <a:r>
                <a:rPr lang="x-none" sz="2000" b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Semantički</a:t>
              </a:r>
              <a:endParaRPr lang="en-US" sz="2000" b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x-none" sz="2000" smtClean="0">
                  <a:latin typeface="Gill Sans"/>
                  <a:ea typeface="Gill Sans" pitchFamily="-84" charset="0"/>
                  <a:cs typeface="Gill Sans" pitchFamily="-84" charset="0"/>
                </a:rPr>
                <a:t>R</a:t>
              </a:r>
              <a:r>
                <a:rPr lang="en-GB" sz="2000" smtClean="0">
                  <a:latin typeface="Gill Sans"/>
                  <a:ea typeface="Gill Sans" pitchFamily="-84" charset="0"/>
                  <a:cs typeface="Gill Sans" pitchFamily="-84" charset="0"/>
                </a:rPr>
                <a:t>azumijevanje</a:t>
              </a:r>
              <a:endParaRPr lang="en-GB" sz="200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en-GB" sz="2000">
                  <a:latin typeface="Gill Sans"/>
                  <a:ea typeface="Gill Sans" pitchFamily="-84" charset="0"/>
                  <a:cs typeface="Gill Sans" pitchFamily="-84" charset="0"/>
                </a:rPr>
                <a:t>Zajednički koncepti, izrazi, ...</a:t>
              </a:r>
            </a:p>
            <a:p>
              <a:r>
                <a:rPr lang="en-GB" sz="2000">
                  <a:latin typeface="Gill Sans"/>
                  <a:ea typeface="Gill Sans" pitchFamily="-84" charset="0"/>
                  <a:cs typeface="Gill Sans" pitchFamily="-84" charset="0"/>
                </a:rPr>
                <a:t>Posebni </a:t>
              </a:r>
              <a:r>
                <a:rPr lang="en-GB" sz="2000" smtClean="0">
                  <a:latin typeface="Gill Sans"/>
                  <a:ea typeface="Gill Sans" pitchFamily="-84" charset="0"/>
                  <a:cs typeface="Gill Sans" pitchFamily="-84" charset="0"/>
                </a:rPr>
                <a:t>interdisciplinarni</a:t>
              </a:r>
              <a:r>
                <a:rPr lang="x-none" sz="2000" smtClean="0">
                  <a:latin typeface="Gill Sans"/>
                  <a:ea typeface="Gill Sans" pitchFamily="-84" charset="0"/>
                  <a:cs typeface="Gill Sans" pitchFamily="-84" charset="0"/>
                </a:rPr>
                <a:t> r</a:t>
              </a:r>
              <a:r>
                <a:rPr lang="en-GB" sz="2000" smtClean="0">
                  <a:latin typeface="Gill Sans"/>
                  <a:ea typeface="Gill Sans" pitchFamily="-84" charset="0"/>
                  <a:cs typeface="Gill Sans" pitchFamily="-84" charset="0"/>
                </a:rPr>
                <a:t>ječnici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69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02" y="1296"/>
              <a:ext cx="2025" cy="1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4564626" y="4597674"/>
            <a:ext cx="3898541" cy="1716732"/>
            <a:chOff x="176" y="183"/>
            <a:chExt cx="3154" cy="1538"/>
          </a:xfrm>
        </p:grpSpPr>
        <p:sp>
          <p:nvSpPr>
            <p:cNvPr id="66566" name="Rectangle 11"/>
            <p:cNvSpPr>
              <a:spLocks/>
            </p:cNvSpPr>
            <p:nvPr/>
          </p:nvSpPr>
          <p:spPr bwMode="auto">
            <a:xfrm>
              <a:off x="176" y="183"/>
              <a:ext cx="1551" cy="11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x-none" sz="2000" b="1" dirty="0" smtClean="0">
                  <a:latin typeface="Gill Sans"/>
                  <a:ea typeface="Gill Sans" pitchFamily="-84" charset="0"/>
                  <a:cs typeface="Gill Sans" pitchFamily="-84" charset="0"/>
                </a:rPr>
                <a:t>Ljudski</a:t>
              </a:r>
              <a:endParaRPr lang="en-US" sz="2000" b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x-none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Z</a:t>
              </a:r>
              <a:r>
                <a:rPr lang="en-GB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ajednič</a:t>
              </a:r>
              <a:r>
                <a:rPr lang="hr-HR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k</a:t>
              </a:r>
              <a:r>
                <a:rPr lang="en-GB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i</a:t>
              </a:r>
              <a:r>
                <a:rPr lang="en-GB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000" dirty="0">
                  <a:latin typeface="Gill Sans"/>
                  <a:ea typeface="Gill Sans" pitchFamily="-84" charset="0"/>
                  <a:cs typeface="Gill Sans" pitchFamily="-84" charset="0"/>
                </a:rPr>
                <a:t>rad</a:t>
              </a:r>
            </a:p>
            <a:p>
              <a:r>
                <a:rPr lang="en-GB" sz="2000" dirty="0" err="1">
                  <a:latin typeface="Gill Sans"/>
                  <a:ea typeface="Gill Sans" pitchFamily="-84" charset="0"/>
                  <a:cs typeface="Gill Sans" pitchFamily="-84" charset="0"/>
                </a:rPr>
                <a:t>Suradnja</a:t>
              </a:r>
              <a:r>
                <a:rPr lang="en-GB" sz="2000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endParaRPr lang="x-none" sz="2000" dirty="0" smtClean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en-GB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Učenje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67" name="Picture 1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27" y="184"/>
              <a:ext cx="1603" cy="1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66565" name="Rectangle 8"/>
          <p:cNvSpPr>
            <a:spLocks/>
          </p:cNvSpPr>
          <p:nvPr/>
        </p:nvSpPr>
        <p:spPr bwMode="auto">
          <a:xfrm>
            <a:off x="1047136" y="355600"/>
            <a:ext cx="7034980" cy="3622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hr-HR" sz="2600" b="1" dirty="0" smtClean="0">
                <a:ea typeface="Gill Sans" pitchFamily="-84" charset="0"/>
                <a:cs typeface="Gill Sans" pitchFamily="-84" charset="0"/>
              </a:rPr>
              <a:t>OKVIR INTER</a:t>
            </a:r>
            <a:r>
              <a:rPr lang="en-GB" sz="2600" b="1" dirty="0" smtClean="0">
                <a:ea typeface="Gill Sans" pitchFamily="-84" charset="0"/>
                <a:cs typeface="Gill Sans" pitchFamily="-84" charset="0"/>
              </a:rPr>
              <a:t>OPERABILNOG </a:t>
            </a:r>
            <a:r>
              <a:rPr lang="en-GB" sz="2600" b="1" dirty="0">
                <a:ea typeface="Gill Sans" pitchFamily="-84" charset="0"/>
                <a:cs typeface="Gill Sans" pitchFamily="-84" charset="0"/>
              </a:rPr>
              <a:t>SUSTAVA</a:t>
            </a:r>
            <a:endParaRPr lang="en-US" sz="2600" b="1" dirty="0">
              <a:solidFill>
                <a:schemeClr val="tx1"/>
              </a:solidFill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3" name="Rectangle 11"/>
          <p:cNvSpPr>
            <a:spLocks/>
          </p:cNvSpPr>
          <p:nvPr/>
        </p:nvSpPr>
        <p:spPr bwMode="auto">
          <a:xfrm>
            <a:off x="3803451" y="1494830"/>
            <a:ext cx="131927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Standardi</a:t>
            </a:r>
            <a:endParaRPr lang="en-US" sz="240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4" name="Rectangle 12"/>
          <p:cNvSpPr>
            <a:spLocks/>
          </p:cNvSpPr>
          <p:nvPr/>
        </p:nvSpPr>
        <p:spPr bwMode="auto">
          <a:xfrm>
            <a:off x="3803451" y="1495723"/>
            <a:ext cx="131927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Standardi</a:t>
            </a:r>
            <a:endParaRPr lang="en-US" sz="2400" dirty="0">
              <a:solidFill>
                <a:srgbClr val="FF0000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3" name="Rectangle 1"/>
          <p:cNvSpPr>
            <a:spLocks/>
          </p:cNvSpPr>
          <p:nvPr/>
        </p:nvSpPr>
        <p:spPr bwMode="auto">
          <a:xfrm>
            <a:off x="448528" y="3487043"/>
            <a:ext cx="159338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Autorizacija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4" name="Rectangle 2"/>
          <p:cNvSpPr>
            <a:spLocks/>
          </p:cNvSpPr>
          <p:nvPr/>
        </p:nvSpPr>
        <p:spPr bwMode="auto">
          <a:xfrm>
            <a:off x="930048" y="1964531"/>
            <a:ext cx="207108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dirty="0" smtClean="0">
                <a:latin typeface="Gill Sans"/>
                <a:ea typeface="Gill Sans" pitchFamily="-84" charset="0"/>
                <a:cs typeface="Gill Sans" pitchFamily="-84" charset="0"/>
              </a:rPr>
              <a:t>Autorska prava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5" name="Rectangle 3"/>
          <p:cNvSpPr>
            <a:spLocks/>
          </p:cNvSpPr>
          <p:nvPr/>
        </p:nvSpPr>
        <p:spPr bwMode="auto">
          <a:xfrm>
            <a:off x="6902649" y="4272944"/>
            <a:ext cx="147316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Sporazumi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6" name="Rectangle 4"/>
          <p:cNvSpPr>
            <a:spLocks/>
          </p:cNvSpPr>
          <p:nvPr/>
        </p:nvSpPr>
        <p:spPr bwMode="auto">
          <a:xfrm>
            <a:off x="6232922" y="5661242"/>
            <a:ext cx="178093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dirty="0" smtClean="0">
                <a:latin typeface="Gill Sans"/>
                <a:ea typeface="Gill Sans" pitchFamily="-84" charset="0"/>
                <a:cs typeface="Gill Sans" pitchFamily="-84" charset="0"/>
              </a:rPr>
              <a:t>Politički</a:t>
            </a:r>
            <a:r>
              <a:rPr lang="x-none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okvir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7" name="Rectangle 5"/>
          <p:cNvSpPr>
            <a:spLocks/>
          </p:cNvSpPr>
          <p:nvPr/>
        </p:nvSpPr>
        <p:spPr bwMode="auto">
          <a:xfrm>
            <a:off x="448528" y="5291910"/>
            <a:ext cx="1506823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Mogućnost</a:t>
            </a:r>
            <a:b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suradnje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8" name="Rectangle 6"/>
          <p:cNvSpPr>
            <a:spLocks/>
          </p:cNvSpPr>
          <p:nvPr/>
        </p:nvSpPr>
        <p:spPr bwMode="auto">
          <a:xfrm>
            <a:off x="6256250" y="1826031"/>
            <a:ext cx="215924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Poslovni modeli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9" name="Rectangle 7"/>
          <p:cNvSpPr>
            <a:spLocks/>
          </p:cNvSpPr>
          <p:nvPr/>
        </p:nvSpPr>
        <p:spPr bwMode="auto">
          <a:xfrm>
            <a:off x="3316163" y="5799742"/>
            <a:ext cx="18129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Infrastruktura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0" name="Rectangle 8"/>
          <p:cNvSpPr>
            <a:spLocks/>
          </p:cNvSpPr>
          <p:nvPr/>
        </p:nvSpPr>
        <p:spPr bwMode="auto">
          <a:xfrm>
            <a:off x="6902649" y="2473524"/>
            <a:ext cx="8560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Mreže</a:t>
            </a:r>
            <a:endParaRPr lang="en-US" sz="240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1" name="Rectangle 9"/>
          <p:cNvSpPr>
            <a:spLocks/>
          </p:cNvSpPr>
          <p:nvPr/>
        </p:nvSpPr>
        <p:spPr bwMode="auto">
          <a:xfrm>
            <a:off x="2176615" y="1022181"/>
            <a:ext cx="159338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Metapodaci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2" name="Rectangle 10"/>
          <p:cNvSpPr>
            <a:spLocks/>
          </p:cNvSpPr>
          <p:nvPr/>
        </p:nvSpPr>
        <p:spPr bwMode="auto">
          <a:xfrm>
            <a:off x="5504051" y="1160681"/>
            <a:ext cx="262251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x-none" sz="2400" smtClean="0">
                <a:latin typeface="Gill Sans"/>
                <a:ea typeface="Gill Sans" pitchFamily="-84" charset="0"/>
                <a:cs typeface="Gill Sans" pitchFamily="-84" charset="0"/>
              </a:rPr>
              <a:t>D</a:t>
            </a:r>
            <a:r>
              <a:rPr lang="en-GB" sz="2400" smtClean="0">
                <a:latin typeface="Gill Sans"/>
                <a:ea typeface="Gill Sans" pitchFamily="-84" charset="0"/>
                <a:cs typeface="Gill Sans" pitchFamily="-84" charset="0"/>
              </a:rPr>
              <a:t>ijeljenje </a:t>
            </a:r>
            <a:r>
              <a:rPr lang="en-GB" sz="2400">
                <a:latin typeface="Gill Sans"/>
                <a:ea typeface="Gill Sans" pitchFamily="-84" charset="0"/>
                <a:cs typeface="Gill Sans" pitchFamily="-84" charset="0"/>
              </a:rPr>
              <a:t>iskustava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428875" y="2330648"/>
            <a:ext cx="4286250" cy="3214688"/>
            <a:chOff x="0" y="0"/>
            <a:chExt cx="3840" cy="2880"/>
          </a:xfrm>
        </p:grpSpPr>
        <p:pic>
          <p:nvPicPr>
            <p:cNvPr id="68623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840" cy="28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64527" name="Rectangle 15"/>
            <p:cNvSpPr>
              <a:spLocks/>
            </p:cNvSpPr>
            <p:nvPr/>
          </p:nvSpPr>
          <p:spPr bwMode="auto">
            <a:xfrm>
              <a:off x="182" y="1411"/>
              <a:ext cx="355" cy="10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8" name="Rectangle 16"/>
            <p:cNvSpPr>
              <a:spLocks/>
            </p:cNvSpPr>
            <p:nvPr/>
          </p:nvSpPr>
          <p:spPr bwMode="auto">
            <a:xfrm>
              <a:off x="3292" y="163"/>
              <a:ext cx="356" cy="10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622" name="Rectangle 8"/>
          <p:cNvSpPr>
            <a:spLocks/>
          </p:cNvSpPr>
          <p:nvPr/>
        </p:nvSpPr>
        <p:spPr bwMode="auto">
          <a:xfrm>
            <a:off x="242014" y="80001"/>
            <a:ext cx="9144000" cy="600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vi-VN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FAKTORI KOJI </a:t>
            </a:r>
            <a:r>
              <a:rPr lang="hr-HR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OLAKŠAVAJU</a:t>
            </a:r>
            <a:r>
              <a:rPr lang="vi-VN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 </a:t>
            </a:r>
            <a:r>
              <a:rPr lang="hr-HR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INTER</a:t>
            </a:r>
            <a:r>
              <a:rPr lang="vi-VN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OPERABILNOST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3" grpId="0" autoUpdateAnimBg="0"/>
      <p:bldP spid="64524" grpId="0" autoUpdateAnimBg="0"/>
      <p:bldP spid="64513" grpId="0" autoUpdateAnimBg="0"/>
      <p:bldP spid="64514" grpId="0" autoUpdateAnimBg="0"/>
      <p:bldP spid="64515" grpId="0" autoUpdateAnimBg="0"/>
      <p:bldP spid="64516" grpId="0" autoUpdateAnimBg="0"/>
      <p:bldP spid="64517" grpId="0" autoUpdateAnimBg="0"/>
      <p:bldP spid="64518" grpId="0" autoUpdateAnimBg="0"/>
      <p:bldP spid="64519" grpId="0" autoUpdateAnimBg="0"/>
      <p:bldP spid="64520" grpId="0" autoUpdateAnimBg="0"/>
      <p:bldP spid="64521" grpId="0" autoUpdateAnimBg="0"/>
      <p:bldP spid="64522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/>
          </p:cNvSpPr>
          <p:nvPr/>
        </p:nvSpPr>
        <p:spPr bwMode="auto">
          <a:xfrm>
            <a:off x="843280" y="1889760"/>
            <a:ext cx="8016240" cy="31901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ja-JP" altLang="en-US" sz="3900" i="1" dirty="0" smtClean="0">
                <a:ea typeface="Gill Sans" pitchFamily="-84" charset="0"/>
                <a:cs typeface="Gill Sans" pitchFamily="-84" charset="0"/>
              </a:rPr>
              <a:t>“</a:t>
            </a:r>
            <a:r>
              <a:rPr lang="vi-VN" altLang="ja-JP" sz="3900" i="1" dirty="0" smtClean="0">
                <a:ea typeface="Gill Sans" pitchFamily="-84" charset="0"/>
                <a:cs typeface="Gill Sans" pitchFamily="-84" charset="0"/>
              </a:rPr>
              <a:t>Referentn</a:t>
            </a:r>
            <a:r>
              <a:rPr lang="hr-HR" altLang="ja-JP" sz="3900" i="1" dirty="0">
                <a:ea typeface="Gill Sans" pitchFamily="-84" charset="0"/>
                <a:cs typeface="Gill Sans" pitchFamily="-84" charset="0"/>
              </a:rPr>
              <a:t>i</a:t>
            </a:r>
            <a:r>
              <a:rPr lang="vi-VN" altLang="ja-JP" sz="3900" i="1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vi-VN" altLang="ja-JP" sz="3900" i="1" dirty="0">
                <a:ea typeface="Gill Sans" pitchFamily="-84" charset="0"/>
                <a:cs typeface="Gill Sans" pitchFamily="-84" charset="0"/>
              </a:rPr>
              <a:t>dokumenti </a:t>
            </a:r>
            <a:r>
              <a:rPr lang="vi-VN" altLang="ja-JP" sz="3900" i="1" dirty="0" smtClean="0">
                <a:ea typeface="Gill Sans" pitchFamily="-84" charset="0"/>
                <a:cs typeface="Gill Sans" pitchFamily="-84" charset="0"/>
              </a:rPr>
              <a:t>koj</a:t>
            </a:r>
            <a:r>
              <a:rPr lang="hr-HR" altLang="ja-JP" sz="3900" i="1" dirty="0">
                <a:ea typeface="Gill Sans" pitchFamily="-84" charset="0"/>
                <a:cs typeface="Gill Sans" pitchFamily="-84" charset="0"/>
              </a:rPr>
              <a:t>i</a:t>
            </a:r>
            <a:r>
              <a:rPr lang="x-none" altLang="ja-JP" sz="3900" i="1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vi-VN" altLang="ja-JP" sz="3900" i="1" dirty="0" smtClean="0">
                <a:ea typeface="Gill Sans" pitchFamily="-84" charset="0"/>
                <a:cs typeface="Gill Sans" pitchFamily="-84" charset="0"/>
              </a:rPr>
              <a:t>definiraju </a:t>
            </a:r>
            <a:r>
              <a:rPr lang="vi-VN" altLang="ja-JP" sz="3900" i="1" dirty="0">
                <a:ea typeface="Gill Sans" pitchFamily="-84" charset="0"/>
                <a:cs typeface="Gill Sans" pitchFamily="-84" charset="0"/>
              </a:rPr>
              <a:t>karakteristike i osiguravaju tehničke specifikacije, kako bi </a:t>
            </a:r>
            <a:r>
              <a:rPr lang="vi-VN" altLang="ja-JP" sz="3900" i="1" dirty="0" smtClean="0">
                <a:ea typeface="Gill Sans" pitchFamily="-84" charset="0"/>
                <a:cs typeface="Gill Sans" pitchFamily="-84" charset="0"/>
              </a:rPr>
              <a:t>se osigurala </a:t>
            </a:r>
            <a:r>
              <a:rPr lang="hr-HR" altLang="ja-JP" sz="3900" i="1" dirty="0" smtClean="0">
                <a:latin typeface="Arial" panose="020B0604020202020204" pitchFamily="34" charset="0"/>
                <a:ea typeface="Gill Sans" pitchFamily="-84" charset="0"/>
                <a:cs typeface="Arial" panose="020B0604020202020204" pitchFamily="34" charset="0"/>
              </a:rPr>
              <a:t>inter</a:t>
            </a:r>
            <a:r>
              <a:rPr lang="vi-VN" altLang="ja-JP" sz="3900" i="1" dirty="0" smtClean="0">
                <a:latin typeface="Arial" panose="020B0604020202020204" pitchFamily="34" charset="0"/>
                <a:ea typeface="Gill Sans" pitchFamily="-84" charset="0"/>
                <a:cs typeface="Arial" panose="020B0604020202020204" pitchFamily="34" charset="0"/>
              </a:rPr>
              <a:t>operabilnost </a:t>
            </a:r>
            <a:r>
              <a:rPr lang="vi-VN" altLang="ja-JP" sz="3900" i="1" dirty="0" smtClean="0">
                <a:ea typeface="Gill Sans" pitchFamily="-84" charset="0"/>
                <a:cs typeface="Gill Sans" pitchFamily="-84" charset="0"/>
              </a:rPr>
              <a:t>različitih </a:t>
            </a:r>
            <a:r>
              <a:rPr lang="vi-VN" altLang="ja-JP" sz="3900" i="1" dirty="0">
                <a:ea typeface="Gill Sans" pitchFamily="-84" charset="0"/>
                <a:cs typeface="Gill Sans" pitchFamily="-84" charset="0"/>
              </a:rPr>
              <a:t>komponenti</a:t>
            </a:r>
            <a:r>
              <a:rPr lang="ja-JP" altLang="en-US" sz="3900" i="1" dirty="0" smtClean="0">
                <a:ea typeface="Gill Sans" pitchFamily="-84" charset="0"/>
                <a:cs typeface="Gill Sans" pitchFamily="-84" charset="0"/>
              </a:rPr>
              <a:t>”</a:t>
            </a:r>
            <a:endParaRPr lang="en-US" altLang="ja-JP" sz="3900" i="1" dirty="0">
              <a:ea typeface="Gill Sans" pitchFamily="-84" charset="0"/>
              <a:cs typeface="Gill Sans" pitchFamily="-84" charset="0"/>
            </a:endParaRPr>
          </a:p>
          <a:p>
            <a:endParaRPr lang="en-US" sz="39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0658" name="Rectangle 3"/>
          <p:cNvSpPr>
            <a:spLocks/>
          </p:cNvSpPr>
          <p:nvPr/>
        </p:nvSpPr>
        <p:spPr bwMode="auto">
          <a:xfrm>
            <a:off x="1617655" y="511567"/>
            <a:ext cx="391248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x-none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					STANDARDI</a:t>
            </a:r>
            <a:endParaRPr lang="en-US" sz="2600" b="1" dirty="0"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929" y="1169789"/>
            <a:ext cx="9135070" cy="4573119"/>
            <a:chOff x="8" y="0"/>
            <a:chExt cx="8184" cy="4097"/>
          </a:xfrm>
        </p:grpSpPr>
        <p:pic>
          <p:nvPicPr>
            <p:cNvPr id="7270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83" y="0"/>
              <a:ext cx="3416" cy="30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72708" name="Rectangle 3"/>
            <p:cNvSpPr>
              <a:spLocks/>
            </p:cNvSpPr>
            <p:nvPr/>
          </p:nvSpPr>
          <p:spPr bwMode="auto">
            <a:xfrm>
              <a:off x="8" y="3441"/>
              <a:ext cx="8184" cy="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hr-HR" sz="4500" dirty="0" smtClean="0">
                  <a:latin typeface="Gill Sans"/>
                  <a:ea typeface="Gill Sans" pitchFamily="-84" charset="0"/>
                  <a:cs typeface="Gill Sans" pitchFamily="-84" charset="0"/>
                </a:rPr>
                <a:t>Podaci mogu biti</a:t>
              </a:r>
              <a:r>
                <a:rPr lang="x-none" sz="45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br>
                <a:rPr lang="x-none" sz="4500" dirty="0" smtClean="0">
                  <a:latin typeface="Gill Sans"/>
                  <a:ea typeface="Gill Sans" pitchFamily="-84" charset="0"/>
                  <a:cs typeface="Gill Sans" pitchFamily="-84" charset="0"/>
                </a:rPr>
              </a:br>
              <a:r>
                <a:rPr lang="hr-HR" sz="4500" dirty="0" smtClean="0">
                  <a:latin typeface="Gill Sans"/>
                  <a:ea typeface="Gill Sans" pitchFamily="-84" charset="0"/>
                  <a:cs typeface="Gill Sans" pitchFamily="-84" charset="0"/>
                </a:rPr>
                <a:t>zajednički resurs</a:t>
              </a:r>
              <a:endParaRPr lang="en-US" sz="4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3091543" y="769258"/>
            <a:ext cx="3120571" cy="1538514"/>
          </a:xfrm>
          <a:prstGeom prst="wedgeRoundRectCallout">
            <a:avLst>
              <a:gd name="adj1" fmla="val 6144"/>
              <a:gd name="adj2" fmla="val 622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i="1" dirty="0">
                <a:solidFill>
                  <a:schemeClr val="tx1"/>
                </a:solidFill>
                <a:latin typeface="Comic Sans MS" panose="030F0702030302020204" pitchFamily="66" charset="0"/>
              </a:rPr>
              <a:t>Dijeljenje informacija - ti mi reci sve o sebi, a ja ću ti reći kada </a:t>
            </a:r>
            <a:r>
              <a:rPr lang="x-none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ćeš</a:t>
            </a:r>
            <a:r>
              <a:rPr lang="it-IT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sta</a:t>
            </a:r>
            <a:r>
              <a:rPr lang="x-none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ti</a:t>
            </a:r>
            <a:endParaRPr lang="en-GB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440" y="213360"/>
            <a:ext cx="7894320" cy="5920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/>
              <a:t>Dijeljenje geoprostornih podataka</a:t>
            </a:r>
            <a:endParaRPr lang="it-IT" sz="2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977" y="492443"/>
            <a:ext cx="7818543" cy="58639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382880" y="1967581"/>
            <a:ext cx="3761121" cy="2419530"/>
            <a:chOff x="7870552" y="3220616"/>
            <a:chExt cx="5403375" cy="2419772"/>
          </a:xfrm>
        </p:grpSpPr>
        <p:sp>
          <p:nvSpPr>
            <p:cNvPr id="8" name="Rectangle 2"/>
            <p:cNvSpPr>
              <a:spLocks/>
            </p:cNvSpPr>
            <p:nvPr/>
          </p:nvSpPr>
          <p:spPr bwMode="auto">
            <a:xfrm>
              <a:off x="7995663" y="3809185"/>
              <a:ext cx="4827474" cy="4227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302400" indent="-571500">
                <a:buFont typeface="Arial"/>
                <a:buChar char="•"/>
              </a:pPr>
              <a:r>
                <a:rPr lang="hr-HR" sz="2000" dirty="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složen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9" name="Rectangle 3"/>
            <p:cNvSpPr>
              <a:spLocks/>
            </p:cNvSpPr>
            <p:nvPr/>
          </p:nvSpPr>
          <p:spPr bwMode="auto">
            <a:xfrm>
              <a:off x="7995663" y="4250556"/>
              <a:ext cx="5278264" cy="3955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571500" indent="-571500">
                <a:buFont typeface="Arial" pitchFamily="-84" charset="0"/>
                <a:buChar char="•"/>
              </a:pPr>
              <a:r>
                <a:rPr lang="en-GB" sz="200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višedimenzionalan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" name="Rectangle 4"/>
            <p:cNvSpPr>
              <a:spLocks/>
            </p:cNvSpPr>
            <p:nvPr/>
          </p:nvSpPr>
          <p:spPr bwMode="auto">
            <a:xfrm>
              <a:off x="7995663" y="4664785"/>
              <a:ext cx="5137186" cy="424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571500" indent="-571500">
                <a:buFont typeface="Arial" pitchFamily="-84" charset="0"/>
                <a:buChar char="•"/>
              </a:pPr>
              <a:r>
                <a:rPr lang="vi-VN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Gill Sans" pitchFamily="-84" charset="0"/>
                  <a:cs typeface="Gill Sans" pitchFamily="-84" charset="0"/>
                </a:rPr>
                <a:t>među</a:t>
              </a:r>
              <a:r>
                <a:rPr lang="hr-HR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Gill Sans" pitchFamily="-84" charset="0"/>
                  <a:cs typeface="Gill Sans" pitchFamily="-84" charset="0"/>
                </a:rPr>
                <a:t>ovisan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1" name="Rectangle 5"/>
            <p:cNvSpPr>
              <a:spLocks/>
            </p:cNvSpPr>
            <p:nvPr/>
          </p:nvSpPr>
          <p:spPr bwMode="auto">
            <a:xfrm>
              <a:off x="7995663" y="5107858"/>
              <a:ext cx="4827474" cy="5325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571500" indent="-571500">
                <a:buFont typeface="Arial" pitchFamily="-84" charset="0"/>
                <a:buChar char="•"/>
              </a:pPr>
              <a:r>
                <a:rPr lang="en-GB" sz="200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promjenljiv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2" name="Rectangle 10"/>
            <p:cNvSpPr>
              <a:spLocks/>
            </p:cNvSpPr>
            <p:nvPr/>
          </p:nvSpPr>
          <p:spPr bwMode="auto">
            <a:xfrm>
              <a:off x="7870552" y="3220616"/>
              <a:ext cx="4827474" cy="4365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Planet </a:t>
              </a:r>
              <a:r>
                <a:rPr lang="en-GB" sz="2000" dirty="0" err="1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Zemlja</a:t>
              </a:r>
              <a:r>
                <a:rPr lang="en-GB" sz="2000" dirty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kao</a:t>
              </a:r>
              <a:r>
                <a:rPr lang="en-GB" sz="2000" dirty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sustav</a:t>
              </a:r>
              <a:r>
                <a:rPr lang="en-US" sz="2000" dirty="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: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94080" y="314960"/>
            <a:ext cx="7874000" cy="5905500"/>
            <a:chOff x="894080" y="314960"/>
            <a:chExt cx="7874000" cy="5905500"/>
          </a:xfrm>
        </p:grpSpPr>
        <p:grpSp>
          <p:nvGrpSpPr>
            <p:cNvPr id="4" name="Group 3"/>
            <p:cNvGrpSpPr/>
            <p:nvPr/>
          </p:nvGrpSpPr>
          <p:grpSpPr>
            <a:xfrm>
              <a:off x="894080" y="314960"/>
              <a:ext cx="7874000" cy="5905500"/>
              <a:chOff x="894080" y="314960"/>
              <a:chExt cx="7874000" cy="5905500"/>
            </a:xfrm>
          </p:grpSpPr>
          <p:pic>
            <p:nvPicPr>
              <p:cNvPr id="6" name="Picture 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94080" y="314960"/>
                <a:ext cx="7874000" cy="59055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7" name="Picture 1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 l="99428" r="3" b="61032"/>
              <a:stretch/>
            </p:blipFill>
            <p:spPr bwMode="auto">
              <a:xfrm>
                <a:off x="894080" y="314960"/>
                <a:ext cx="7874000" cy="23012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894080" y="734060"/>
              <a:ext cx="787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400" b="1" dirty="0" smtClean="0">
                  <a:solidFill>
                    <a:schemeClr val="bg1"/>
                  </a:solidFill>
                </a:rPr>
                <a:t>Više od 30 standarda!</a:t>
              </a:r>
            </a:p>
            <a:p>
              <a:r>
                <a:rPr lang="x-none" sz="2400" b="1" dirty="0" smtClean="0">
                  <a:solidFill>
                    <a:schemeClr val="bg1"/>
                  </a:solidFill>
                </a:rPr>
                <a:t>Između ostalih: 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WMS, WFS, WCS, WPS, CSW,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NetCDF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, KML, SOS, SLD, GML</a:t>
              </a:r>
            </a:p>
            <a:p>
              <a:r>
                <a:rPr lang="x-none" sz="2400" b="1" dirty="0" smtClean="0">
                  <a:solidFill>
                    <a:schemeClr val="bg1"/>
                  </a:solidFill>
                </a:rPr>
                <a:t>Dostupni na 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http://www.opengeospatial.org/standards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/>
          </p:cNvSpPr>
          <p:nvPr/>
        </p:nvSpPr>
        <p:spPr bwMode="auto">
          <a:xfrm>
            <a:off x="1205508" y="5466928"/>
            <a:ext cx="768178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100" b="1" i="1" dirty="0">
                <a:ea typeface="Gill Sans" pitchFamily="-84" charset="0"/>
                <a:cs typeface="Gill Sans" pitchFamily="-84" charset="0"/>
              </a:rPr>
              <a:t>Web Processing Service (WPS)</a:t>
            </a:r>
          </a:p>
          <a:p>
            <a:r>
              <a:rPr lang="pl-PL" sz="2100" dirty="0">
                <a:ea typeface="Gill Sans" pitchFamily="-84" charset="0"/>
                <a:cs typeface="Gill Sans" pitchFamily="-84" charset="0"/>
              </a:rPr>
              <a:t>Definira sučelje za dijeljenje algoritama za obradu </a:t>
            </a:r>
            <a:r>
              <a:rPr lang="pl-PL" sz="2100" dirty="0" smtClean="0">
                <a:ea typeface="Gill Sans" pitchFamily="-84" charset="0"/>
                <a:cs typeface="Gill Sans" pitchFamily="-84" charset="0"/>
              </a:rPr>
              <a:t>prostornih</a:t>
            </a:r>
            <a:r>
              <a:rPr lang="x-none" sz="2100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smtClean="0">
                <a:ea typeface="Gill Sans" pitchFamily="-84" charset="0"/>
                <a:cs typeface="Gill Sans" pitchFamily="-84" charset="0"/>
              </a:rPr>
              <a:t>p</a:t>
            </a:r>
            <a:r>
              <a:rPr lang="pl-PL" sz="2100" dirty="0" smtClean="0">
                <a:ea typeface="Gill Sans" pitchFamily="-84" charset="0"/>
                <a:cs typeface="Gill Sans" pitchFamily="-84" charset="0"/>
              </a:rPr>
              <a:t>odat</a:t>
            </a:r>
            <a:r>
              <a:rPr lang="en-US" sz="2100" dirty="0" smtClean="0">
                <a:ea typeface="Gill Sans" pitchFamily="-84" charset="0"/>
                <a:cs typeface="Gill Sans" pitchFamily="-84" charset="0"/>
              </a:rPr>
              <a:t>a</a:t>
            </a:r>
            <a:r>
              <a:rPr lang="pl-PL" sz="2100" dirty="0" smtClean="0">
                <a:ea typeface="Gill Sans" pitchFamily="-84" charset="0"/>
                <a:cs typeface="Gill Sans" pitchFamily="-84" charset="0"/>
              </a:rPr>
              <a:t>ka</a:t>
            </a:r>
            <a:endParaRPr lang="en-US" sz="21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2" name="Rectangle 2"/>
          <p:cNvSpPr>
            <a:spLocks/>
          </p:cNvSpPr>
          <p:nvPr/>
        </p:nvSpPr>
        <p:spPr bwMode="auto">
          <a:xfrm rot="-5400000">
            <a:off x="114384" y="1624196"/>
            <a:ext cx="708848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x-none" sz="1700" smtClean="0">
                <a:ea typeface="Gill Sans" pitchFamily="-84" charset="0"/>
                <a:cs typeface="Gill Sans" pitchFamily="-84" charset="0"/>
              </a:rPr>
              <a:t>Подаци</a:t>
            </a:r>
            <a:endParaRPr lang="en-US" sz="17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3" name="Rectangle 3"/>
          <p:cNvSpPr>
            <a:spLocks/>
          </p:cNvSpPr>
          <p:nvPr/>
        </p:nvSpPr>
        <p:spPr bwMode="auto">
          <a:xfrm rot="-5400000">
            <a:off x="-117146" y="4319238"/>
            <a:ext cx="1169679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x-none" sz="1700" smtClean="0">
                <a:ea typeface="Gill Sans" pitchFamily="-84" charset="0"/>
                <a:cs typeface="Gill Sans" pitchFamily="-84" charset="0"/>
              </a:rPr>
              <a:t>Метаподаци</a:t>
            </a:r>
            <a:endParaRPr lang="en-US" sz="17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4" name="Rectangle 4"/>
          <p:cNvSpPr>
            <a:spLocks/>
          </p:cNvSpPr>
          <p:nvPr/>
        </p:nvSpPr>
        <p:spPr bwMode="auto">
          <a:xfrm rot="-5400000">
            <a:off x="112485" y="5666492"/>
            <a:ext cx="703719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x-none" sz="1700" smtClean="0">
                <a:ea typeface="Gill Sans" pitchFamily="-84" charset="0"/>
                <a:cs typeface="Gill Sans" pitchFamily="-84" charset="0"/>
              </a:rPr>
              <a:t>Обрада</a:t>
            </a:r>
            <a:endParaRPr lang="en-US" sz="17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 rot="10800000">
            <a:off x="1025799" y="3785796"/>
            <a:ext cx="788603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 flipH="1">
            <a:off x="999009" y="5107821"/>
            <a:ext cx="794072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57907" y="3923864"/>
            <a:ext cx="6130291" cy="1052587"/>
            <a:chOff x="0" y="0"/>
            <a:chExt cx="5491" cy="943"/>
          </a:xfrm>
        </p:grpSpPr>
        <p:sp>
          <p:nvSpPr>
            <p:cNvPr id="78865" name="Rectangle 8"/>
            <p:cNvSpPr>
              <a:spLocks/>
            </p:cNvSpPr>
            <p:nvPr/>
          </p:nvSpPr>
          <p:spPr bwMode="auto">
            <a:xfrm>
              <a:off x="392" y="199"/>
              <a:ext cx="5099" cy="5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Catalog Services for the Web </a:t>
              </a:r>
              <a:r>
                <a:rPr lang="en-US" sz="2100" b="1" i="1">
                  <a:ea typeface="Gill Sans" pitchFamily="-84" charset="0"/>
                  <a:cs typeface="Gill Sans" pitchFamily="-84" charset="0"/>
                </a:rPr>
                <a:t>(</a:t>
              </a:r>
              <a:r>
                <a:rPr lang="en-US" sz="2100" b="1" i="1" smtClean="0">
                  <a:ea typeface="Gill Sans" pitchFamily="-84" charset="0"/>
                  <a:cs typeface="Gill Sans" pitchFamily="-84" charset="0"/>
                </a:rPr>
                <a:t>CS</a:t>
              </a:r>
              <a:r>
                <a:rPr lang="x-none" sz="2100" b="1" i="1" smtClean="0">
                  <a:ea typeface="Gill Sans" pitchFamily="-84" charset="0"/>
                  <a:cs typeface="Gill Sans" pitchFamily="-84" charset="0"/>
                </a:rPr>
                <a:t>-</a:t>
              </a:r>
              <a:r>
                <a:rPr lang="en-US" sz="2100" b="1" i="1" smtClean="0">
                  <a:ea typeface="Gill Sans" pitchFamily="-84" charset="0"/>
                  <a:cs typeface="Gill Sans" pitchFamily="-84" charset="0"/>
                </a:rPr>
                <a:t>W</a:t>
              </a:r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)</a:t>
              </a:r>
            </a:p>
            <a:p>
              <a:r>
                <a:rPr lang="pl-PL" sz="2100">
                  <a:ea typeface="Gill Sans" pitchFamily="-84" charset="0"/>
                  <a:cs typeface="Gill Sans" pitchFamily="-84" charset="0"/>
                </a:rPr>
                <a:t>Definira nekoliko web sučelja za otkrivanje podataka</a:t>
              </a:r>
              <a:endParaRPr lang="en-US" sz="21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78866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57908" y="2615804"/>
            <a:ext cx="7334625" cy="1052587"/>
            <a:chOff x="0" y="0"/>
            <a:chExt cx="6571" cy="943"/>
          </a:xfrm>
        </p:grpSpPr>
        <p:sp>
          <p:nvSpPr>
            <p:cNvPr id="78863" name="Rectangle 11"/>
            <p:cNvSpPr>
              <a:spLocks/>
            </p:cNvSpPr>
            <p:nvPr/>
          </p:nvSpPr>
          <p:spPr bwMode="auto">
            <a:xfrm>
              <a:off x="352" y="15"/>
              <a:ext cx="6219" cy="8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Web Coverage Service (WCS)</a:t>
              </a:r>
            </a:p>
            <a:p>
              <a:r>
                <a:rPr lang="en-US" sz="2100">
                  <a:ea typeface="Gill Sans" pitchFamily="-84" charset="0"/>
                  <a:cs typeface="Gill Sans" pitchFamily="-84" charset="0"/>
                </a:rPr>
                <a:t>HTTP </a:t>
              </a:r>
              <a:r>
                <a:rPr lang="en-GB" sz="2100">
                  <a:ea typeface="Gill Sans" pitchFamily="-84" charset="0"/>
                  <a:cs typeface="Gill Sans" pitchFamily="-84" charset="0"/>
                </a:rPr>
                <a:t>protokol za oglašavanje "pokrivenosti" (višekanalni raster)</a:t>
              </a:r>
            </a:p>
            <a:p>
              <a:r>
                <a:rPr lang="en-GB" sz="2100">
                  <a:ea typeface="Gill Sans" pitchFamily="-84" charset="0"/>
                  <a:cs typeface="Gill Sans" pitchFamily="-84" charset="0"/>
                </a:rPr>
                <a:t>kojoj mogu pristupiti klijenti (GeoTiff, HDF)</a:t>
              </a:r>
              <a:endParaRPr lang="en-US" sz="21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78864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757908" y="1232615"/>
            <a:ext cx="8100342" cy="1042541"/>
            <a:chOff x="0" y="0"/>
            <a:chExt cx="7257" cy="934"/>
          </a:xfrm>
        </p:grpSpPr>
        <p:sp>
          <p:nvSpPr>
            <p:cNvPr id="78861" name="Rectangle 14"/>
            <p:cNvSpPr>
              <a:spLocks/>
            </p:cNvSpPr>
            <p:nvPr/>
          </p:nvSpPr>
          <p:spPr bwMode="auto">
            <a:xfrm>
              <a:off x="304" y="11"/>
              <a:ext cx="6953" cy="8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Web Feature Service (WFS)</a:t>
              </a:r>
            </a:p>
            <a:p>
              <a:r>
                <a:rPr lang="en-US" sz="2100">
                  <a:ea typeface="Gill Sans" pitchFamily="-84" charset="0"/>
                  <a:cs typeface="Gill Sans" pitchFamily="-84" charset="0"/>
                </a:rPr>
                <a:t>HTTP </a:t>
              </a:r>
              <a:r>
                <a:rPr lang="en-GB" sz="2100">
                  <a:ea typeface="Gill Sans" pitchFamily="-84" charset="0"/>
                  <a:cs typeface="Gill Sans" pitchFamily="-84" charset="0"/>
                </a:rPr>
                <a:t>protokol za oglašavanje kolekcija svojstava kojima klijenti mogu slati upite i ažurirati ih (svojstva publicirana kao GML, ...)</a:t>
              </a:r>
              <a:endParaRPr lang="en-US" sz="21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78862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347" y="347"/>
              <a:ext cx="934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757908" y="8930"/>
            <a:ext cx="9439796" cy="1053703"/>
            <a:chOff x="0" y="0"/>
            <a:chExt cx="8456" cy="944"/>
          </a:xfrm>
        </p:grpSpPr>
        <p:sp>
          <p:nvSpPr>
            <p:cNvPr id="78859" name="Rectangle 17"/>
            <p:cNvSpPr>
              <a:spLocks/>
            </p:cNvSpPr>
            <p:nvPr/>
          </p:nvSpPr>
          <p:spPr bwMode="auto">
            <a:xfrm>
              <a:off x="272" y="139"/>
              <a:ext cx="8184" cy="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Web Mapping Service (WMS)</a:t>
              </a:r>
              <a:br>
                <a:rPr lang="en-US" sz="2100" b="1" i="1" dirty="0">
                  <a:ea typeface="Gill Sans" pitchFamily="-84" charset="0"/>
                  <a:cs typeface="Gill Sans" pitchFamily="-84" charset="0"/>
                </a:rPr>
              </a:br>
              <a:r>
                <a:rPr lang="en-US" sz="2100" dirty="0">
                  <a:ea typeface="Gill Sans" pitchFamily="-84" charset="0"/>
                  <a:cs typeface="Gill Sans" pitchFamily="-84" charset="0"/>
                </a:rPr>
                <a:t>HTTP </a:t>
              </a:r>
              <a:r>
                <a:rPr lang="en-GB" sz="2100" dirty="0" err="1">
                  <a:ea typeface="Gill Sans" pitchFamily="-84" charset="0"/>
                  <a:cs typeface="Gill Sans" pitchFamily="-84" charset="0"/>
                </a:rPr>
                <a:t>protokol</a:t>
              </a:r>
              <a:r>
                <a:rPr lang="en-GB" sz="2100" dirty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100" dirty="0" err="1">
                  <a:ea typeface="Gill Sans" pitchFamily="-84" charset="0"/>
                  <a:cs typeface="Gill Sans" pitchFamily="-84" charset="0"/>
                </a:rPr>
                <a:t>za</a:t>
              </a:r>
              <a:r>
                <a:rPr lang="en-GB" sz="2100" dirty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hr-HR" sz="2100" dirty="0" smtClean="0">
                  <a:ea typeface="Gill Sans" pitchFamily="-84" charset="0"/>
                  <a:cs typeface="Gill Sans" pitchFamily="-84" charset="0"/>
                </a:rPr>
                <a:t>oglašavanje </a:t>
              </a:r>
              <a:r>
                <a:rPr lang="en-GB" sz="2100" dirty="0" err="1" smtClean="0">
                  <a:ea typeface="Gill Sans" pitchFamily="-84" charset="0"/>
                  <a:cs typeface="Gill Sans" pitchFamily="-84" charset="0"/>
                </a:rPr>
                <a:t>skupova</a:t>
              </a:r>
              <a:r>
                <a:rPr lang="en-GB" sz="2100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100" dirty="0" err="1">
                  <a:ea typeface="Gill Sans" pitchFamily="-84" charset="0"/>
                  <a:cs typeface="Gill Sans" pitchFamily="-84" charset="0"/>
                </a:rPr>
                <a:t>slojeva</a:t>
              </a:r>
              <a:r>
                <a:rPr lang="en-GB" sz="2100" dirty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x-none" sz="2100" dirty="0" smtClean="0">
                  <a:ea typeface="Gill Sans" pitchFamily="-84" charset="0"/>
                  <a:cs typeface="Gill Sans" pitchFamily="-84" charset="0"/>
                </a:rPr>
                <a:t>karata 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(PNG</a:t>
              </a:r>
              <a:r>
                <a:rPr lang="en-US" sz="2100" dirty="0">
                  <a:ea typeface="Gill Sans" pitchFamily="-84" charset="0"/>
                  <a:cs typeface="Gill Sans" pitchFamily="-84" charset="0"/>
                </a:rPr>
                <a:t>, JPEG)</a:t>
              </a:r>
            </a:p>
          </p:txBody>
        </p:sp>
        <p:pic>
          <p:nvPicPr>
            <p:cNvPr id="78860" name="Picture 1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1" grpId="0" autoUpdateAnimBg="0"/>
      <p:bldP spid="71682" grpId="0" animBg="1" autoUpdateAnimBg="0"/>
      <p:bldP spid="71683" grpId="0" animBg="1" autoUpdateAnimBg="0"/>
      <p:bldP spid="71684" grpId="0" animBg="1" autoUpdateAnimBg="0"/>
      <p:bldP spid="71685" grpId="0" animBg="1"/>
      <p:bldP spid="7168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/>
          </p:cNvSpPr>
          <p:nvPr/>
        </p:nvSpPr>
        <p:spPr bwMode="auto">
          <a:xfrm>
            <a:off x="169664" y="1665387"/>
            <a:ext cx="8795742" cy="35093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http://preview.grid.unep.ch:8080/geoserver/wfs?bbox=112.90721 ,-54.75389 ,158.96037 ,-10.1357 </a:t>
            </a: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&amp;styles=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cyclones_style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&amp;request=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GetFeature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&amp;version=1.0.0</a:t>
            </a: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typename</a:t>
            </a:r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=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preview:cy_intensity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srs</a:t>
            </a:r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=EPSG:4326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9" grpId="0" build="p" autoUpdateAnimBg="0" advAuto="70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4080" y="365760"/>
            <a:ext cx="7741920" cy="5806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960" y="-1116"/>
            <a:ext cx="8566109" cy="65104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49" y="0"/>
            <a:ext cx="9482212" cy="8094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9874" name="Rectangle 2"/>
          <p:cNvSpPr>
            <a:spLocks/>
          </p:cNvSpPr>
          <p:nvPr/>
        </p:nvSpPr>
        <p:spPr bwMode="auto">
          <a:xfrm>
            <a:off x="0" y="129480"/>
            <a:ext cx="9135070" cy="155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4400" dirty="0" err="1">
                <a:latin typeface="Gill Sans"/>
                <a:ea typeface="Gill Sans" pitchFamily="-84" charset="0"/>
                <a:cs typeface="Gill Sans" pitchFamily="-84" charset="0"/>
              </a:rPr>
              <a:t>Kako</a:t>
            </a:r>
            <a:r>
              <a:rPr lang="en-GB" sz="4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4400" dirty="0" err="1">
                <a:latin typeface="Gill Sans"/>
                <a:ea typeface="Gill Sans" pitchFamily="-84" charset="0"/>
                <a:cs typeface="Gill Sans" pitchFamily="-84" charset="0"/>
              </a:rPr>
              <a:t>povezati</a:t>
            </a:r>
            <a:r>
              <a:rPr lang="en-GB" sz="4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hr-HR" sz="4400" dirty="0" smtClean="0">
                <a:latin typeface="Gill Sans"/>
                <a:ea typeface="Gill Sans" pitchFamily="-84" charset="0"/>
                <a:cs typeface="Gill Sans" pitchFamily="-84" charset="0"/>
              </a:rPr>
              <a:t>distribuirane</a:t>
            </a:r>
            <a:r>
              <a:rPr lang="en-GB" sz="4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44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GB" sz="4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4400" dirty="0" err="1">
                <a:latin typeface="Gill Sans"/>
                <a:ea typeface="Gill Sans" pitchFamily="-84" charset="0"/>
                <a:cs typeface="Gill Sans" pitchFamily="-84" charset="0"/>
              </a:rPr>
              <a:t>heterogene</a:t>
            </a:r>
            <a:r>
              <a:rPr lang="en-GB" sz="4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4400" dirty="0" err="1">
                <a:latin typeface="Gill Sans"/>
                <a:ea typeface="Gill Sans" pitchFamily="-84" charset="0"/>
                <a:cs typeface="Gill Sans" pitchFamily="-84" charset="0"/>
              </a:rPr>
              <a:t>izvore</a:t>
            </a:r>
            <a:r>
              <a:rPr lang="en-GB" sz="4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4400" dirty="0" err="1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GB" sz="4400" dirty="0">
                <a:latin typeface="Gill Sans"/>
                <a:ea typeface="Gill Sans" pitchFamily="-84" charset="0"/>
                <a:cs typeface="Gill Sans" pitchFamily="-84" charset="0"/>
              </a:rPr>
              <a:t>?</a:t>
            </a:r>
            <a:endParaRPr lang="en-U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/>
          </p:cNvSpPr>
          <p:nvPr/>
        </p:nvSpPr>
        <p:spPr bwMode="auto">
          <a:xfrm>
            <a:off x="0" y="2924473"/>
            <a:ext cx="9144000" cy="9694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x-none" sz="6300" smtClean="0">
                <a:latin typeface="Gill Sans"/>
                <a:ea typeface="Gill Sans" pitchFamily="-84" charset="0"/>
                <a:cs typeface="Gill Sans" pitchFamily="-84" charset="0"/>
              </a:rPr>
              <a:t>IPP</a:t>
            </a:r>
            <a:endParaRPr lang="en-US" sz="63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/>
          </p:cNvSpPr>
          <p:nvPr/>
        </p:nvSpPr>
        <p:spPr bwMode="auto">
          <a:xfrm>
            <a:off x="0" y="2924473"/>
            <a:ext cx="9135070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6300">
                <a:latin typeface="Gill Sans"/>
                <a:ea typeface="Gill Sans" pitchFamily="-84" charset="0"/>
                <a:cs typeface="Gill Sans" pitchFamily="-84" charset="0"/>
              </a:rPr>
              <a:t>Infrastruktura prostornih podataka</a:t>
            </a:r>
            <a:endParaRPr lang="en-US" sz="63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/>
          </p:cNvSpPr>
          <p:nvPr/>
        </p:nvSpPr>
        <p:spPr bwMode="auto">
          <a:xfrm>
            <a:off x="325120" y="3200400"/>
            <a:ext cx="8524240" cy="2741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Stvaranje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sredine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koja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podržava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jednostavan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pristup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korištenje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geoprostornih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</a:p>
          <a:p>
            <a:pPr algn="ctr"/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IPP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su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više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od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pukih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hr-HR" sz="2800" dirty="0" smtClean="0">
                <a:latin typeface="Gill Sans"/>
                <a:ea typeface="Gill Sans" pitchFamily="-84" charset="0"/>
                <a:cs typeface="Gill Sans" pitchFamily="-84" charset="0"/>
              </a:rPr>
              <a:t>skupova</a:t>
            </a:r>
            <a:r>
              <a:rPr lang="en-GB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GB" sz="2800" dirty="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Pronalaženje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prikaz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procjena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pristup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geoprostornim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podacima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informacijama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8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0"/>
            <a:ext cx="5563195" cy="2781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45059"/>
            <a:ext cx="9144000" cy="45541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98681" y="112042"/>
            <a:ext cx="8335863" cy="1458888"/>
            <a:chOff x="716" y="0"/>
            <a:chExt cx="7468" cy="1307"/>
          </a:xfrm>
        </p:grpSpPr>
        <p:sp>
          <p:nvSpPr>
            <p:cNvPr id="95235" name="Rectangle 3"/>
            <p:cNvSpPr>
              <a:spLocks/>
            </p:cNvSpPr>
            <p:nvPr/>
          </p:nvSpPr>
          <p:spPr bwMode="auto">
            <a:xfrm>
              <a:off x="716" y="0"/>
              <a:ext cx="7468" cy="12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ja-JP" altLang="en-US" sz="20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“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Kolekcija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regulativa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,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standarda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i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procedura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za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interakciju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organizacija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i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tehnologija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koja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će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njegovati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učinkovitij</a:t>
              </a:r>
              <a:r>
                <a:rPr lang="hr-HR" altLang="ja-JP" sz="2000" i="1" dirty="0" smtClean="0">
                  <a:latin typeface="Gill Sans"/>
                  <a:ea typeface="Gill Sans" pitchFamily="-84" charset="0"/>
                  <a:cs typeface="Gill Sans" pitchFamily="-84" charset="0"/>
                </a:rPr>
                <a:t>e</a:t>
              </a:r>
              <a:r>
                <a:rPr lang="en-GB" altLang="ja-JP" sz="2000" i="1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hr-HR" altLang="ja-JP" sz="2000" i="1" dirty="0" smtClean="0">
                  <a:latin typeface="Gill Sans"/>
                  <a:ea typeface="Gill Sans" pitchFamily="-84" charset="0"/>
                  <a:cs typeface="Gill Sans" pitchFamily="-84" charset="0"/>
                </a:rPr>
                <a:t>korištenje</a:t>
              </a:r>
              <a:r>
                <a:rPr lang="en-GB" altLang="ja-JP" sz="2000" i="1" dirty="0" smtClean="0">
                  <a:latin typeface="Gill Sans"/>
                  <a:ea typeface="Gill Sans" pitchFamily="-84" charset="0"/>
                  <a:cs typeface="Gill Sans" pitchFamily="-84" charset="0"/>
                </a:rPr>
                <a:t>,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upravljanje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i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proizvodnju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geoprostornih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podataka</a:t>
              </a:r>
              <a:r>
                <a:rPr lang="ja-JP" altLang="en-US" sz="20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”</a:t>
              </a:r>
              <a:endParaRPr lang="en-US" sz="2000" i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95236" name="Rectangle 4"/>
            <p:cNvSpPr>
              <a:spLocks/>
            </p:cNvSpPr>
            <p:nvPr/>
          </p:nvSpPr>
          <p:spPr bwMode="auto">
            <a:xfrm>
              <a:off x="6725" y="1051"/>
              <a:ext cx="134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ts val="1687"/>
                </a:spcBef>
              </a:pPr>
              <a:r>
                <a:rPr lang="en-US" sz="2000" i="1" dirty="0">
                  <a:latin typeface="Gill Sans"/>
                  <a:ea typeface="Gill Sans" pitchFamily="-84" charset="0"/>
                  <a:cs typeface="Gill Sans" pitchFamily="-84" charset="0"/>
                </a:rPr>
                <a:t>GSDI (2004)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/>
              <a:t>Dijeljenje geoprostornih podataka</a:t>
            </a:r>
            <a:endParaRPr lang="it-IT" sz="2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92443"/>
            <a:ext cx="7518400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14400" y="1320800"/>
            <a:ext cx="7518400" cy="55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Zemlja je složen sustav više sustava</a:t>
            </a: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4196" y="205383"/>
            <a:ext cx="4875609" cy="4875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7282" name="Rectangle 2"/>
          <p:cNvSpPr>
            <a:spLocks/>
          </p:cNvSpPr>
          <p:nvPr/>
        </p:nvSpPr>
        <p:spPr bwMode="auto">
          <a:xfrm>
            <a:off x="0" y="5112246"/>
            <a:ext cx="9135070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nn-NO" sz="4200" dirty="0">
                <a:latin typeface="Gill Sans"/>
                <a:ea typeface="Gill Sans" pitchFamily="-84" charset="0"/>
                <a:cs typeface="Gill Sans" pitchFamily="-84" charset="0"/>
              </a:rPr>
              <a:t>Osloboditi snagu </a:t>
            </a:r>
            <a:r>
              <a:rPr lang="nn-NO" sz="4200" dirty="0" smtClean="0">
                <a:latin typeface="Gill Sans"/>
                <a:ea typeface="Gill Sans" pitchFamily="-84" charset="0"/>
                <a:cs typeface="Gill Sans" pitchFamily="-84" charset="0"/>
              </a:rPr>
              <a:t>podat</a:t>
            </a:r>
            <a:r>
              <a:rPr lang="hr-HR" sz="4200" dirty="0" smtClean="0">
                <a:latin typeface="Gill Sans"/>
                <a:ea typeface="Gill Sans" pitchFamily="-84" charset="0"/>
                <a:cs typeface="Gill Sans" pitchFamily="-84" charset="0"/>
              </a:rPr>
              <a:t>a</a:t>
            </a:r>
            <a:r>
              <a:rPr lang="nn-NO" sz="4200" dirty="0" smtClean="0">
                <a:latin typeface="Gill Sans"/>
                <a:ea typeface="Gill Sans" pitchFamily="-84" charset="0"/>
                <a:cs typeface="Gill Sans" pitchFamily="-84" charset="0"/>
              </a:rPr>
              <a:t>ka</a:t>
            </a:r>
            <a:r>
              <a:rPr lang="nn-NO" sz="4200" dirty="0">
                <a:latin typeface="Gill Sans"/>
                <a:ea typeface="Gill Sans" pitchFamily="-84" charset="0"/>
                <a:cs typeface="Gill Sans" pitchFamily="-84" charset="0"/>
              </a:rPr>
              <a:t>, informacija i </a:t>
            </a:r>
            <a:r>
              <a:rPr lang="hr-HR" sz="4200" dirty="0" smtClean="0">
                <a:latin typeface="Gill Sans"/>
                <a:ea typeface="Gill Sans" pitchFamily="-84" charset="0"/>
                <a:cs typeface="Gill Sans" pitchFamily="-84" charset="0"/>
              </a:rPr>
              <a:t>usluga</a:t>
            </a:r>
            <a:endParaRPr lang="en-US" sz="42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509117" y="366117"/>
            <a:ext cx="5794250" cy="5794251"/>
            <a:chOff x="1509117" y="366117"/>
            <a:chExt cx="6125766" cy="6125766"/>
          </a:xfrm>
        </p:grpSpPr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1509117" y="366117"/>
              <a:ext cx="6125766" cy="6125766"/>
              <a:chOff x="0" y="0"/>
              <a:chExt cx="5488" cy="5488"/>
            </a:xfrm>
          </p:grpSpPr>
          <p:grpSp>
            <p:nvGrpSpPr>
              <p:cNvPr id="3" name="Group 2"/>
              <p:cNvGrpSpPr>
                <a:grpSpLocks/>
              </p:cNvGrpSpPr>
              <p:nvPr/>
            </p:nvGrpSpPr>
            <p:grpSpPr bwMode="auto">
              <a:xfrm>
                <a:off x="0" y="0"/>
                <a:ext cx="5488" cy="5488"/>
                <a:chOff x="0" y="0"/>
                <a:chExt cx="5488" cy="5488"/>
              </a:xfrm>
            </p:grpSpPr>
            <p:sp>
              <p:nvSpPr>
                <p:cNvPr id="92163" name="Oval 3"/>
                <p:cNvSpPr>
                  <a:spLocks/>
                </p:cNvSpPr>
                <p:nvPr/>
              </p:nvSpPr>
              <p:spPr bwMode="auto">
                <a:xfrm>
                  <a:off x="0" y="0"/>
                  <a:ext cx="5488" cy="5488"/>
                </a:xfrm>
                <a:prstGeom prst="ellipse">
                  <a:avLst/>
                </a:prstGeom>
                <a:solidFill>
                  <a:srgbClr val="D9EACA"/>
                </a:solidFill>
                <a:ln w="12700" cap="flat">
                  <a:noFill/>
                  <a:miter lim="800000"/>
                  <a:headEnd type="none" w="med" len="med"/>
                  <a:tailEnd type="none" w="med" len="med"/>
                </a:ln>
                <a:effectLst>
                  <a:outerShdw blurRad="76200" algn="ctr" rotWithShape="0">
                    <a:schemeClr val="bg2">
                      <a:alpha val="79999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52" name="Rectangle 4"/>
                <p:cNvSpPr>
                  <a:spLocks/>
                </p:cNvSpPr>
                <p:nvPr/>
              </p:nvSpPr>
              <p:spPr bwMode="auto">
                <a:xfrm rot="2683557">
                  <a:off x="3723" y="1025"/>
                  <a:ext cx="1216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x-none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UPRAVLJANJE</a:t>
                  </a:r>
                  <a:endParaRPr lang="en-US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  <p:sp>
              <p:nvSpPr>
                <p:cNvPr id="99353" name="Rectangle 5"/>
                <p:cNvSpPr>
                  <a:spLocks/>
                </p:cNvSpPr>
                <p:nvPr/>
              </p:nvSpPr>
              <p:spPr bwMode="auto">
                <a:xfrm rot="18858788">
                  <a:off x="533" y="1051"/>
                  <a:ext cx="1216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x-none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UPRAVLJANJE</a:t>
                  </a:r>
                  <a:endParaRPr lang="en-US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  <p:sp>
              <p:nvSpPr>
                <p:cNvPr id="99354" name="Rectangle 6"/>
                <p:cNvSpPr>
                  <a:spLocks/>
                </p:cNvSpPr>
                <p:nvPr/>
              </p:nvSpPr>
              <p:spPr bwMode="auto">
                <a:xfrm rot="2683557">
                  <a:off x="549" y="4204"/>
                  <a:ext cx="1216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x-none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UPRAVLJANJE</a:t>
                  </a:r>
                  <a:endParaRPr lang="en-US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  <p:sp>
              <p:nvSpPr>
                <p:cNvPr id="99355" name="Rectangle 7"/>
                <p:cNvSpPr>
                  <a:spLocks/>
                </p:cNvSpPr>
                <p:nvPr/>
              </p:nvSpPr>
              <p:spPr bwMode="auto">
                <a:xfrm rot="18858788">
                  <a:off x="3745" y="4167"/>
                  <a:ext cx="1216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x-none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UPRAVLJANJE</a:t>
                  </a:r>
                  <a:endParaRPr lang="en-US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</p:grp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1080" y="1094"/>
                <a:ext cx="3311" cy="3276"/>
                <a:chOff x="0" y="0"/>
                <a:chExt cx="3311" cy="3275"/>
              </a:xfrm>
            </p:grpSpPr>
            <p:sp>
              <p:nvSpPr>
                <p:cNvPr id="99347" name="Line 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384" y="1649"/>
                  <a:ext cx="927" cy="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48" name="Line 1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1649"/>
                  <a:ext cx="927" cy="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49" name="Line 11"/>
                <p:cNvSpPr>
                  <a:spLocks noChangeShapeType="1"/>
                </p:cNvSpPr>
                <p:nvPr/>
              </p:nvSpPr>
              <p:spPr bwMode="auto">
                <a:xfrm>
                  <a:off x="1663" y="0"/>
                  <a:ext cx="0" cy="93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50" name="Line 12"/>
                <p:cNvSpPr>
                  <a:spLocks noChangeShapeType="1"/>
                </p:cNvSpPr>
                <p:nvPr/>
              </p:nvSpPr>
              <p:spPr bwMode="auto">
                <a:xfrm>
                  <a:off x="1664" y="2345"/>
                  <a:ext cx="0" cy="93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759399" y="2634258"/>
              <a:ext cx="1616273" cy="1589484"/>
              <a:chOff x="0" y="0"/>
              <a:chExt cx="1448" cy="1424"/>
            </a:xfrm>
          </p:grpSpPr>
          <p:sp>
            <p:nvSpPr>
              <p:cNvPr id="92174" name="Oval 14"/>
              <p:cNvSpPr>
                <a:spLocks/>
              </p:cNvSpPr>
              <p:nvPr/>
            </p:nvSpPr>
            <p:spPr bwMode="auto">
              <a:xfrm>
                <a:off x="0" y="0"/>
                <a:ext cx="1448" cy="1424"/>
              </a:xfrm>
              <a:prstGeom prst="ellipse">
                <a:avLst/>
              </a:prstGeom>
              <a:solidFill>
                <a:srgbClr val="6293FE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44" name="Rectangle 15"/>
              <p:cNvSpPr>
                <a:spLocks/>
              </p:cNvSpPr>
              <p:nvPr/>
            </p:nvSpPr>
            <p:spPr bwMode="auto">
              <a:xfrm>
                <a:off x="156" y="493"/>
                <a:ext cx="1169" cy="40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x-none" sz="2800" smtClean="0">
                    <a:solidFill>
                      <a:schemeClr val="tx1"/>
                    </a:solidFill>
                    <a:ea typeface="Gill Sans" pitchFamily="-84" charset="0"/>
                    <a:cs typeface="Gill Sans" pitchFamily="-84" charset="0"/>
                  </a:rPr>
                  <a:t>VIZIJA</a:t>
                </a:r>
                <a:endParaRPr lang="en-US" sz="2800">
                  <a:solidFill>
                    <a:schemeClr val="tx1"/>
                  </a:solidFill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4018360" y="482203"/>
              <a:ext cx="1107280" cy="1107281"/>
              <a:chOff x="0" y="0"/>
              <a:chExt cx="992" cy="992"/>
            </a:xfrm>
          </p:grpSpPr>
          <p:sp>
            <p:nvSpPr>
              <p:cNvPr id="92177" name="Oval 17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42" name="Rectangle 18"/>
              <p:cNvSpPr>
                <a:spLocks/>
              </p:cNvSpPr>
              <p:nvPr/>
            </p:nvSpPr>
            <p:spPr bwMode="auto">
              <a:xfrm>
                <a:off x="25" y="322"/>
                <a:ext cx="967" cy="2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x-none" sz="2000" smtClean="0">
                    <a:ea typeface="Gill Sans" pitchFamily="-84" charset="0"/>
                    <a:cs typeface="Gill Sans" pitchFamily="-84" charset="0"/>
                  </a:rPr>
                  <a:t>PODACI</a:t>
                </a:r>
                <a:endParaRPr lang="en-US" sz="2000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6429375" y="2875360"/>
              <a:ext cx="1107281" cy="1107281"/>
              <a:chOff x="0" y="0"/>
              <a:chExt cx="992" cy="992"/>
            </a:xfrm>
          </p:grpSpPr>
          <p:sp>
            <p:nvSpPr>
              <p:cNvPr id="92180" name="Oval 20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40" name="Rectangle 21"/>
              <p:cNvSpPr>
                <a:spLocks/>
              </p:cNvSpPr>
              <p:nvPr/>
            </p:nvSpPr>
            <p:spPr bwMode="auto">
              <a:xfrm>
                <a:off x="56" y="337"/>
                <a:ext cx="936" cy="26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x-none" smtClean="0">
                    <a:ea typeface="Gill Sans" pitchFamily="-84" charset="0"/>
                    <a:cs typeface="Gill Sans" pitchFamily="-84" charset="0"/>
                  </a:rPr>
                  <a:t>VJEŠTINE</a:t>
                </a:r>
                <a:endParaRPr lang="en-US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4018360" y="5268516"/>
              <a:ext cx="1107280" cy="1107281"/>
              <a:chOff x="0" y="0"/>
              <a:chExt cx="992" cy="992"/>
            </a:xfrm>
          </p:grpSpPr>
          <p:sp>
            <p:nvSpPr>
              <p:cNvPr id="92183" name="Oval 23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38" name="Rectangle 24"/>
              <p:cNvSpPr>
                <a:spLocks/>
              </p:cNvSpPr>
              <p:nvPr/>
            </p:nvSpPr>
            <p:spPr bwMode="auto">
              <a:xfrm>
                <a:off x="39" y="363"/>
                <a:ext cx="905" cy="26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x-none" smtClean="0">
                    <a:ea typeface="Gill Sans" pitchFamily="-84" charset="0"/>
                    <a:cs typeface="Gill Sans" pitchFamily="-84" charset="0"/>
                  </a:rPr>
                  <a:t>SREDSTVA</a:t>
                </a:r>
                <a:endParaRPr lang="en-US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1598414" y="2875360"/>
              <a:ext cx="1116210" cy="1107281"/>
              <a:chOff x="0" y="0"/>
              <a:chExt cx="1000" cy="992"/>
            </a:xfrm>
          </p:grpSpPr>
          <p:sp>
            <p:nvSpPr>
              <p:cNvPr id="92186" name="Oval 26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36" name="Rectangle 27"/>
              <p:cNvSpPr>
                <a:spLocks/>
              </p:cNvSpPr>
              <p:nvPr/>
            </p:nvSpPr>
            <p:spPr bwMode="auto">
              <a:xfrm>
                <a:off x="43" y="365"/>
                <a:ext cx="957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x-none" sz="1600" dirty="0" smtClean="0">
                    <a:ea typeface="Gill Sans" pitchFamily="-84" charset="0"/>
                    <a:cs typeface="Gill Sans" pitchFamily="-84" charset="0"/>
                  </a:rPr>
                  <a:t>INFRASTR.</a:t>
                </a:r>
                <a:endParaRPr lang="en-US" sz="1600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/>
          </p:cNvSpPr>
          <p:nvPr/>
        </p:nvSpPr>
        <p:spPr bwMode="auto">
          <a:xfrm>
            <a:off x="4549607" y="291498"/>
            <a:ext cx="4559257" cy="43072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Povećati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ponovn</a:t>
            </a:r>
            <a:r>
              <a:rPr lang="hr-HR" sz="2000" dirty="0" smtClean="0">
                <a:latin typeface="Gill Sans"/>
                <a:ea typeface="Gill Sans" pitchFamily="-84" charset="0"/>
                <a:cs typeface="Gill Sans" pitchFamily="-84" charset="0"/>
              </a:rPr>
              <a:t>o</a:t>
            </a:r>
            <a:r>
              <a:rPr lang="en-GB" sz="20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hr-HR" sz="2000" dirty="0" smtClean="0">
                <a:latin typeface="Gill Sans"/>
                <a:ea typeface="Gill Sans" pitchFamily="-84" charset="0"/>
                <a:cs typeface="Gill Sans" pitchFamily="-84" charset="0"/>
              </a:rPr>
              <a:t>korištenje</a:t>
            </a:r>
            <a:r>
              <a:rPr lang="en-GB" sz="20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Slično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kao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 s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cestama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pouzdana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sredina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omogućuje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kretanje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pPr>
              <a:buSzPct val="100000"/>
              <a:buFont typeface="Lucida Grande" pitchFamily="-84" charset="0"/>
              <a:buChar char="‣"/>
            </a:pP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Sve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 je u </a:t>
            </a:r>
            <a:r>
              <a:rPr lang="en-GB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višestruko</a:t>
            </a:r>
            <a:r>
              <a:rPr lang="hr-HR" sz="2000" dirty="0" smtClean="0">
                <a:latin typeface="Gill Sans"/>
                <a:ea typeface="Gill Sans" pitchFamily="-84" charset="0"/>
                <a:cs typeface="Gill Sans" pitchFamily="-84" charset="0"/>
              </a:rPr>
              <a:t>m</a:t>
            </a:r>
            <a:r>
              <a:rPr lang="en-GB" sz="20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hr-HR" sz="2000" dirty="0" smtClean="0">
                <a:latin typeface="Gill Sans"/>
                <a:ea typeface="Gill Sans" pitchFamily="-84" charset="0"/>
                <a:cs typeface="Gill Sans" pitchFamily="-84" charset="0"/>
              </a:rPr>
              <a:t>korištenju</a:t>
            </a:r>
            <a:r>
              <a:rPr lang="en-GB" sz="2000" dirty="0" smtClean="0">
                <a:latin typeface="Gill Sans"/>
                <a:ea typeface="Gill Sans" pitchFamily="-84" charset="0"/>
                <a:cs typeface="Gill Sans" pitchFamily="-84" charset="0"/>
              </a:rPr>
              <a:t>: </a:t>
            </a:r>
            <a:r>
              <a:rPr lang="en-GB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poda</a:t>
            </a:r>
            <a:r>
              <a:rPr lang="hr-HR" sz="2000" dirty="0" smtClean="0">
                <a:latin typeface="Gill Sans"/>
                <a:ea typeface="Gill Sans" pitchFamily="-84" charset="0"/>
                <a:cs typeface="Gill Sans" pitchFamily="-84" charset="0"/>
              </a:rPr>
              <a:t>ci</a:t>
            </a:r>
            <a:r>
              <a:rPr lang="en-GB" sz="20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mogućnosti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vještin</a:t>
            </a:r>
            <a:r>
              <a:rPr lang="hr-HR" sz="2000" dirty="0">
                <a:latin typeface="Gill Sans"/>
                <a:ea typeface="Gill Sans" pitchFamily="-84" charset="0"/>
                <a:cs typeface="Gill Sans" pitchFamily="-84" charset="0"/>
              </a:rPr>
              <a:t>e</a:t>
            </a:r>
            <a:r>
              <a:rPr lang="en-GB" sz="20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investicij</a:t>
            </a:r>
            <a:r>
              <a:rPr lang="hr-HR" sz="2000" dirty="0">
                <a:latin typeface="Gill Sans"/>
                <a:ea typeface="Gill Sans" pitchFamily="-84" charset="0"/>
                <a:cs typeface="Gill Sans" pitchFamily="-84" charset="0"/>
              </a:rPr>
              <a:t>e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000" dirty="0">
                <a:latin typeface="Gill Sans"/>
                <a:ea typeface="Gill Sans" pitchFamily="-84" charset="0"/>
                <a:cs typeface="Gill Sans" pitchFamily="-84" charset="0"/>
              </a:rPr>
              <a:t>...</a:t>
            </a:r>
          </a:p>
          <a:p>
            <a:pPr>
              <a:buSzPct val="100000"/>
              <a:buFont typeface="Lucida Grande" pitchFamily="-84" charset="0"/>
              <a:buChar char="‣"/>
            </a:pPr>
            <a:r>
              <a:rPr lang="en-US" sz="20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dijeljenje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: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podaci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znanje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000" dirty="0">
                <a:latin typeface="Gill Sans"/>
                <a:ea typeface="Gill Sans" pitchFamily="-84" charset="0"/>
                <a:cs typeface="Gill Sans" pitchFamily="-84" charset="0"/>
              </a:rPr>
              <a:t>...</a:t>
            </a:r>
          </a:p>
          <a:p>
            <a:pPr>
              <a:buSzPct val="100000"/>
              <a:buFont typeface="Lucida Grande" pitchFamily="-84" charset="0"/>
              <a:buChar char="‣"/>
            </a:pPr>
            <a:r>
              <a:rPr lang="en-US" sz="20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pl-PL" sz="2000" dirty="0">
                <a:latin typeface="Gill Sans"/>
                <a:ea typeface="Gill Sans" pitchFamily="-84" charset="0"/>
                <a:cs typeface="Gill Sans" pitchFamily="-84" charset="0"/>
              </a:rPr>
              <a:t>učenje od drugih: suradnja i zajednički rad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0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521" y="541353"/>
            <a:ext cx="3919215" cy="5612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4211" name="Rectangle 3"/>
          <p:cNvSpPr>
            <a:spLocks/>
          </p:cNvSpPr>
          <p:nvPr/>
        </p:nvSpPr>
        <p:spPr bwMode="auto">
          <a:xfrm>
            <a:off x="4677626" y="4714875"/>
            <a:ext cx="4296048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smtClean="0">
                <a:latin typeface="Gill Sans"/>
                <a:ea typeface="Gill Sans" pitchFamily="-84" charset="0"/>
                <a:cs typeface="Gill Sans" pitchFamily="-84" charset="0"/>
              </a:rPr>
              <a:t>Raditi pametnije,</a:t>
            </a:r>
            <a:br>
              <a:rPr lang="it-IT" sz="4500" smtClean="0"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it-IT" sz="4500" smtClean="0">
                <a:latin typeface="Gill Sans"/>
                <a:ea typeface="Gill Sans" pitchFamily="-84" charset="0"/>
                <a:cs typeface="Gill Sans" pitchFamily="-84" charset="0"/>
              </a:rPr>
              <a:t>a </a:t>
            </a:r>
            <a:r>
              <a:rPr lang="it-IT" sz="4500">
                <a:latin typeface="Gill Sans"/>
                <a:ea typeface="Gill Sans" pitchFamily="-84" charset="0"/>
                <a:cs typeface="Gill Sans" pitchFamily="-84" charset="0"/>
              </a:rPr>
              <a:t>ne napornije</a:t>
            </a:r>
            <a:endParaRPr lang="en-U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09" grpId="0" build="p" autoUpdateAnimBg="0"/>
      <p:bldP spid="94211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518172" y="455414"/>
            <a:ext cx="4063008" cy="1571625"/>
            <a:chOff x="0" y="0"/>
            <a:chExt cx="3640" cy="1408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65" y="346"/>
              <a:ext cx="3518" cy="917"/>
              <a:chOff x="0" y="0"/>
              <a:chExt cx="3517" cy="917"/>
            </a:xfrm>
          </p:grpSpPr>
          <p:sp>
            <p:nvSpPr>
              <p:cNvPr id="103473" name="Rectangle 3"/>
              <p:cNvSpPr>
                <a:spLocks/>
              </p:cNvSpPr>
              <p:nvPr/>
            </p:nvSpPr>
            <p:spPr bwMode="auto">
              <a:xfrm>
                <a:off x="0" y="0"/>
                <a:ext cx="1709" cy="41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Interopreabilnost: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en-US" sz="800" dirty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OGC (WMS, WFS, WCS, CSW) </a:t>
                </a:r>
              </a:p>
            </p:txBody>
          </p:sp>
          <p:sp>
            <p:nvSpPr>
              <p:cNvPr id="103474" name="Rectangle 4"/>
              <p:cNvSpPr>
                <a:spLocks/>
              </p:cNvSpPr>
              <p:nvPr/>
            </p:nvSpPr>
            <p:spPr bwMode="auto">
              <a:xfrm>
                <a:off x="0" y="498"/>
                <a:ext cx="1709" cy="41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Kvaliteta podataka: 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r>
                  <a:rPr lang="en-US" sz="80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Interne specifikacije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75" name="Rectangle 5"/>
              <p:cNvSpPr>
                <a:spLocks/>
              </p:cNvSpPr>
              <p:nvPr/>
            </p:nvSpPr>
            <p:spPr bwMode="auto">
              <a:xfrm>
                <a:off x="1807" y="9"/>
                <a:ext cx="1710" cy="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GB" sz="80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Upute i specfikacije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 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en-U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Interne specifikacije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76" name="Rectangle 6"/>
              <p:cNvSpPr>
                <a:spLocks/>
              </p:cNvSpPr>
              <p:nvPr/>
            </p:nvSpPr>
            <p:spPr bwMode="auto">
              <a:xfrm>
                <a:off x="1807" y="512"/>
                <a:ext cx="1710" cy="40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smtClean="0">
                    <a:solidFill>
                      <a:srgbClr val="000000"/>
                    </a:solidFill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Metapodaci:</a:t>
                </a:r>
                <a:r>
                  <a:rPr lang="en-U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 </a:t>
                </a:r>
                <a:endParaRPr lang="en-US" sz="800" dirty="0">
                  <a:solidFill>
                    <a:srgbClr val="000000"/>
                  </a:solidFill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en-U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ISO</a:t>
                </a:r>
                <a:r>
                  <a:rPr lang="x-none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</a:t>
                </a:r>
                <a:r>
                  <a:rPr lang="en-U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19115/19139 </a:t>
                </a:r>
                <a:r>
                  <a:rPr lang="x-none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и</a:t>
                </a:r>
                <a:r>
                  <a:rPr lang="en-U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ISO</a:t>
                </a:r>
                <a:r>
                  <a:rPr lang="x-none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</a:t>
                </a:r>
                <a:r>
                  <a:rPr lang="en-U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19119</a:t>
                </a:r>
                <a:endParaRPr lang="en-US" sz="800" dirty="0">
                  <a:solidFill>
                    <a:srgbClr val="000000"/>
                  </a:solidFill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</p:grpSp>
        <p:sp>
          <p:nvSpPr>
            <p:cNvPr id="103471" name="Rectangle 7"/>
            <p:cNvSpPr>
              <a:spLocks/>
            </p:cNvSpPr>
            <p:nvPr/>
          </p:nvSpPr>
          <p:spPr bwMode="auto">
            <a:xfrm>
              <a:off x="0" y="0"/>
              <a:ext cx="3640" cy="14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72" name="Rectangle 8"/>
            <p:cNvSpPr>
              <a:spLocks/>
            </p:cNvSpPr>
            <p:nvPr/>
          </p:nvSpPr>
          <p:spPr bwMode="auto">
            <a:xfrm>
              <a:off x="61" y="12"/>
              <a:ext cx="35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800" smtClean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STANDARDI</a:t>
              </a:r>
              <a:endParaRPr lang="en-U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536031" y="4982766"/>
            <a:ext cx="4063008" cy="1134070"/>
            <a:chOff x="0" y="0"/>
            <a:chExt cx="3640" cy="1016"/>
          </a:xfrm>
        </p:grpSpPr>
        <p:sp>
          <p:nvSpPr>
            <p:cNvPr id="103465" name="Rectangle 10"/>
            <p:cNvSpPr>
              <a:spLocks/>
            </p:cNvSpPr>
            <p:nvPr/>
          </p:nvSpPr>
          <p:spPr bwMode="auto">
            <a:xfrm>
              <a:off x="64" y="683"/>
              <a:ext cx="1704" cy="2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x-none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Vrijeme odaziva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</p:txBody>
        </p:sp>
        <p:sp>
          <p:nvSpPr>
            <p:cNvPr id="103466" name="Rectangle 11"/>
            <p:cNvSpPr>
              <a:spLocks/>
            </p:cNvSpPr>
            <p:nvPr/>
          </p:nvSpPr>
          <p:spPr bwMode="auto">
            <a:xfrm>
              <a:off x="1832" y="253"/>
              <a:ext cx="1704" cy="6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GB" sz="80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Mrežni mehanizam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en-U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LAN</a:t>
              </a:r>
              <a:endParaRPr lang="x-none" sz="800" smtClean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ADSL</a:t>
              </a:r>
            </a:p>
            <a:p>
              <a:pPr algn="l"/>
              <a:r>
                <a:rPr lang="en-U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3G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7" name="Rectangle 12"/>
            <p:cNvSpPr>
              <a:spLocks/>
            </p:cNvSpPr>
            <p:nvPr/>
          </p:nvSpPr>
          <p:spPr bwMode="auto">
            <a:xfrm>
              <a:off x="64" y="253"/>
              <a:ext cx="1704" cy="3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x-none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Komunikacijski sustav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x-none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Internet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8" name="Rectangle 13"/>
            <p:cNvSpPr>
              <a:spLocks/>
            </p:cNvSpPr>
            <p:nvPr/>
          </p:nvSpPr>
          <p:spPr bwMode="auto">
            <a:xfrm>
              <a:off x="1181" y="10"/>
              <a:ext cx="126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GB" sz="80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PRISTUPNA MREŽA</a:t>
              </a:r>
              <a:endParaRPr lang="en-U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  <p:sp>
          <p:nvSpPr>
            <p:cNvPr id="103469" name="Rectangle 14"/>
            <p:cNvSpPr>
              <a:spLocks/>
            </p:cNvSpPr>
            <p:nvPr/>
          </p:nvSpPr>
          <p:spPr bwMode="auto">
            <a:xfrm>
              <a:off x="0" y="0"/>
              <a:ext cx="3640" cy="1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0320" y="2482453"/>
            <a:ext cx="2044898" cy="1571625"/>
            <a:chOff x="0" y="0"/>
            <a:chExt cx="1832" cy="1408"/>
          </a:xfrm>
        </p:grpSpPr>
        <p:sp>
          <p:nvSpPr>
            <p:cNvPr id="103461" name="Rectangle 16"/>
            <p:cNvSpPr>
              <a:spLocks/>
            </p:cNvSpPr>
            <p:nvPr/>
          </p:nvSpPr>
          <p:spPr bwMode="auto">
            <a:xfrm>
              <a:off x="64" y="248"/>
              <a:ext cx="1704" cy="2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Da</a:t>
              </a:r>
              <a:r>
                <a:rPr lang="hr-HR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vatelji podataka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Centri</a:t>
              </a:r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 </a:t>
              </a:r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suradnje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2" name="Rectangle 17"/>
            <p:cNvSpPr>
              <a:spLocks/>
            </p:cNvSpPr>
            <p:nvPr/>
          </p:nvSpPr>
          <p:spPr bwMode="auto">
            <a:xfrm>
              <a:off x="64" y="644"/>
              <a:ext cx="1704" cy="65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Krajnji korisnici: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r>
                <a:rPr lang="en-US" sz="80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BSC i ICPDR povjerenstva,</a:t>
              </a:r>
            </a:p>
            <a:p>
              <a:r>
                <a:rPr lang="en-US" sz="80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Partneri ekonomskog razvoja</a:t>
              </a:r>
            </a:p>
            <a:p>
              <a:r>
                <a:rPr lang="en-U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Državana </a:t>
              </a:r>
              <a:r>
                <a:rPr lang="en-US" sz="80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uprava</a:t>
              </a:r>
            </a:p>
            <a:p>
              <a:r>
                <a:rPr lang="en-US" sz="80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Vlada</a:t>
              </a:r>
            </a:p>
            <a:p>
              <a:r>
                <a:rPr lang="en-US" sz="80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Obrazovanje / istraživanje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3" name="Rectangle 18"/>
            <p:cNvSpPr>
              <a:spLocks/>
            </p:cNvSpPr>
            <p:nvPr/>
          </p:nvSpPr>
          <p:spPr bwMode="auto">
            <a:xfrm>
              <a:off x="64" y="12"/>
              <a:ext cx="1720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800" smtClean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LJUDI</a:t>
              </a:r>
              <a:endParaRPr lang="en-U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  <p:sp>
          <p:nvSpPr>
            <p:cNvPr id="103464" name="Rectangle 19"/>
            <p:cNvSpPr>
              <a:spLocks/>
            </p:cNvSpPr>
            <p:nvPr/>
          </p:nvSpPr>
          <p:spPr bwMode="auto">
            <a:xfrm>
              <a:off x="0" y="0"/>
              <a:ext cx="1832" cy="14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7063383" y="1535906"/>
            <a:ext cx="2044898" cy="3491508"/>
            <a:chOff x="0" y="0"/>
            <a:chExt cx="1832" cy="3128"/>
          </a:xfrm>
        </p:grpSpPr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56" y="7"/>
              <a:ext cx="1720" cy="3037"/>
              <a:chOff x="0" y="0"/>
              <a:chExt cx="1720" cy="3036"/>
            </a:xfrm>
          </p:grpSpPr>
          <p:sp>
            <p:nvSpPr>
              <p:cNvPr id="103453" name="Rectangle 22"/>
              <p:cNvSpPr>
                <a:spLocks/>
              </p:cNvSpPr>
              <p:nvPr/>
            </p:nvSpPr>
            <p:spPr bwMode="auto">
              <a:xfrm>
                <a:off x="0" y="212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x-none" sz="800" dirty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O</a:t>
                </a:r>
                <a:r>
                  <a:rPr lang="x-none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mjer i rezolucija</a:t>
                </a:r>
                <a:r>
                  <a:rPr lang="en-U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x-none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Prostorna</a:t>
                </a:r>
              </a:p>
              <a:p>
                <a:pPr algn="l"/>
                <a:r>
                  <a:rPr lang="x-none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Vremenska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4" name="Rectangle 23"/>
              <p:cNvSpPr>
                <a:spLocks/>
              </p:cNvSpPr>
              <p:nvPr/>
            </p:nvSpPr>
            <p:spPr bwMode="auto">
              <a:xfrm>
                <a:off x="0" y="0"/>
                <a:ext cx="1720" cy="1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800" smtClean="0"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PODACI</a:t>
                </a:r>
                <a:endParaRPr lang="en-US" sz="800" dirty="0">
                  <a:latin typeface="Arial Bold" charset="0"/>
                  <a:ea typeface="Arial Bold" charset="0"/>
                  <a:cs typeface="Arial Bold" charset="0"/>
                  <a:sym typeface="Arial Bold" charset="0"/>
                </a:endParaRPr>
              </a:p>
            </p:txBody>
          </p:sp>
          <p:sp>
            <p:nvSpPr>
              <p:cNvPr id="103455" name="Rectangle 24"/>
              <p:cNvSpPr>
                <a:spLocks/>
              </p:cNvSpPr>
              <p:nvPr/>
            </p:nvSpPr>
            <p:spPr bwMode="auto">
              <a:xfrm>
                <a:off x="0" y="667"/>
                <a:ext cx="1704" cy="2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x-none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Sadržaj metapodataka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Atributi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6" name="Rectangle 25"/>
              <p:cNvSpPr>
                <a:spLocks/>
              </p:cNvSpPr>
              <p:nvPr/>
            </p:nvSpPr>
            <p:spPr bwMode="auto">
              <a:xfrm>
                <a:off x="0" y="1020"/>
                <a:ext cx="1704" cy="2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x-none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Sadržaj podataka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Atributi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7" name="Rectangle 26"/>
              <p:cNvSpPr>
                <a:spLocks/>
              </p:cNvSpPr>
              <p:nvPr/>
            </p:nvSpPr>
            <p:spPr bwMode="auto">
              <a:xfrm>
                <a:off x="0" y="1373"/>
                <a:ext cx="1704" cy="2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x-none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Prihvat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Način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8" name="Rectangle 27"/>
              <p:cNvSpPr>
                <a:spLocks/>
              </p:cNvSpPr>
              <p:nvPr/>
            </p:nvSpPr>
            <p:spPr bwMode="auto">
              <a:xfrm>
                <a:off x="0" y="1732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x-none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Smještaj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Baza podataka</a:t>
                </a: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Sustav datoteka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9" name="Rectangle 28"/>
              <p:cNvSpPr>
                <a:spLocks/>
              </p:cNvSpPr>
              <p:nvPr/>
            </p:nvSpPr>
            <p:spPr bwMode="auto">
              <a:xfrm>
                <a:off x="0" y="2204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x-none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Pristup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Geoportal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Web servisi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60" name="Rectangle 29"/>
              <p:cNvSpPr>
                <a:spLocks/>
              </p:cNvSpPr>
              <p:nvPr/>
            </p:nvSpPr>
            <p:spPr bwMode="auto">
              <a:xfrm>
                <a:off x="0" y="2668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GB" sz="80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Alati za analizu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Desktop klijenti</a:t>
                </a: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Web klijenti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</p:grpSp>
        <p:sp>
          <p:nvSpPr>
            <p:cNvPr id="103452" name="Rectangle 30"/>
            <p:cNvSpPr>
              <a:spLocks/>
            </p:cNvSpPr>
            <p:nvPr/>
          </p:nvSpPr>
          <p:spPr bwMode="auto">
            <a:xfrm>
              <a:off x="0" y="0"/>
              <a:ext cx="1832" cy="31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2518172" y="2107406"/>
            <a:ext cx="4063008" cy="2794992"/>
            <a:chOff x="0" y="0"/>
            <a:chExt cx="3640" cy="2504"/>
          </a:xfrm>
        </p:grpSpPr>
        <p:sp>
          <p:nvSpPr>
            <p:cNvPr id="103441" name="Rectangle 32"/>
            <p:cNvSpPr>
              <a:spLocks/>
            </p:cNvSpPr>
            <p:nvPr/>
          </p:nvSpPr>
          <p:spPr bwMode="auto">
            <a:xfrm>
              <a:off x="65" y="263"/>
              <a:ext cx="1709" cy="67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Institucijski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 </a:t>
              </a:r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okvir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</a:t>
              </a:r>
              <a:r>
                <a:rPr lang="pl-PL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artnerstvo</a:t>
              </a:r>
              <a:endParaRPr lang="pl-PL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S</a:t>
              </a:r>
              <a:r>
                <a:rPr lang="pl-PL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porazumi</a:t>
              </a:r>
              <a:endParaRPr lang="pl-PL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r>
                <a:rPr lang="pl-PL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Skrbnici podataka</a:t>
              </a:r>
              <a:endParaRPr lang="pl-PL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F</a:t>
              </a:r>
              <a:r>
                <a:rPr lang="pl-PL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inancijska </a:t>
              </a:r>
              <a:r>
                <a:rPr lang="pl-PL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potpora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2" name="Rectangle 33"/>
            <p:cNvSpPr>
              <a:spLocks/>
            </p:cNvSpPr>
            <p:nvPr/>
          </p:nvSpPr>
          <p:spPr bwMode="auto">
            <a:xfrm>
              <a:off x="1841" y="257"/>
              <a:ext cx="1709" cy="55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I</a:t>
              </a:r>
              <a:r>
                <a:rPr lang="hr-HR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z</a:t>
              </a:r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gradnja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 </a:t>
              </a:r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kapaciteta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Ljudi</a:t>
              </a:r>
              <a:endParaRPr lang="en-US" sz="800" dirty="0" smtClean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Infrastruktura</a:t>
              </a:r>
              <a:endParaRPr lang="en-US" sz="800" dirty="0" smtClean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Institucije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3" name="Rectangle 34"/>
            <p:cNvSpPr>
              <a:spLocks/>
            </p:cNvSpPr>
            <p:nvPr/>
          </p:nvSpPr>
          <p:spPr bwMode="auto">
            <a:xfrm>
              <a:off x="65" y="1609"/>
              <a:ext cx="1709" cy="4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SDI </a:t>
              </a:r>
              <a:r>
                <a:rPr lang="x-none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oprganizacija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 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x-none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Koordiniranje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x-none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Radne grupe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4" name="Rectangle 35"/>
            <p:cNvSpPr>
              <a:spLocks/>
            </p:cNvSpPr>
            <p:nvPr/>
          </p:nvSpPr>
          <p:spPr bwMode="auto">
            <a:xfrm>
              <a:off x="65" y="2103"/>
              <a:ext cx="1709" cy="3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SDI </a:t>
              </a:r>
              <a:r>
                <a:rPr lang="x-none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model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 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r>
                <a:rPr lang="en-GB" sz="80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Zasnovan na proizvodima i procesima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5" name="Rectangle 36"/>
            <p:cNvSpPr>
              <a:spLocks/>
            </p:cNvSpPr>
            <p:nvPr/>
          </p:nvSpPr>
          <p:spPr bwMode="auto">
            <a:xfrm>
              <a:off x="65" y="995"/>
              <a:ext cx="1709" cy="55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hr-HR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Pristup i korištenje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 </a:t>
              </a:r>
            </a:p>
            <a:p>
              <a:pPr algn="l"/>
              <a:r>
                <a:rPr lang="hr-HR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Autorska prava</a:t>
              </a:r>
              <a:endParaRPr lang="en-US" sz="800" dirty="0" smtClean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hr-HR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Cijene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6" name="Rectangle 37"/>
            <p:cNvSpPr>
              <a:spLocks/>
            </p:cNvSpPr>
            <p:nvPr/>
          </p:nvSpPr>
          <p:spPr bwMode="auto">
            <a:xfrm>
              <a:off x="1841" y="872"/>
              <a:ext cx="1709" cy="3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Standardi: 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en-U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Nema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7" name="Rectangle 38"/>
            <p:cNvSpPr>
              <a:spLocks/>
            </p:cNvSpPr>
            <p:nvPr/>
          </p:nvSpPr>
          <p:spPr bwMode="auto">
            <a:xfrm>
              <a:off x="1841" y="1248"/>
              <a:ext cx="1709" cy="4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Okru</a:t>
              </a:r>
              <a:r>
                <a:rPr lang="x-none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že</a:t>
              </a:r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nje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r>
                <a:rPr lang="en-GB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Kulturološko</a:t>
              </a:r>
              <a:endParaRPr lang="en-GB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r>
                <a:rPr lang="en-GB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Političko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8" name="Rectangle 39"/>
            <p:cNvSpPr>
              <a:spLocks/>
            </p:cNvSpPr>
            <p:nvPr/>
          </p:nvSpPr>
          <p:spPr bwMode="auto">
            <a:xfrm>
              <a:off x="1388" y="15"/>
              <a:ext cx="729" cy="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hr-HR" sz="800" dirty="0" smtClean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PRAVNI OKVIR</a:t>
              </a:r>
              <a:endParaRPr lang="en-U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  <p:sp>
          <p:nvSpPr>
            <p:cNvPr id="103449" name="Rectangle 40"/>
            <p:cNvSpPr>
              <a:spLocks/>
            </p:cNvSpPr>
            <p:nvPr/>
          </p:nvSpPr>
          <p:spPr bwMode="auto">
            <a:xfrm>
              <a:off x="0" y="0"/>
              <a:ext cx="3640" cy="250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50" name="Rectangle 41"/>
            <p:cNvSpPr>
              <a:spLocks/>
            </p:cNvSpPr>
            <p:nvPr/>
          </p:nvSpPr>
          <p:spPr bwMode="auto">
            <a:xfrm>
              <a:off x="1840" y="1733"/>
              <a:ext cx="1704" cy="6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x-none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Okviri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UNSDI</a:t>
              </a: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GEOSS</a:t>
              </a: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INSPIRE</a:t>
              </a: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GMES</a:t>
              </a:r>
            </a:p>
          </p:txBody>
        </p:sp>
      </p:grp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1946833" y="1055936"/>
            <a:ext cx="5215726" cy="4583162"/>
            <a:chOff x="954" y="166"/>
            <a:chExt cx="4672" cy="4106"/>
          </a:xfrm>
        </p:grpSpPr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954" y="166"/>
              <a:ext cx="596" cy="4106"/>
              <a:chOff x="954" y="163"/>
              <a:chExt cx="596" cy="4105"/>
            </a:xfrm>
          </p:grpSpPr>
          <p:sp>
            <p:nvSpPr>
              <p:cNvPr id="103437" name="Line 44"/>
              <p:cNvSpPr>
                <a:spLocks noChangeShapeType="1"/>
              </p:cNvSpPr>
              <p:nvPr/>
            </p:nvSpPr>
            <p:spPr bwMode="auto">
              <a:xfrm>
                <a:off x="954" y="2300"/>
                <a:ext cx="57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 type="stealth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8" name="Line 45"/>
              <p:cNvSpPr>
                <a:spLocks noChangeShapeType="1"/>
              </p:cNvSpPr>
              <p:nvPr/>
            </p:nvSpPr>
            <p:spPr bwMode="auto">
              <a:xfrm rot="10800000" flipH="1">
                <a:off x="1279" y="4267"/>
                <a:ext cx="270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9" name="Line 46"/>
              <p:cNvSpPr>
                <a:spLocks noChangeShapeType="1"/>
              </p:cNvSpPr>
              <p:nvPr/>
            </p:nvSpPr>
            <p:spPr bwMode="auto">
              <a:xfrm rot="10800000" flipH="1">
                <a:off x="1279" y="166"/>
                <a:ext cx="271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40" name="Line 47"/>
              <p:cNvSpPr>
                <a:spLocks noChangeShapeType="1"/>
              </p:cNvSpPr>
              <p:nvPr/>
            </p:nvSpPr>
            <p:spPr bwMode="auto">
              <a:xfrm flipH="1">
                <a:off x="1299" y="163"/>
                <a:ext cx="0" cy="410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8"/>
            <p:cNvGrpSpPr>
              <a:grpSpLocks/>
            </p:cNvGrpSpPr>
            <p:nvPr/>
          </p:nvGrpSpPr>
          <p:grpSpPr bwMode="auto">
            <a:xfrm>
              <a:off x="5048" y="166"/>
              <a:ext cx="578" cy="4106"/>
              <a:chOff x="1015" y="166"/>
              <a:chExt cx="578" cy="4106"/>
            </a:xfrm>
          </p:grpSpPr>
          <p:sp>
            <p:nvSpPr>
              <p:cNvPr id="103433" name="Line 49"/>
              <p:cNvSpPr>
                <a:spLocks noChangeShapeType="1"/>
              </p:cNvSpPr>
              <p:nvPr/>
            </p:nvSpPr>
            <p:spPr bwMode="auto">
              <a:xfrm>
                <a:off x="1015" y="2304"/>
                <a:ext cx="57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 type="stealth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4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1063" y="166"/>
                <a:ext cx="271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5" name="Line 51"/>
              <p:cNvSpPr>
                <a:spLocks noChangeShapeType="1"/>
              </p:cNvSpPr>
              <p:nvPr/>
            </p:nvSpPr>
            <p:spPr bwMode="auto">
              <a:xfrm rot="10800000" flipH="1">
                <a:off x="1062" y="4270"/>
                <a:ext cx="271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6" name="Line 52"/>
              <p:cNvSpPr>
                <a:spLocks noChangeShapeType="1"/>
              </p:cNvSpPr>
              <p:nvPr/>
            </p:nvSpPr>
            <p:spPr bwMode="auto">
              <a:xfrm flipH="1">
                <a:off x="1335" y="166"/>
                <a:ext cx="0" cy="410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37" y="657774"/>
            <a:ext cx="8226226" cy="49054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0354" name="Rectangle 2"/>
          <p:cNvSpPr>
            <a:spLocks/>
          </p:cNvSpPr>
          <p:nvPr/>
        </p:nvSpPr>
        <p:spPr bwMode="auto">
          <a:xfrm>
            <a:off x="4241602" y="0"/>
            <a:ext cx="4759523" cy="556319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5" name="Rectangle 3"/>
          <p:cNvSpPr>
            <a:spLocks/>
          </p:cNvSpPr>
          <p:nvPr/>
        </p:nvSpPr>
        <p:spPr bwMode="auto">
          <a:xfrm>
            <a:off x="0" y="5283200"/>
            <a:ext cx="9144000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hr-HR" sz="3600" dirty="0" smtClean="0">
                <a:latin typeface="Gill Sans"/>
                <a:ea typeface="Gill Sans" pitchFamily="-84" charset="0"/>
                <a:cs typeface="Gill Sans" pitchFamily="-84" charset="0"/>
              </a:rPr>
              <a:t>Provoditi više vremena baveći se znanošću</a:t>
            </a:r>
            <a:r>
              <a:rPr lang="x-none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...</a:t>
            </a:r>
            <a:r>
              <a:rPr lang="hr-HR" sz="3600" dirty="0" smtClean="0">
                <a:latin typeface="Gill Sans"/>
                <a:ea typeface="Gill Sans" pitchFamily="-84" charset="0"/>
                <a:cs typeface="Gill Sans" pitchFamily="-84" charset="0"/>
              </a:rPr>
              <a:t>a manje tražeći podatke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4200" y="800100"/>
            <a:ext cx="1117402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DANAS</a:t>
            </a:r>
            <a:endParaRPr lang="en-GB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animBg="1"/>
      <p:bldP spid="10035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93318" y="651867"/>
            <a:ext cx="8650682" cy="5739170"/>
            <a:chOff x="1088259" y="-8929"/>
            <a:chExt cx="8650682" cy="5739170"/>
          </a:xfrm>
        </p:grpSpPr>
        <p:pic>
          <p:nvPicPr>
            <p:cNvPr id="10752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88259" y="-8929"/>
              <a:ext cx="8650682" cy="57391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02403" name="Rectangle 3"/>
            <p:cNvSpPr>
              <a:spLocks/>
            </p:cNvSpPr>
            <p:nvPr/>
          </p:nvSpPr>
          <p:spPr bwMode="auto">
            <a:xfrm>
              <a:off x="4598022" y="5251490"/>
              <a:ext cx="1340110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80</a:t>
              </a:r>
              <a:r>
                <a:rPr lang="en-US" sz="200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% </a:t>
              </a:r>
              <a:r>
                <a:rPr lang="en-U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odnosi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4" name="Rectangle 4"/>
            <p:cNvSpPr>
              <a:spLocks/>
            </p:cNvSpPr>
            <p:nvPr/>
          </p:nvSpPr>
          <p:spPr bwMode="auto">
            <a:xfrm>
              <a:off x="7890944" y="4328160"/>
              <a:ext cx="808683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hr-HR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Ljudi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hr-HR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Proces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hr-HR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Kultura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5" name="Rectangle 5"/>
            <p:cNvSpPr>
              <a:spLocks/>
            </p:cNvSpPr>
            <p:nvPr/>
          </p:nvSpPr>
          <p:spPr bwMode="auto">
            <a:xfrm>
              <a:off x="1507407" y="2712720"/>
              <a:ext cx="1527661" cy="276998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ea typeface="Gill Sans" pitchFamily="-84" charset="0"/>
                  <a:cs typeface="Gill Sans" pitchFamily="-84" charset="0"/>
                </a:rPr>
                <a:t>Neopipljivo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Ponašanj</a:t>
              </a:r>
              <a:r>
                <a:rPr lang="hr-HR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e</a:t>
              </a:r>
              <a:endParaRPr lang="en-GB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Otpor</a:t>
              </a:r>
              <a:endParaRPr lang="en-GB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Posvećenost</a:t>
              </a:r>
              <a:endParaRPr lang="en-GB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Odgovornost</a:t>
              </a:r>
              <a:endParaRPr lang="en-GB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000" dirty="0" err="1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Podrška</a:t>
              </a:r>
              <a:endParaRPr lang="en-GB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Interes</a:t>
              </a:r>
              <a:endParaRPr lang="en-GB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000" dirty="0" err="1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Komunikacija</a:t>
              </a:r>
              <a:endParaRPr lang="en-GB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Obrazovanje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6" name="Rectangle 6"/>
            <p:cNvSpPr>
              <a:spLocks/>
            </p:cNvSpPr>
            <p:nvPr/>
          </p:nvSpPr>
          <p:spPr bwMode="auto">
            <a:xfrm>
              <a:off x="1406908" y="165199"/>
              <a:ext cx="1300484" cy="123110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ea typeface="Gill Sans" pitchFamily="-84" charset="0"/>
                  <a:cs typeface="Gill Sans" pitchFamily="-84" charset="0"/>
                </a:rPr>
                <a:t>Opipljivo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U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Tehnologija</a:t>
              </a:r>
            </a:p>
            <a:p>
              <a:pPr algn="ctr"/>
              <a:r>
                <a:rPr lang="en-U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Okvir</a:t>
              </a:r>
            </a:p>
            <a:p>
              <a:pPr algn="ctr"/>
              <a:r>
                <a:rPr lang="en-U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Analiza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7" name="Rectangle 7"/>
            <p:cNvSpPr>
              <a:spLocks/>
            </p:cNvSpPr>
            <p:nvPr/>
          </p:nvSpPr>
          <p:spPr bwMode="auto">
            <a:xfrm>
              <a:off x="7811345" y="321469"/>
              <a:ext cx="854401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Alati</a:t>
              </a:r>
            </a:p>
            <a:p>
              <a:pPr algn="ctr"/>
              <a:r>
                <a:rPr lang="en-U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Metode</a:t>
              </a:r>
            </a:p>
            <a:p>
              <a:pPr algn="ctr"/>
              <a:r>
                <a:rPr lang="en-U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Sustavi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8" name="Rectangle 8"/>
            <p:cNvSpPr>
              <a:spLocks/>
            </p:cNvSpPr>
            <p:nvPr/>
          </p:nvSpPr>
          <p:spPr bwMode="auto">
            <a:xfrm>
              <a:off x="4598022" y="191094"/>
              <a:ext cx="1410643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20</a:t>
              </a:r>
              <a:r>
                <a:rPr lang="en-US" sz="200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% </a:t>
              </a:r>
              <a:r>
                <a:rPr lang="en-U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tehnika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9117" y="2187774"/>
            <a:ext cx="6116836" cy="2875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4450" name="Rectangle 2"/>
          <p:cNvSpPr>
            <a:spLocks/>
          </p:cNvSpPr>
          <p:nvPr/>
        </p:nvSpPr>
        <p:spPr bwMode="auto">
          <a:xfrm>
            <a:off x="1808361" y="616149"/>
            <a:ext cx="4877938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spcBef>
                <a:spcPts val="1687"/>
              </a:spcBef>
            </a:pPr>
            <a:r>
              <a:rPr lang="hr-HR" sz="6000" dirty="0" smtClean="0">
                <a:latin typeface="Gill Sans"/>
                <a:ea typeface="Gill Sans" pitchFamily="-84" charset="0"/>
                <a:cs typeface="Gill Sans" pitchFamily="-84" charset="0"/>
              </a:rPr>
              <a:t>Raditi zajedno</a:t>
            </a:r>
            <a:endParaRPr lang="en-US" sz="6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/>
          </p:cNvSpPr>
          <p:nvPr/>
        </p:nvSpPr>
        <p:spPr bwMode="auto">
          <a:xfrm>
            <a:off x="5123974" y="1531441"/>
            <a:ext cx="3776186" cy="37772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Angažman</a:t>
            </a:r>
            <a:r>
              <a:rPr lang="en-GB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zainteresiranih</a:t>
            </a:r>
            <a:r>
              <a:rPr lang="en-GB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strana</a:t>
            </a:r>
            <a:r>
              <a:rPr lang="en-GB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kroz</a:t>
            </a:r>
            <a:r>
              <a:rPr lang="en-GB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pr</a:t>
            </a:r>
            <a:r>
              <a:rPr lang="hr-HR" sz="3600" dirty="0" smtClean="0">
                <a:latin typeface="Gill Sans"/>
                <a:ea typeface="Gill Sans" pitchFamily="-84" charset="0"/>
                <a:cs typeface="Gill Sans" pitchFamily="-84" charset="0"/>
              </a:rPr>
              <a:t>istup</a:t>
            </a:r>
            <a:r>
              <a:rPr lang="en-GB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aktivnog</a:t>
            </a:r>
            <a:r>
              <a:rPr lang="en-GB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sudjelovanja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798" y="275029"/>
            <a:ext cx="4036735" cy="6051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>
            <a:spLocks/>
          </p:cNvSpPr>
          <p:nvPr/>
        </p:nvSpPr>
        <p:spPr bwMode="auto">
          <a:xfrm>
            <a:off x="2436238" y="5477248"/>
            <a:ext cx="4329711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ts val="1687"/>
              </a:spcBef>
            </a:pPr>
            <a:r>
              <a:rPr lang="x-none" sz="4400" smtClean="0">
                <a:latin typeface="Gill Sans"/>
                <a:ea typeface="Gill Sans" pitchFamily="-84" charset="0"/>
                <a:cs typeface="Gill Sans" pitchFamily="-84" charset="0"/>
              </a:rPr>
              <a:t>Podizanje svijesti</a:t>
            </a:r>
            <a:endParaRPr lang="en-U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3666" name="Rectangle 2"/>
          <p:cNvSpPr>
            <a:spLocks/>
          </p:cNvSpPr>
          <p:nvPr/>
        </p:nvSpPr>
        <p:spPr bwMode="auto">
          <a:xfrm>
            <a:off x="1981668" y="321469"/>
            <a:ext cx="5054269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ts val="1687"/>
              </a:spcBef>
            </a:pPr>
            <a:r>
              <a:rPr lang="en-US" sz="4400" smtClean="0">
                <a:latin typeface="Gill Sans"/>
                <a:ea typeface="Gill Sans" pitchFamily="-84" charset="0"/>
                <a:cs typeface="Gill Sans" pitchFamily="-84" charset="0"/>
              </a:rPr>
              <a:t>Izgradnja kapaciteta</a:t>
            </a:r>
            <a:endParaRPr lang="en-U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3492" y="1283732"/>
            <a:ext cx="4688086" cy="41020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2339579"/>
            <a:ext cx="9144000" cy="2029272"/>
            <a:chOff x="-80" y="0"/>
            <a:chExt cx="8192" cy="1818"/>
          </a:xfrm>
        </p:grpSpPr>
        <p:sp>
          <p:nvSpPr>
            <p:cNvPr id="115723" name="Rectangle 2"/>
            <p:cNvSpPr>
              <a:spLocks/>
            </p:cNvSpPr>
            <p:nvPr/>
          </p:nvSpPr>
          <p:spPr bwMode="auto">
            <a:xfrm>
              <a:off x="-80" y="0"/>
              <a:ext cx="8192" cy="8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ja-JP" altLang="en-US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“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IPP se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može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zamisliti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kao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društvena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mreža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sastavljena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od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ljudi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i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organiza</a:t>
              </a:r>
              <a:r>
                <a:rPr lang="hr-HR" altLang="ja-JP" sz="2400" i="1" dirty="0" smtClean="0">
                  <a:latin typeface="Gill Sans"/>
                  <a:ea typeface="Gill Sans" pitchFamily="-84" charset="0"/>
                  <a:cs typeface="Gill Sans" pitchFamily="-84" charset="0"/>
                </a:rPr>
                <a:t>ci</a:t>
              </a:r>
              <a:r>
                <a:rPr lang="en-GB" altLang="ja-JP" sz="2400" i="1" dirty="0" smtClean="0">
                  <a:latin typeface="Gill Sans"/>
                  <a:ea typeface="Gill Sans" pitchFamily="-84" charset="0"/>
                  <a:cs typeface="Gill Sans" pitchFamily="-84" charset="0"/>
                </a:rPr>
                <a:t>ja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podržana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podacima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i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tehnologijom</a:t>
              </a:r>
              <a:r>
                <a:rPr lang="ja-JP" altLang="en-US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”</a:t>
              </a:r>
              <a:endParaRPr lang="en-US" sz="2400" i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15724" name="Rectangle 3"/>
            <p:cNvSpPr>
              <a:spLocks/>
            </p:cNvSpPr>
            <p:nvPr/>
          </p:nvSpPr>
          <p:spPr bwMode="auto">
            <a:xfrm>
              <a:off x="0" y="832"/>
              <a:ext cx="7992" cy="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ja-JP" altLang="en-US" sz="24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“</a:t>
              </a:r>
              <a:r>
                <a:rPr lang="en-GB" altLang="ja-JP" sz="2400" i="1">
                  <a:latin typeface="Gill Sans"/>
                  <a:ea typeface="Gill Sans" pitchFamily="-84" charset="0"/>
                  <a:cs typeface="Gill Sans" pitchFamily="-84" charset="0"/>
                </a:rPr>
                <a:t>Tehnologija je jeftina, podaci su skupi, ali društveni odnosi su neprocjenjivi</a:t>
              </a:r>
              <a:r>
                <a:rPr lang="ja-JP" altLang="en-US" sz="24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”</a:t>
              </a:r>
              <a:endParaRPr lang="en-US" sz="2400" i="1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15725" name="Rectangle 4"/>
            <p:cNvSpPr>
              <a:spLocks/>
            </p:cNvSpPr>
            <p:nvPr/>
          </p:nvSpPr>
          <p:spPr bwMode="auto">
            <a:xfrm>
              <a:off x="5513" y="1245"/>
              <a:ext cx="2479" cy="5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ts val="1687"/>
                </a:spcBef>
              </a:pPr>
              <a:r>
                <a:rPr lang="en-US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Craglia</a:t>
              </a:r>
              <a:r>
                <a:rPr lang="en-US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et al. (2009)</a:t>
              </a:r>
            </a:p>
          </p:txBody>
        </p:sp>
      </p:grpSp>
      <p:sp>
        <p:nvSpPr>
          <p:cNvPr id="110597" name="Rectangle 5"/>
          <p:cNvSpPr>
            <a:spLocks/>
          </p:cNvSpPr>
          <p:nvPr/>
        </p:nvSpPr>
        <p:spPr bwMode="auto">
          <a:xfrm>
            <a:off x="428625" y="5260569"/>
            <a:ext cx="390010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smtClean="0">
                <a:latin typeface="Gill Sans"/>
                <a:ea typeface="Gill Sans" pitchFamily="-84" charset="0"/>
                <a:cs typeface="Gill Sans" pitchFamily="-84" charset="0"/>
              </a:rPr>
              <a:t>Izgradnja kapaciteta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598" name="Rectangle 6"/>
          <p:cNvSpPr>
            <a:spLocks/>
          </p:cNvSpPr>
          <p:nvPr/>
        </p:nvSpPr>
        <p:spPr bwMode="auto">
          <a:xfrm>
            <a:off x="4804172" y="5783789"/>
            <a:ext cx="140262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smtClean="0">
                <a:latin typeface="Gill Sans"/>
                <a:ea typeface="Gill Sans" pitchFamily="-84" charset="0"/>
                <a:cs typeface="Gill Sans" pitchFamily="-84" charset="0"/>
              </a:rPr>
              <a:t>Poticaji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599" name="Rectangle 7"/>
          <p:cNvSpPr>
            <a:spLocks/>
          </p:cNvSpPr>
          <p:nvPr/>
        </p:nvSpPr>
        <p:spPr bwMode="auto">
          <a:xfrm>
            <a:off x="2783205" y="1816359"/>
            <a:ext cx="918521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smtClean="0">
                <a:latin typeface="Gill Sans"/>
                <a:ea typeface="Gill Sans" pitchFamily="-84" charset="0"/>
                <a:cs typeface="Gill Sans" pitchFamily="-84" charset="0"/>
              </a:rPr>
              <a:t>Ljudi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0" name="Rectangle 8"/>
          <p:cNvSpPr>
            <a:spLocks/>
          </p:cNvSpPr>
          <p:nvPr/>
        </p:nvSpPr>
        <p:spPr bwMode="auto">
          <a:xfrm>
            <a:off x="6437428" y="1702222"/>
            <a:ext cx="247022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smtClean="0">
                <a:latin typeface="Gill Sans"/>
                <a:ea typeface="Gill Sans" pitchFamily="-84" charset="0"/>
                <a:cs typeface="Gill Sans" pitchFamily="-84" charset="0"/>
              </a:rPr>
              <a:t>Obrazovanje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1" name="Rectangle 9"/>
          <p:cNvSpPr>
            <a:spLocks/>
          </p:cNvSpPr>
          <p:nvPr/>
        </p:nvSpPr>
        <p:spPr bwMode="auto">
          <a:xfrm>
            <a:off x="7309659" y="5260569"/>
            <a:ext cx="111408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smtClean="0">
                <a:latin typeface="Gill Sans"/>
                <a:ea typeface="Gill Sans" pitchFamily="-84" charset="0"/>
                <a:cs typeface="Gill Sans" pitchFamily="-84" charset="0"/>
              </a:rPr>
              <a:t>Korist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2" name="Rectangle 10"/>
          <p:cNvSpPr>
            <a:spLocks/>
          </p:cNvSpPr>
          <p:nvPr/>
        </p:nvSpPr>
        <p:spPr bwMode="auto">
          <a:xfrm>
            <a:off x="428625" y="1202126"/>
            <a:ext cx="2821781" cy="5625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hr-HR" sz="3600"/>
              <a:t>Odgovor na potrebe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3" name="Rectangle 11"/>
          <p:cNvSpPr>
            <a:spLocks/>
          </p:cNvSpPr>
          <p:nvPr/>
        </p:nvSpPr>
        <p:spPr bwMode="auto">
          <a:xfrm>
            <a:off x="0" y="4453203"/>
            <a:ext cx="9144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GB" sz="3400">
                <a:latin typeface="Gill Sans"/>
                <a:ea typeface="Gill Sans" pitchFamily="-84" charset="0"/>
                <a:cs typeface="Gill Sans" pitchFamily="-84" charset="0"/>
              </a:rPr>
              <a:t>Političko-socijalno-kulturološki kontekst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4" name="Rectangle 12"/>
          <p:cNvSpPr>
            <a:spLocks/>
          </p:cNvSpPr>
          <p:nvPr/>
        </p:nvSpPr>
        <p:spPr bwMode="auto">
          <a:xfrm>
            <a:off x="4099322" y="1157511"/>
            <a:ext cx="249427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GB" sz="3400" smtClean="0">
                <a:latin typeface="Gill Sans"/>
                <a:ea typeface="Gill Sans" pitchFamily="-84" charset="0"/>
                <a:cs typeface="Gill Sans" pitchFamily="-84" charset="0"/>
              </a:rPr>
              <a:t>Posvećenost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5722" name="Rectangle 10"/>
          <p:cNvSpPr>
            <a:spLocks/>
          </p:cNvSpPr>
          <p:nvPr/>
        </p:nvSpPr>
        <p:spPr bwMode="auto">
          <a:xfrm>
            <a:off x="855017" y="-1"/>
            <a:ext cx="7898309" cy="7079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2600" b="1">
                <a:ea typeface="Gill Sans" pitchFamily="-84" charset="0"/>
                <a:cs typeface="Gill Sans" pitchFamily="-84" charset="0"/>
              </a:rPr>
              <a:t>Čimbenici koji ubrzavaju ili zaustavljaju razvoj infrastrukture prostornih podataka</a:t>
            </a:r>
            <a:endParaRPr lang="en-US" sz="2600" b="1" dirty="0"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autoUpdateAnimBg="0"/>
      <p:bldP spid="110598" grpId="0" autoUpdateAnimBg="0"/>
      <p:bldP spid="110599" grpId="0" autoUpdateAnimBg="0"/>
      <p:bldP spid="110600" grpId="0" autoUpdateAnimBg="0"/>
      <p:bldP spid="110601" grpId="0" autoUpdateAnimBg="0"/>
      <p:bldP spid="110602" grpId="0" autoUpdateAnimBg="0"/>
      <p:bldP spid="110603" grpId="0" autoUpdateAnimBg="0"/>
      <p:bldP spid="11060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/>
              <a:t>Dijeljenje geoprostornih podataka</a:t>
            </a:r>
            <a:endParaRPr lang="it-IT" sz="2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" y="436880"/>
            <a:ext cx="7955280" cy="59664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" y="198149"/>
            <a:ext cx="1962584" cy="12564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2642" name="Rectangle 2"/>
          <p:cNvSpPr>
            <a:spLocks/>
          </p:cNvSpPr>
          <p:nvPr/>
        </p:nvSpPr>
        <p:spPr bwMode="auto">
          <a:xfrm>
            <a:off x="232172" y="1643063"/>
            <a:ext cx="8679656" cy="35629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spcBef>
                <a:spcPts val="3516"/>
              </a:spcBef>
            </a:pPr>
            <a:r>
              <a:rPr lang="vi-VN" sz="2000" dirty="0">
                <a:latin typeface="Gill Sans"/>
                <a:ea typeface="Gill Sans" pitchFamily="-84" charset="0"/>
                <a:cs typeface="Gill Sans" pitchFamily="-84" charset="0"/>
              </a:rPr>
              <a:t>Dobrovoljno partnerstvo vlada zemalja i međunarodnih organizacija</a:t>
            </a:r>
          </a:p>
          <a:p>
            <a:pPr algn="just">
              <a:spcBef>
                <a:spcPts val="3516"/>
              </a:spcBef>
            </a:pPr>
            <a:r>
              <a:rPr lang="vi-VN" sz="2000" dirty="0" smtClean="0">
                <a:latin typeface="Gill Sans"/>
                <a:ea typeface="Gill Sans" pitchFamily="-84" charset="0"/>
                <a:cs typeface="Gill Sans" pitchFamily="-84" charset="0"/>
              </a:rPr>
              <a:t>Koo</a:t>
            </a:r>
            <a:r>
              <a:rPr lang="x-none" sz="2000" dirty="0" smtClean="0">
                <a:latin typeface="Gill Sans"/>
                <a:ea typeface="Gill Sans" pitchFamily="-84" charset="0"/>
                <a:cs typeface="Gill Sans" pitchFamily="-84" charset="0"/>
              </a:rPr>
              <a:t>rdi</a:t>
            </a:r>
            <a:r>
              <a:rPr lang="vi-VN" sz="2000" dirty="0" smtClean="0">
                <a:latin typeface="Gill Sans"/>
                <a:ea typeface="Gill Sans" pitchFamily="-84" charset="0"/>
                <a:cs typeface="Gill Sans" pitchFamily="-84" charset="0"/>
              </a:rPr>
              <a:t>nirano </a:t>
            </a:r>
            <a:r>
              <a:rPr lang="vi-VN" sz="2000" dirty="0">
                <a:latin typeface="Gill Sans"/>
                <a:ea typeface="Gill Sans" pitchFamily="-84" charset="0"/>
                <a:cs typeface="Gill Sans" pitchFamily="-84" charset="0"/>
              </a:rPr>
              <a:t>od strane </a:t>
            </a:r>
            <a:r>
              <a:rPr lang="hr-HR" sz="2000" dirty="0" smtClean="0">
                <a:latin typeface="Gill Sans"/>
                <a:ea typeface="Gill Sans" pitchFamily="-84" charset="0"/>
                <a:cs typeface="Gill Sans" pitchFamily="-84" charset="0"/>
              </a:rPr>
              <a:t> - Group of Earth Observations (GEO)</a:t>
            </a:r>
          </a:p>
          <a:p>
            <a:pPr algn="just">
              <a:spcBef>
                <a:spcPts val="3516"/>
              </a:spcBef>
            </a:pPr>
            <a:r>
              <a:rPr lang="vi-VN" sz="2000" dirty="0" smtClean="0">
                <a:latin typeface="Gill Sans"/>
                <a:ea typeface="Gill Sans" pitchFamily="-84" charset="0"/>
                <a:cs typeface="Gill Sans" pitchFamily="-84" charset="0"/>
              </a:rPr>
              <a:t>10-godišnji </a:t>
            </a:r>
            <a:r>
              <a:rPr lang="vi-VN" sz="2000" dirty="0">
                <a:latin typeface="Gill Sans"/>
                <a:ea typeface="Gill Sans" pitchFamily="-84" charset="0"/>
                <a:cs typeface="Gill Sans" pitchFamily="-84" charset="0"/>
              </a:rPr>
              <a:t>plan provedbe (2005-2015), </a:t>
            </a:r>
            <a:r>
              <a:rPr lang="hr-HR" sz="2000" dirty="0" smtClean="0">
                <a:latin typeface="Gill Sans"/>
                <a:ea typeface="Gill Sans" pitchFamily="-84" charset="0"/>
                <a:cs typeface="Gill Sans" pitchFamily="-84" charset="0"/>
              </a:rPr>
              <a:t>potpuno </a:t>
            </a:r>
            <a:r>
              <a:rPr lang="vi-VN" sz="2000" dirty="0" smtClean="0">
                <a:latin typeface="Gill Sans"/>
                <a:ea typeface="Gill Sans" pitchFamily="-84" charset="0"/>
                <a:cs typeface="Gill Sans" pitchFamily="-84" charset="0"/>
              </a:rPr>
              <a:t>operativan </a:t>
            </a:r>
            <a:r>
              <a:rPr lang="hr-HR" sz="2000" dirty="0" smtClean="0">
                <a:latin typeface="Gill Sans"/>
                <a:ea typeface="Gill Sans" pitchFamily="-84" charset="0"/>
                <a:cs typeface="Gill Sans" pitchFamily="-84" charset="0"/>
              </a:rPr>
              <a:t>do </a:t>
            </a:r>
            <a:r>
              <a:rPr lang="vi-VN" sz="2000" dirty="0" smtClean="0">
                <a:latin typeface="Gill Sans"/>
                <a:ea typeface="Gill Sans" pitchFamily="-84" charset="0"/>
                <a:cs typeface="Gill Sans" pitchFamily="-84" charset="0"/>
              </a:rPr>
              <a:t>2015.</a:t>
            </a:r>
            <a:endParaRPr lang="x-none" sz="20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just">
              <a:spcBef>
                <a:spcPts val="3516"/>
              </a:spcBef>
            </a:pPr>
            <a:r>
              <a:rPr lang="ja-JP" altLang="en-US" sz="2000" i="1" dirty="0" smtClean="0"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GEOSS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će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osigurati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alate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za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podršku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donošenju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odluka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velikom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broju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korisnika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. Kao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što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je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slučaj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s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internetom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, GEOSS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će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globalna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fleksibilna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mreža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smtClean="0">
                <a:latin typeface="Gill Sans"/>
                <a:ea typeface="Gill Sans" pitchFamily="-84" charset="0"/>
                <a:cs typeface="Gill Sans" pitchFamily="-84" charset="0"/>
              </a:rPr>
              <a:t>p</a:t>
            </a:r>
            <a:r>
              <a:rPr lang="hr-HR" altLang="ja-JP" sz="2000" i="1" dirty="0" smtClean="0">
                <a:latin typeface="Gill Sans"/>
                <a:ea typeface="Gill Sans" pitchFamily="-84" charset="0"/>
                <a:cs typeface="Gill Sans" pitchFamily="-84" charset="0"/>
              </a:rPr>
              <a:t>ružatelja</a:t>
            </a:r>
            <a:r>
              <a:rPr lang="en-GB" altLang="ja-JP" sz="2000" i="1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sadržaja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koja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će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dozvoljavati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državnim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upravama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pristup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izuzetnom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obimu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informacija</a:t>
            </a:r>
            <a:r>
              <a:rPr lang="en-US" altLang="ja-JP" sz="2000" i="1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r>
              <a:rPr lang="ja-JP" altLang="en-US" sz="2000" i="1" dirty="0"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endParaRPr lang="en-US" sz="2000" i="1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2643" name="Rectangle 3"/>
          <p:cNvSpPr>
            <a:spLocks/>
          </p:cNvSpPr>
          <p:nvPr/>
        </p:nvSpPr>
        <p:spPr bwMode="auto">
          <a:xfrm>
            <a:off x="1811866" y="5496560"/>
            <a:ext cx="5693793" cy="785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703"/>
              </a:spcBef>
            </a:pPr>
            <a:r>
              <a:rPr lang="en-GB" sz="2100" dirty="0">
                <a:latin typeface="Gill Sans"/>
                <a:ea typeface="Gill Sans" pitchFamily="-84" charset="0"/>
                <a:cs typeface="Gill Sans" pitchFamily="-84" charset="0"/>
              </a:rPr>
              <a:t>PRISTUP. POVEZIVANJE. KORISNICI.</a:t>
            </a:r>
          </a:p>
          <a:p>
            <a:pPr>
              <a:spcBef>
                <a:spcPts val="703"/>
              </a:spcBef>
            </a:pPr>
            <a:r>
              <a:rPr lang="en-GB" sz="2100" dirty="0" smtClean="0">
                <a:latin typeface="Gill Sans"/>
                <a:ea typeface="Gill Sans" pitchFamily="-84" charset="0"/>
                <a:cs typeface="Gill Sans" pitchFamily="-84" charset="0"/>
              </a:rPr>
              <a:t>SINE</a:t>
            </a:r>
            <a:r>
              <a:rPr lang="hr-HR" sz="2100" dirty="0">
                <a:latin typeface="Gill Sans"/>
                <a:ea typeface="Gill Sans" pitchFamily="-84" charset="0"/>
                <a:cs typeface="Gill Sans" pitchFamily="-84" charset="0"/>
              </a:rPr>
              <a:t>R</a:t>
            </a:r>
            <a:r>
              <a:rPr lang="en-GB" sz="2100" dirty="0" smtClean="0">
                <a:latin typeface="Gill Sans"/>
                <a:ea typeface="Gill Sans" pitchFamily="-84" charset="0"/>
                <a:cs typeface="Gill Sans" pitchFamily="-84" charset="0"/>
              </a:rPr>
              <a:t>GIJA</a:t>
            </a:r>
            <a:r>
              <a:rPr lang="en-GB" sz="2100" dirty="0">
                <a:latin typeface="Gill Sans"/>
                <a:ea typeface="Gill Sans" pitchFamily="-84" charset="0"/>
                <a:cs typeface="Gill Sans" pitchFamily="-84" charset="0"/>
              </a:rPr>
              <a:t>. KORIST. RJEŠENJA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7764" name="Rectangle 4"/>
          <p:cNvSpPr>
            <a:spLocks/>
          </p:cNvSpPr>
          <p:nvPr/>
        </p:nvSpPr>
        <p:spPr bwMode="auto">
          <a:xfrm>
            <a:off x="3607157" y="729466"/>
            <a:ext cx="3898503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100" u="sng" dirty="0">
                <a:latin typeface="Gill Sans"/>
                <a:ea typeface="Gill Sans" pitchFamily="-84" charset="0"/>
                <a:cs typeface="Gill Sans" pitchFamily="-84" charset="0"/>
                <a:hlinkClick r:id="rId4"/>
              </a:rPr>
              <a:t>http://www.earthobservations.org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 build="p" autoUpdateAnimBg="0"/>
      <p:bldP spid="112643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3680" y="107513"/>
            <a:ext cx="1935760" cy="12393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9810" name="Rectangle 2"/>
          <p:cNvSpPr>
            <a:spLocks/>
          </p:cNvSpPr>
          <p:nvPr/>
        </p:nvSpPr>
        <p:spPr bwMode="auto">
          <a:xfrm>
            <a:off x="232172" y="1920240"/>
            <a:ext cx="8679656" cy="4043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spcBef>
                <a:spcPts val="3516"/>
              </a:spcBef>
              <a:buSzPct val="125000"/>
              <a:buFont typeface="Lucida Grande" pitchFamily="-84" charset="0"/>
              <a:buChar char="‣"/>
            </a:pP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Potpuna</a:t>
            </a:r>
            <a:r>
              <a:rPr lang="hr-HR" sz="28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otvorena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razmjena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metapodataka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proizvoda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dijeljenih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kroz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GEOSS,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uz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priznavanje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odgovarajućih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internacionalnih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instrumenata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nacionalnih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politika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regulativa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Svi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dijeljeni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podaci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metapodaci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proizvodi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bit</a:t>
            </a:r>
            <a:r>
              <a:rPr lang="x-none" sz="2800" dirty="0" smtClean="0">
                <a:latin typeface="Gill Sans"/>
                <a:ea typeface="Gill Sans" pitchFamily="-84" charset="0"/>
                <a:cs typeface="Gill Sans" pitchFamily="-84" charset="0"/>
              </a:rPr>
              <a:t> će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hr-HR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brže</a:t>
            </a:r>
            <a:r>
              <a:rPr lang="hr-HR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dostupni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po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minimalnoj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cijeni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Svi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dijeljeni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podaci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metapodaci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proizvodi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koji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će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dostupni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besplatno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ili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ne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više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od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cijene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reprodukcije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predstavljat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x-none" sz="2800" dirty="0" smtClean="0">
                <a:latin typeface="Gill Sans"/>
                <a:ea typeface="Gill Sans" pitchFamily="-84" charset="0"/>
                <a:cs typeface="Gill Sans" pitchFamily="-84" charset="0"/>
              </a:rPr>
              <a:t>će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poticaj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istraživanju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obrazovanju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8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9811" name="Rectangle 3"/>
          <p:cNvSpPr>
            <a:spLocks/>
          </p:cNvSpPr>
          <p:nvPr/>
        </p:nvSpPr>
        <p:spPr bwMode="auto">
          <a:xfrm>
            <a:off x="3547227" y="379869"/>
            <a:ext cx="475604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GB" sz="2600" b="1">
                <a:ea typeface="Gill Sans" pitchFamily="-84" charset="0"/>
                <a:cs typeface="Gill Sans" pitchFamily="-84" charset="0"/>
              </a:rPr>
              <a:t>GEOSS principi dijeljenja podataka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2289" y="355262"/>
            <a:ext cx="8491516" cy="6174649"/>
            <a:chOff x="0" y="9"/>
            <a:chExt cx="7780" cy="5658"/>
          </a:xfrm>
        </p:grpSpPr>
        <p:pic>
          <p:nvPicPr>
            <p:cNvPr id="121859" name="Picture 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22" y="3144"/>
              <a:ext cx="1920" cy="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60" name="Picture 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2" y="3202"/>
              <a:ext cx="1944" cy="6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167" y="2633"/>
              <a:ext cx="3378" cy="883"/>
              <a:chOff x="0" y="0"/>
              <a:chExt cx="3378" cy="883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-40" y="8"/>
                <a:ext cx="3456" cy="896"/>
                <a:chOff x="0" y="0"/>
                <a:chExt cx="3456" cy="896"/>
              </a:xfrm>
            </p:grpSpPr>
            <p:sp>
              <p:nvSpPr>
                <p:cNvPr id="121922" name="Oval 6"/>
                <p:cNvSpPr>
                  <a:spLocks/>
                </p:cNvSpPr>
                <p:nvPr/>
              </p:nvSpPr>
              <p:spPr bwMode="auto">
                <a:xfrm>
                  <a:off x="40" y="32"/>
                  <a:ext cx="3378" cy="82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121923" name="Picture 7"/>
                <p:cNvPicPr>
                  <a:picLocks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3456" cy="89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901" y="0"/>
                <a:ext cx="1666" cy="883"/>
                <a:chOff x="0" y="0"/>
                <a:chExt cx="1665" cy="883"/>
              </a:xfrm>
            </p:grpSpPr>
            <p:pic>
              <p:nvPicPr>
                <p:cNvPr id="121920" name="Picture 9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0" y="127"/>
                  <a:ext cx="1108" cy="64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1921" name="Rectangle 10"/>
                <p:cNvSpPr>
                  <a:spLocks/>
                </p:cNvSpPr>
                <p:nvPr/>
              </p:nvSpPr>
              <p:spPr bwMode="auto">
                <a:xfrm>
                  <a:off x="990" y="0"/>
                  <a:ext cx="675" cy="88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>
                  <a:prstTxWarp prst="textNoShape">
                    <a:avLst/>
                  </a:prstTxWarp>
                </a:bodyPr>
                <a:lstStyle/>
                <a:p>
                  <a:r>
                    <a:rPr lang="en-US" sz="4500" dirty="0">
                      <a:solidFill>
                        <a:srgbClr val="003DCC"/>
                      </a:solidFill>
                      <a:latin typeface="Bauhaus 93" pitchFamily="-84" charset="0"/>
                      <a:ea typeface="Bauhaus 93" pitchFamily="-84" charset="0"/>
                      <a:cs typeface="Bauhaus 93" pitchFamily="-84" charset="0"/>
                      <a:sym typeface="Bauhaus 93" pitchFamily="-84" charset="0"/>
                    </a:rPr>
                    <a:t>SS</a:t>
                  </a:r>
                </a:p>
              </p:txBody>
            </p:sp>
          </p:grpSp>
        </p:grpSp>
        <p:sp>
          <p:nvSpPr>
            <p:cNvPr id="121862" name="Rectangle 11"/>
            <p:cNvSpPr>
              <a:spLocks/>
            </p:cNvSpPr>
            <p:nvPr/>
          </p:nvSpPr>
          <p:spPr bwMode="auto">
            <a:xfrm>
              <a:off x="2529" y="9"/>
              <a:ext cx="3343" cy="4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2600" b="1" dirty="0" err="1"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Sustavi</a:t>
              </a:r>
              <a:r>
                <a:rPr lang="en-GB" sz="2600" b="1" dirty="0"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 </a:t>
              </a:r>
              <a:r>
                <a:rPr lang="en-GB" sz="2600" b="1" dirty="0" err="1"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za</a:t>
              </a:r>
              <a:r>
                <a:rPr lang="en-GB" sz="2600" b="1" dirty="0"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 </a:t>
              </a:r>
              <a:r>
                <a:rPr lang="hr-HR" sz="2600" b="1" dirty="0" smtClean="0"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pro</a:t>
              </a:r>
              <a:r>
                <a:rPr lang="en-GB" sz="2600" b="1" dirty="0" err="1" smtClean="0"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matranje</a:t>
              </a:r>
              <a:endParaRPr lang="en-US" sz="2600" b="1" dirty="0">
                <a:latin typeface="Calibri"/>
                <a:ea typeface="Eurostile" pitchFamily="-84" charset="0"/>
                <a:cs typeface="Eurostile" pitchFamily="-84" charset="0"/>
                <a:sym typeface="Eurostile" pitchFamily="-84" charset="0"/>
              </a:endParaRPr>
            </a:p>
          </p:txBody>
        </p:sp>
        <p:sp>
          <p:nvSpPr>
            <p:cNvPr id="121863" name="Rectangle 12"/>
            <p:cNvSpPr>
              <a:spLocks/>
            </p:cNvSpPr>
            <p:nvPr/>
          </p:nvSpPr>
          <p:spPr bwMode="auto">
            <a:xfrm>
              <a:off x="2033" y="5263"/>
              <a:ext cx="3565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1700" b="1">
                  <a:latin typeface="Gill Sans"/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Oblasti društvene koristi</a:t>
              </a:r>
              <a:endParaRPr lang="en-US" sz="1700" b="1" dirty="0">
                <a:latin typeface="Gill Sans"/>
                <a:ea typeface="Eurostile" pitchFamily="-84" charset="0"/>
                <a:cs typeface="Eurostile" pitchFamily="-84" charset="0"/>
                <a:sym typeface="Eurostile" pitchFamily="-84" charset="0"/>
              </a:endParaRPr>
            </a:p>
          </p:txBody>
        </p: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0" y="3934"/>
              <a:ext cx="832" cy="1069"/>
              <a:chOff x="0" y="0"/>
              <a:chExt cx="832" cy="1069"/>
            </a:xfrm>
          </p:grpSpPr>
          <p:sp>
            <p:nvSpPr>
              <p:cNvPr id="121916" name="Rectangle 14"/>
              <p:cNvSpPr>
                <a:spLocks/>
              </p:cNvSpPr>
              <p:nvPr/>
            </p:nvSpPr>
            <p:spPr bwMode="auto">
              <a:xfrm>
                <a:off x="43" y="813"/>
                <a:ext cx="693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Katastrofe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7" name="Picture 15"/>
              <p:cNvPicPr>
                <a:picLocks noChangeAspect="1" noChangeArrowheads="1"/>
              </p:cNvPicPr>
              <p:nvPr/>
            </p:nvPicPr>
            <p:blipFill>
              <a:blip r:embed="rId7"/>
              <a:srcRect l="27467" t="3876" r="10361" b="3101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2529" y="4198"/>
              <a:ext cx="832" cy="1065"/>
              <a:chOff x="0" y="0"/>
              <a:chExt cx="832" cy="1065"/>
            </a:xfrm>
          </p:grpSpPr>
          <p:sp>
            <p:nvSpPr>
              <p:cNvPr id="121914" name="Rectangle 17"/>
              <p:cNvSpPr>
                <a:spLocks/>
              </p:cNvSpPr>
              <p:nvPr/>
            </p:nvSpPr>
            <p:spPr bwMode="auto">
              <a:xfrm>
                <a:off x="58" y="809"/>
                <a:ext cx="608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Zdravlje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5" name="Picture 18"/>
              <p:cNvPicPr>
                <a:picLocks noChangeAspect="1" noChangeArrowheads="1"/>
              </p:cNvPicPr>
              <p:nvPr/>
            </p:nvPicPr>
            <p:blipFill>
              <a:blip r:embed="rId8"/>
              <a:srcRect l="4709" t="3125" r="3810" b="3125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840" y="4017"/>
              <a:ext cx="832" cy="1061"/>
              <a:chOff x="0" y="0"/>
              <a:chExt cx="832" cy="1061"/>
            </a:xfrm>
          </p:grpSpPr>
          <p:sp>
            <p:nvSpPr>
              <p:cNvPr id="121912" name="Rectangle 20"/>
              <p:cNvSpPr>
                <a:spLocks/>
              </p:cNvSpPr>
              <p:nvPr/>
            </p:nvSpPr>
            <p:spPr bwMode="auto">
              <a:xfrm>
                <a:off x="116" y="806"/>
                <a:ext cx="595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Klima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3" name="Picture 21"/>
              <p:cNvPicPr>
                <a:picLocks noChangeAspect="1" noChangeArrowheads="1"/>
              </p:cNvPicPr>
              <p:nvPr/>
            </p:nvPicPr>
            <p:blipFill>
              <a:blip r:embed="rId9"/>
              <a:srcRect t="3432"/>
              <a:stretch>
                <a:fillRect/>
              </a:stretch>
            </p:blipFill>
            <p:spPr bwMode="auto">
              <a:xfrm>
                <a:off x="6" y="0"/>
                <a:ext cx="819" cy="8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1680" y="4124"/>
              <a:ext cx="833" cy="1059"/>
              <a:chOff x="0" y="0"/>
              <a:chExt cx="832" cy="1059"/>
            </a:xfrm>
          </p:grpSpPr>
          <p:sp>
            <p:nvSpPr>
              <p:cNvPr id="121910" name="Rectangle 23"/>
              <p:cNvSpPr>
                <a:spLocks/>
              </p:cNvSpPr>
              <p:nvPr/>
            </p:nvSpPr>
            <p:spPr bwMode="auto">
              <a:xfrm>
                <a:off x="155" y="803"/>
                <a:ext cx="505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Voda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1" name="Picture 24"/>
              <p:cNvPicPr>
                <a:picLocks noChangeAspect="1" noChangeArrowheads="1"/>
              </p:cNvPicPr>
              <p:nvPr/>
            </p:nvPicPr>
            <p:blipFill>
              <a:blip r:embed="rId10"/>
              <a:srcRect l="13496" t="1022" r="12883" b="818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4260" y="4190"/>
              <a:ext cx="832" cy="1081"/>
              <a:chOff x="0" y="0"/>
              <a:chExt cx="832" cy="1081"/>
            </a:xfrm>
          </p:grpSpPr>
          <p:sp>
            <p:nvSpPr>
              <p:cNvPr id="121908" name="Rectangle 26"/>
              <p:cNvSpPr>
                <a:spLocks/>
              </p:cNvSpPr>
              <p:nvPr/>
            </p:nvSpPr>
            <p:spPr bwMode="auto">
              <a:xfrm>
                <a:off x="83" y="826"/>
                <a:ext cx="662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Vrijeme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9" name="Picture 27"/>
              <p:cNvPicPr>
                <a:picLocks noChangeAspect="1" noChangeArrowheads="1"/>
              </p:cNvPicPr>
              <p:nvPr/>
            </p:nvPicPr>
            <p:blipFill>
              <a:blip r:embed="rId11"/>
              <a:srcRect l="4999" r="20000" b="624"/>
              <a:stretch>
                <a:fillRect/>
              </a:stretch>
            </p:blipFill>
            <p:spPr bwMode="auto">
              <a:xfrm>
                <a:off x="0" y="5"/>
                <a:ext cx="832" cy="82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5968" y="4017"/>
              <a:ext cx="930" cy="1061"/>
              <a:chOff x="-22" y="0"/>
              <a:chExt cx="930" cy="1061"/>
            </a:xfrm>
          </p:grpSpPr>
          <p:sp>
            <p:nvSpPr>
              <p:cNvPr id="121906" name="Rectangle 29"/>
              <p:cNvSpPr>
                <a:spLocks/>
              </p:cNvSpPr>
              <p:nvPr/>
            </p:nvSpPr>
            <p:spPr bwMode="auto">
              <a:xfrm>
                <a:off x="-22" y="806"/>
                <a:ext cx="930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Poljoprivreda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7" name="Picture 30"/>
              <p:cNvPicPr>
                <a:picLocks noChangeAspect="1" noChangeArrowheads="1"/>
              </p:cNvPicPr>
              <p:nvPr/>
            </p:nvPicPr>
            <p:blipFill>
              <a:blip r:embed="rId12"/>
              <a:srcRect l="34042" t="130" r="1595" b="2435"/>
              <a:stretch>
                <a:fillRect/>
              </a:stretch>
            </p:blipFill>
            <p:spPr bwMode="auto">
              <a:xfrm>
                <a:off x="0" y="0"/>
                <a:ext cx="845" cy="8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3394" y="4321"/>
              <a:ext cx="833" cy="1069"/>
              <a:chOff x="0" y="0"/>
              <a:chExt cx="832" cy="1068"/>
            </a:xfrm>
          </p:grpSpPr>
          <p:sp>
            <p:nvSpPr>
              <p:cNvPr id="121904" name="Rectangle 32"/>
              <p:cNvSpPr>
                <a:spLocks/>
              </p:cNvSpPr>
              <p:nvPr/>
            </p:nvSpPr>
            <p:spPr bwMode="auto">
              <a:xfrm>
                <a:off x="150" y="812"/>
                <a:ext cx="529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Energija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5" name="Picture 33"/>
              <p:cNvPicPr>
                <a:picLocks noChangeAspect="1" noChangeArrowheads="1"/>
              </p:cNvPicPr>
              <p:nvPr/>
            </p:nvPicPr>
            <p:blipFill>
              <a:blip r:embed="rId13"/>
              <a:srcRect l="9793" t="3322" r="28349" b="2357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5107" y="4124"/>
              <a:ext cx="850" cy="1059"/>
              <a:chOff x="0" y="0"/>
              <a:chExt cx="849" cy="1059"/>
            </a:xfrm>
          </p:grpSpPr>
          <p:sp>
            <p:nvSpPr>
              <p:cNvPr id="121902" name="Rectangle 35"/>
              <p:cNvSpPr>
                <a:spLocks/>
              </p:cNvSpPr>
              <p:nvPr/>
            </p:nvSpPr>
            <p:spPr bwMode="auto">
              <a:xfrm>
                <a:off x="0" y="803"/>
                <a:ext cx="842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Ekosustavi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3" name="Picture 36"/>
              <p:cNvPicPr>
                <a:picLocks noChangeAspect="1" noChangeArrowheads="1"/>
              </p:cNvPicPr>
              <p:nvPr/>
            </p:nvPicPr>
            <p:blipFill>
              <a:blip r:embed="rId14"/>
              <a:srcRect l="1874" r="23125"/>
              <a:stretch>
                <a:fillRect/>
              </a:stretch>
            </p:blipFill>
            <p:spPr bwMode="auto">
              <a:xfrm>
                <a:off x="17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Group 37"/>
            <p:cNvGrpSpPr>
              <a:grpSpLocks/>
            </p:cNvGrpSpPr>
            <p:nvPr/>
          </p:nvGrpSpPr>
          <p:grpSpPr bwMode="auto">
            <a:xfrm>
              <a:off x="6866" y="3934"/>
              <a:ext cx="914" cy="1062"/>
              <a:chOff x="0" y="0"/>
              <a:chExt cx="914" cy="1061"/>
            </a:xfrm>
          </p:grpSpPr>
          <p:sp>
            <p:nvSpPr>
              <p:cNvPr id="121900" name="Rectangle 38"/>
              <p:cNvSpPr>
                <a:spLocks/>
              </p:cNvSpPr>
              <p:nvPr/>
            </p:nvSpPr>
            <p:spPr bwMode="auto">
              <a:xfrm>
                <a:off x="0" y="806"/>
                <a:ext cx="914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Bioraznolikost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1" name="Picture 39"/>
              <p:cNvPicPr>
                <a:picLocks noChangeAspect="1" noChangeArrowheads="1"/>
              </p:cNvPicPr>
              <p:nvPr/>
            </p:nvPicPr>
            <p:blipFill>
              <a:blip r:embed="rId15"/>
              <a:srcRect l="7214" r="21411"/>
              <a:stretch>
                <a:fillRect/>
              </a:stretch>
            </p:blipFill>
            <p:spPr bwMode="auto">
              <a:xfrm>
                <a:off x="14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pic>
          <p:nvPicPr>
            <p:cNvPr id="121873" name="Picture 40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33" y="2254"/>
              <a:ext cx="1416" cy="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5" name="Group 41"/>
            <p:cNvGrpSpPr>
              <a:grpSpLocks/>
            </p:cNvGrpSpPr>
            <p:nvPr/>
          </p:nvGrpSpPr>
          <p:grpSpPr bwMode="auto">
            <a:xfrm>
              <a:off x="4" y="942"/>
              <a:ext cx="988" cy="1443"/>
              <a:chOff x="0" y="0"/>
              <a:chExt cx="988" cy="1442"/>
            </a:xfrm>
          </p:grpSpPr>
          <p:pic>
            <p:nvPicPr>
              <p:cNvPr id="121898" name="Picture 42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0" y="454"/>
                <a:ext cx="988" cy="9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9" name="Rectangle 43"/>
              <p:cNvSpPr>
                <a:spLocks/>
              </p:cNvSpPr>
              <p:nvPr/>
            </p:nvSpPr>
            <p:spPr bwMode="auto">
              <a:xfrm>
                <a:off x="50" y="0"/>
                <a:ext cx="886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Satelitski sustavi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75" name="Picture 44"/>
            <p:cNvPicPr>
              <a:picLocks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349" y="1974"/>
              <a:ext cx="696" cy="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6" name="Group 45"/>
            <p:cNvGrpSpPr>
              <a:grpSpLocks/>
            </p:cNvGrpSpPr>
            <p:nvPr/>
          </p:nvGrpSpPr>
          <p:grpSpPr bwMode="auto">
            <a:xfrm>
              <a:off x="1598" y="709"/>
              <a:ext cx="989" cy="1404"/>
              <a:chOff x="0" y="42"/>
              <a:chExt cx="988" cy="1404"/>
            </a:xfrm>
          </p:grpSpPr>
          <p:pic>
            <p:nvPicPr>
              <p:cNvPr id="121896" name="Picture 46"/>
              <p:cNvPicPr>
                <a:picLocks noChangeAspect="1" noChangeArrowheads="1"/>
              </p:cNvPicPr>
              <p:nvPr/>
            </p:nvPicPr>
            <p:blipFill>
              <a:blip r:embed="rId19"/>
              <a:srcRect l="11574" t="1810" r="12036" b="2396"/>
              <a:stretch>
                <a:fillRect/>
              </a:stretch>
            </p:blipFill>
            <p:spPr bwMode="auto">
              <a:xfrm>
                <a:off x="0" y="457"/>
                <a:ext cx="988" cy="9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7" name="Rectangle 47"/>
              <p:cNvSpPr>
                <a:spLocks/>
              </p:cNvSpPr>
              <p:nvPr/>
            </p:nvSpPr>
            <p:spPr bwMode="auto">
              <a:xfrm>
                <a:off x="140" y="42"/>
                <a:ext cx="704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Zračni sustavi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77" name="Picture 48"/>
            <p:cNvPicPr>
              <a:picLocks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3655" y="1826"/>
              <a:ext cx="304" cy="8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7" name="Group 49"/>
            <p:cNvGrpSpPr>
              <a:grpSpLocks/>
            </p:cNvGrpSpPr>
            <p:nvPr/>
          </p:nvGrpSpPr>
          <p:grpSpPr bwMode="auto">
            <a:xfrm>
              <a:off x="3319" y="412"/>
              <a:ext cx="1146" cy="1446"/>
              <a:chOff x="156" y="0"/>
              <a:chExt cx="1145" cy="1446"/>
            </a:xfrm>
          </p:grpSpPr>
          <p:pic>
            <p:nvPicPr>
              <p:cNvPr id="121894" name="Picture 50"/>
              <p:cNvPicPr>
                <a:picLocks noChangeAspect="1" noChangeArrowheads="1"/>
              </p:cNvPicPr>
              <p:nvPr/>
            </p:nvPicPr>
            <p:blipFill>
              <a:blip r:embed="rId21"/>
              <a:srcRect l="31404" r="412"/>
              <a:stretch>
                <a:fillRect/>
              </a:stretch>
            </p:blipFill>
            <p:spPr bwMode="auto">
              <a:xfrm>
                <a:off x="156" y="459"/>
                <a:ext cx="989" cy="98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5" name="Rectangle 51"/>
              <p:cNvSpPr>
                <a:spLocks/>
              </p:cNvSpPr>
              <p:nvPr/>
            </p:nvSpPr>
            <p:spPr bwMode="auto">
              <a:xfrm>
                <a:off x="156" y="0"/>
                <a:ext cx="1145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Sustavi u </a:t>
                </a:r>
                <a:b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</a:br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kriosferi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79" name="Picture 52"/>
            <p:cNvPicPr>
              <a:picLocks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4755" y="2040"/>
              <a:ext cx="568" cy="7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8" name="Group 53"/>
            <p:cNvGrpSpPr>
              <a:grpSpLocks/>
            </p:cNvGrpSpPr>
            <p:nvPr/>
          </p:nvGrpSpPr>
          <p:grpSpPr bwMode="auto">
            <a:xfrm>
              <a:off x="4968" y="667"/>
              <a:ext cx="989" cy="1446"/>
              <a:chOff x="0" y="0"/>
              <a:chExt cx="988" cy="1446"/>
            </a:xfrm>
          </p:grpSpPr>
          <p:pic>
            <p:nvPicPr>
              <p:cNvPr id="121892" name="Picture 54"/>
              <p:cNvPicPr>
                <a:picLocks noChangeAspect="1" noChangeArrowheads="1"/>
              </p:cNvPicPr>
              <p:nvPr/>
            </p:nvPicPr>
            <p:blipFill>
              <a:blip r:embed="rId23"/>
              <a:srcRect l="16637" r="16637" b="252"/>
              <a:stretch>
                <a:fillRect/>
              </a:stretch>
            </p:blipFill>
            <p:spPr bwMode="auto">
              <a:xfrm>
                <a:off x="0" y="459"/>
                <a:ext cx="988" cy="98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3" name="Rectangle 55"/>
              <p:cNvSpPr>
                <a:spLocks/>
              </p:cNvSpPr>
              <p:nvPr/>
            </p:nvSpPr>
            <p:spPr bwMode="auto">
              <a:xfrm>
                <a:off x="79" y="0"/>
                <a:ext cx="824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Zemaljski sustavi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81" name="Picture 56"/>
            <p:cNvPicPr>
              <a:picLocks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5390" y="2271"/>
              <a:ext cx="1456" cy="6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9" name="Group 57"/>
            <p:cNvGrpSpPr>
              <a:grpSpLocks/>
            </p:cNvGrpSpPr>
            <p:nvPr/>
          </p:nvGrpSpPr>
          <p:grpSpPr bwMode="auto">
            <a:xfrm>
              <a:off x="6723" y="1038"/>
              <a:ext cx="989" cy="1446"/>
              <a:chOff x="0" y="0"/>
              <a:chExt cx="988" cy="1446"/>
            </a:xfrm>
          </p:grpSpPr>
          <p:pic>
            <p:nvPicPr>
              <p:cNvPr id="121890" name="Picture 58"/>
              <p:cNvPicPr>
                <a:picLocks noChangeAspect="1" noChangeArrowheads="1"/>
              </p:cNvPicPr>
              <p:nvPr/>
            </p:nvPicPr>
            <p:blipFill>
              <a:blip r:embed="rId25"/>
              <a:srcRect t="8228" b="7187"/>
              <a:stretch>
                <a:fillRect/>
              </a:stretch>
            </p:blipFill>
            <p:spPr bwMode="auto">
              <a:xfrm>
                <a:off x="0" y="457"/>
                <a:ext cx="988" cy="9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1" name="Rectangle 59"/>
              <p:cNvSpPr>
                <a:spLocks/>
              </p:cNvSpPr>
              <p:nvPr/>
            </p:nvSpPr>
            <p:spPr bwMode="auto">
              <a:xfrm>
                <a:off x="21" y="0"/>
                <a:ext cx="946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Oceanski </a:t>
                </a:r>
              </a:p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sustavi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83" name="Picture 60"/>
            <p:cNvPicPr>
              <a:picLocks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434" y="3301"/>
              <a:ext cx="1048" cy="6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4" name="Picture 61"/>
            <p:cNvPicPr>
              <a:picLocks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143" y="3358"/>
              <a:ext cx="536" cy="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5" name="Picture 62"/>
            <p:cNvPicPr>
              <a:picLocks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4870" y="3400"/>
              <a:ext cx="728" cy="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6" name="Picture 63"/>
            <p:cNvPicPr>
              <a:picLocks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5266" y="3284"/>
              <a:ext cx="1240" cy="7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7" name="Picture 64"/>
            <p:cNvPicPr>
              <a:picLocks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2845" y="3449"/>
              <a:ext cx="304" cy="7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8" name="Picture 65"/>
            <p:cNvPicPr>
              <a:picLocks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3655" y="3449"/>
              <a:ext cx="312" cy="9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9" name="Picture 66"/>
            <p:cNvPicPr>
              <a:picLocks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4434" y="3449"/>
              <a:ext cx="312" cy="7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21858" name="Picture 67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95505" y="1"/>
            <a:ext cx="1875170" cy="1200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63" y="30480"/>
            <a:ext cx="1659806" cy="1062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4174" y="1093113"/>
            <a:ext cx="7118078" cy="51881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272" y="0"/>
            <a:ext cx="1659806" cy="1062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8465" y="1075432"/>
            <a:ext cx="7485311" cy="52953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5955" name="Rectangle 3"/>
          <p:cNvSpPr>
            <a:spLocks/>
          </p:cNvSpPr>
          <p:nvPr/>
        </p:nvSpPr>
        <p:spPr bwMode="auto">
          <a:xfrm>
            <a:off x="3939183" y="412373"/>
            <a:ext cx="150746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600" b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GEO portal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>
            <a:spLocks/>
          </p:cNvSpPr>
          <p:nvPr/>
        </p:nvSpPr>
        <p:spPr bwMode="auto">
          <a:xfrm>
            <a:off x="232172" y="1884164"/>
            <a:ext cx="8679656" cy="3080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/>
            <a:r>
              <a:rPr lang="ja-JP" altLang="en-US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vi-VN" altLang="ja-JP" sz="2400" i="1" dirty="0">
                <a:latin typeface="Gill Sans"/>
                <a:ea typeface="Gill Sans" pitchFamily="-84" charset="0"/>
                <a:cs typeface="Gill Sans" pitchFamily="-84" charset="0"/>
              </a:rPr>
              <a:t>INSPIRE direktiva ima za cilj stvaranje prostorne </a:t>
            </a:r>
            <a:r>
              <a:rPr lang="vi-VN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infrastr</a:t>
            </a:r>
            <a:r>
              <a:rPr lang="hr-HR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u</a:t>
            </a:r>
            <a:r>
              <a:rPr lang="vi-VN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kture </a:t>
            </a:r>
            <a:r>
              <a:rPr lang="vi-VN" altLang="ja-JP" sz="2400" i="1" dirty="0">
                <a:latin typeface="Gill Sans"/>
                <a:ea typeface="Gill Sans" pitchFamily="-84" charset="0"/>
                <a:cs typeface="Gill Sans" pitchFamily="-84" charset="0"/>
              </a:rPr>
              <a:t>podataka Europske unije. To će omogućiti dijeljenje prostornih informacija o okolišu između organizacija u javnom sektoru i pospješiti javni pristup prostornim informacijama diljem Europe. Europska struktura prostornih podataka </a:t>
            </a:r>
            <a:r>
              <a:rPr lang="vi-VN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pomoći</a:t>
            </a:r>
            <a:r>
              <a:rPr lang="hr-HR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 će </a:t>
            </a:r>
            <a:r>
              <a:rPr lang="vi-VN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u </a:t>
            </a:r>
            <a:r>
              <a:rPr lang="vi-VN" altLang="ja-JP" sz="2400" i="1" dirty="0">
                <a:latin typeface="Gill Sans"/>
                <a:ea typeface="Gill Sans" pitchFamily="-84" charset="0"/>
                <a:cs typeface="Gill Sans" pitchFamily="-84" charset="0"/>
              </a:rPr>
              <a:t>kreiranju regulative </a:t>
            </a:r>
            <a:r>
              <a:rPr lang="hr-HR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preko</a:t>
            </a:r>
            <a:r>
              <a:rPr lang="vi-VN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vi-VN" altLang="ja-JP" sz="2400" i="1" dirty="0">
                <a:latin typeface="Gill Sans"/>
                <a:ea typeface="Gill Sans" pitchFamily="-84" charset="0"/>
                <a:cs typeface="Gill Sans" pitchFamily="-84" charset="0"/>
              </a:rPr>
              <a:t>granica država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r>
              <a:rPr lang="ja-JP" altLang="en-US" sz="2400" i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r>
              <a:rPr lang="en-US" altLang="ja-JP" sz="2400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8003" name="Rectangle 3"/>
          <p:cNvSpPr>
            <a:spLocks/>
          </p:cNvSpPr>
          <p:nvPr/>
        </p:nvSpPr>
        <p:spPr bwMode="auto">
          <a:xfrm>
            <a:off x="2911079" y="424160"/>
            <a:ext cx="3270126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100" u="sng" dirty="0">
                <a:latin typeface="Gill Sans"/>
                <a:ea typeface="Gill Sans" pitchFamily="-84" charset="0"/>
                <a:cs typeface="Gill Sans" pitchFamily="-84" charset="0"/>
                <a:hlinkClick r:id="rId4"/>
              </a:rPr>
              <a:t>http://inspire.jrc.ec.europa.eu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1"/>
          <p:cNvSpPr>
            <a:spLocks/>
          </p:cNvSpPr>
          <p:nvPr/>
        </p:nvSpPr>
        <p:spPr bwMode="auto">
          <a:xfrm>
            <a:off x="232172" y="1442145"/>
            <a:ext cx="8679656" cy="45362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Podaci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trebaju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prikupljeni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samo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jednom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smješteni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tamo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gdje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se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najučinkovitije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mogu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održavati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Trebalo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bi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omoguć</a:t>
            </a:r>
            <a:r>
              <a:rPr lang="hr-HR" sz="2100" dirty="0" smtClean="0">
                <a:latin typeface="Gill Sans"/>
                <a:ea typeface="Gill Sans" pitchFamily="-84" charset="0"/>
                <a:cs typeface="Gill Sans" pitchFamily="-84" charset="0"/>
              </a:rPr>
              <a:t>iti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kontinuirano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kombiniranje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prostornih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iz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različitih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izvora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x-none" sz="2100" dirty="0" smtClean="0">
                <a:latin typeface="Gill Sans"/>
                <a:ea typeface="Gill Sans" pitchFamily="-84" charset="0"/>
                <a:cs typeface="Gill Sans" pitchFamily="-84" charset="0"/>
              </a:rPr>
              <a:t>diljem 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Europe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njihovo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dijeljenje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s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mnogim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korisnicima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aplikacijama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Trebalo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bi</a:t>
            </a:r>
            <a:r>
              <a:rPr lang="hr-HR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omoguć</a:t>
            </a:r>
            <a:r>
              <a:rPr lang="hr-HR" sz="2100" dirty="0" smtClean="0">
                <a:latin typeface="Gill Sans"/>
                <a:ea typeface="Gill Sans" pitchFamily="-84" charset="0"/>
                <a:cs typeface="Gill Sans" pitchFamily="-84" charset="0"/>
              </a:rPr>
              <a:t>iti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dijeljenje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informacija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prikupljenih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na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jednoj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razini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/</a:t>
            </a:r>
            <a:r>
              <a:rPr lang="hr-HR" sz="2100" dirty="0" smtClean="0">
                <a:latin typeface="Gill Sans"/>
                <a:ea typeface="Gill Sans" pitchFamily="-84" charset="0"/>
                <a:cs typeface="Gill Sans" pitchFamily="-84" charset="0"/>
              </a:rPr>
              <a:t>obimu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sa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svim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razinama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/</a:t>
            </a:r>
            <a:r>
              <a:rPr lang="x-none" sz="2100" dirty="0" smtClean="0">
                <a:latin typeface="Gill Sans"/>
                <a:ea typeface="Gill Sans" pitchFamily="-84" charset="0"/>
                <a:cs typeface="Gill Sans" pitchFamily="-84" charset="0"/>
              </a:rPr>
              <a:t>obimima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detaljno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za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podrobna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istraživanja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opće</a:t>
            </a:r>
            <a:r>
              <a:rPr lang="hr-HR" sz="2100" dirty="0" smtClean="0">
                <a:latin typeface="Gill Sans"/>
                <a:ea typeface="Gill Sans" pitchFamily="-84" charset="0"/>
                <a:cs typeface="Gill Sans" pitchFamily="-84" charset="0"/>
              </a:rPr>
              <a:t>nito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za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strateške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namjene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 </a:t>
            </a:r>
            <a:r>
              <a:rPr lang="x-none" sz="2100" dirty="0" smtClean="0">
                <a:latin typeface="Gill Sans"/>
                <a:ea typeface="Gill Sans" pitchFamily="-84" charset="0"/>
                <a:cs typeface="Gill Sans" pitchFamily="-84" charset="0"/>
              </a:rPr>
              <a:t>Zemljopisne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informacije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potrebne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za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dobro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upravljanje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na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svim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razinama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trebale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bi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trenutno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transparentno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dostupne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Lako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pronalaženje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o tome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koje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x-none" sz="2100" dirty="0" smtClean="0">
                <a:latin typeface="Gill Sans"/>
                <a:ea typeface="Gill Sans" pitchFamily="-84" charset="0"/>
                <a:cs typeface="Gill Sans" pitchFamily="-84" charset="0"/>
              </a:rPr>
              <a:t>su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zemljopisne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informacije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dostupne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kako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mogu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korištene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da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odgovore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na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pojedine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zahtjeve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pod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kojim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uvjetima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mogu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preuzete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korištene</a:t>
            </a:r>
            <a:r>
              <a:rPr lang="hr-HR" sz="21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0051" name="Rectangle 3"/>
          <p:cNvSpPr>
            <a:spLocks/>
          </p:cNvSpPr>
          <p:nvPr/>
        </p:nvSpPr>
        <p:spPr bwMode="auto">
          <a:xfrm>
            <a:off x="3125391" y="281285"/>
            <a:ext cx="219771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600" b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INSPIRE principi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"/>
          <p:cNvSpPr>
            <a:spLocks/>
          </p:cNvSpPr>
          <p:nvPr/>
        </p:nvSpPr>
        <p:spPr bwMode="auto">
          <a:xfrm>
            <a:off x="415052" y="1175941"/>
            <a:ext cx="8679656" cy="51970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buSzPct val="125000"/>
              <a:buFont typeface="Lucida Grande" pitchFamily="-84" charset="0"/>
              <a:buChar char="‣"/>
            </a:pPr>
            <a:r>
              <a:rPr lang="hr-HR" sz="2000" dirty="0" smtClean="0">
                <a:solidFill>
                  <a:srgbClr val="FF0000"/>
                </a:solidFill>
                <a:latin typeface="Gill Sans"/>
              </a:rPr>
              <a:t>Usluge</a:t>
            </a:r>
            <a:r>
              <a:rPr lang="vi-VN" sz="2000" dirty="0" smtClean="0">
                <a:solidFill>
                  <a:srgbClr val="FF0000"/>
                </a:solidFill>
                <a:latin typeface="Gill Sans"/>
              </a:rPr>
              <a:t> </a:t>
            </a:r>
            <a:r>
              <a:rPr lang="hr-HR" sz="2000" dirty="0" smtClean="0">
                <a:solidFill>
                  <a:srgbClr val="FF0000"/>
                </a:solidFill>
                <a:latin typeface="Gill Sans"/>
              </a:rPr>
              <a:t>pronalaženja</a:t>
            </a:r>
            <a:r>
              <a:rPr lang="vi-VN" sz="2000" dirty="0" smtClean="0">
                <a:latin typeface="Gill Sans"/>
              </a:rPr>
              <a:t>: </a:t>
            </a:r>
            <a:r>
              <a:rPr lang="vi-VN" sz="2000" dirty="0">
                <a:latin typeface="Gill Sans"/>
              </a:rPr>
              <a:t>podržavaju pronalaženje podataka, procjenu i korištenje </a:t>
            </a:r>
            <a:r>
              <a:rPr lang="vi-VN" sz="2000" dirty="0" smtClean="0">
                <a:latin typeface="Gill Sans"/>
              </a:rPr>
              <a:t>pros</a:t>
            </a:r>
            <a:r>
              <a:rPr lang="en-US" sz="2000" dirty="0" smtClean="0">
                <a:latin typeface="Gill Sans"/>
              </a:rPr>
              <a:t>t</a:t>
            </a:r>
            <a:r>
              <a:rPr lang="vi-VN" sz="2000" dirty="0" smtClean="0">
                <a:latin typeface="Gill Sans"/>
              </a:rPr>
              <a:t>ornih </a:t>
            </a:r>
            <a:r>
              <a:rPr lang="vi-VN" sz="2000" dirty="0">
                <a:latin typeface="Gill Sans"/>
              </a:rPr>
              <a:t>podataka i </a:t>
            </a:r>
            <a:r>
              <a:rPr lang="hr-HR" sz="2000" dirty="0" smtClean="0">
                <a:latin typeface="Gill Sans"/>
              </a:rPr>
              <a:t>usluga</a:t>
            </a:r>
            <a:r>
              <a:rPr lang="vi-VN" sz="2000" dirty="0" smtClean="0">
                <a:latin typeface="Gill Sans"/>
              </a:rPr>
              <a:t> </a:t>
            </a:r>
            <a:r>
              <a:rPr lang="vi-VN" sz="2000" dirty="0">
                <a:latin typeface="Gill Sans"/>
              </a:rPr>
              <a:t>preko svojstava opisanih u metapodacima</a:t>
            </a:r>
          </a:p>
          <a:p>
            <a:pPr algn="just">
              <a:buSzPct val="125000"/>
              <a:buFont typeface="Lucida Grande" pitchFamily="-84" charset="0"/>
              <a:buChar char="‣"/>
            </a:pPr>
            <a:endParaRPr lang="vi-VN" sz="2000" dirty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hr-HR" sz="2000" dirty="0" smtClean="0">
                <a:solidFill>
                  <a:srgbClr val="FF0000"/>
                </a:solidFill>
                <a:latin typeface="Gill Sans"/>
              </a:rPr>
              <a:t>Usluge </a:t>
            </a:r>
            <a:r>
              <a:rPr lang="vi-VN" sz="2000" dirty="0" smtClean="0">
                <a:solidFill>
                  <a:srgbClr val="FF0000"/>
                </a:solidFill>
                <a:latin typeface="Gill Sans"/>
              </a:rPr>
              <a:t>prikaz</a:t>
            </a:r>
            <a:r>
              <a:rPr lang="hr-HR" sz="2000" dirty="0" smtClean="0">
                <a:solidFill>
                  <a:srgbClr val="FF0000"/>
                </a:solidFill>
                <a:latin typeface="Gill Sans"/>
              </a:rPr>
              <a:t>a</a:t>
            </a:r>
            <a:r>
              <a:rPr lang="vi-VN" sz="2000" dirty="0" smtClean="0">
                <a:latin typeface="Gill Sans"/>
              </a:rPr>
              <a:t>: </a:t>
            </a:r>
            <a:r>
              <a:rPr lang="vi-VN" sz="2000" dirty="0">
                <a:latin typeface="Gill Sans"/>
              </a:rPr>
              <a:t>kao </a:t>
            </a:r>
            <a:r>
              <a:rPr lang="vi-VN" sz="2000" dirty="0" smtClean="0">
                <a:latin typeface="Gill Sans"/>
              </a:rPr>
              <a:t>minimum</a:t>
            </a:r>
            <a:r>
              <a:rPr lang="hr-HR" sz="2000" dirty="0" smtClean="0">
                <a:latin typeface="Gill Sans"/>
              </a:rPr>
              <a:t>,</a:t>
            </a:r>
            <a:r>
              <a:rPr lang="vi-VN" sz="2000" dirty="0" smtClean="0">
                <a:latin typeface="Gill Sans"/>
              </a:rPr>
              <a:t> </a:t>
            </a:r>
            <a:r>
              <a:rPr lang="vi-VN" sz="2000" dirty="0">
                <a:latin typeface="Gill Sans"/>
              </a:rPr>
              <a:t>prikaz, navigacija, zumiranje, pomicanje ili preklapanje skupova prostornih podataka i prikazivanje legende o bilo kojem relevantnom sadržaju u metapodacima.</a:t>
            </a:r>
          </a:p>
          <a:p>
            <a:pPr algn="just">
              <a:buSzPct val="125000"/>
              <a:buFont typeface="Lucida Grande" pitchFamily="-84" charset="0"/>
              <a:buChar char="‣"/>
            </a:pPr>
            <a:endParaRPr lang="vi-VN" sz="2000" dirty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hr-HR" sz="2000" dirty="0" smtClean="0">
                <a:solidFill>
                  <a:srgbClr val="FF0000"/>
                </a:solidFill>
                <a:latin typeface="Gill Sans"/>
              </a:rPr>
              <a:t>Usluge</a:t>
            </a:r>
            <a:r>
              <a:rPr lang="vi-VN" sz="2000" dirty="0" smtClean="0">
                <a:solidFill>
                  <a:srgbClr val="FF0000"/>
                </a:solidFill>
                <a:latin typeface="Gill Sans"/>
              </a:rPr>
              <a:t> preuzimanj</a:t>
            </a:r>
            <a:r>
              <a:rPr lang="hr-HR" sz="2000" dirty="0" smtClean="0">
                <a:solidFill>
                  <a:srgbClr val="FF0000"/>
                </a:solidFill>
                <a:latin typeface="Gill Sans"/>
              </a:rPr>
              <a:t>a</a:t>
            </a:r>
            <a:r>
              <a:rPr lang="vi-VN" sz="2000" dirty="0" smtClean="0">
                <a:latin typeface="Gill Sans"/>
              </a:rPr>
              <a:t>: </a:t>
            </a:r>
            <a:r>
              <a:rPr lang="vi-VN" sz="2000" dirty="0">
                <a:latin typeface="Gill Sans"/>
              </a:rPr>
              <a:t>omogućuju kopiranje </a:t>
            </a:r>
            <a:r>
              <a:rPr lang="vi-VN" sz="2000" dirty="0" smtClean="0">
                <a:latin typeface="Gill Sans"/>
              </a:rPr>
              <a:t>kompl</a:t>
            </a:r>
            <a:r>
              <a:rPr lang="en-US" sz="2000" dirty="0" smtClean="0">
                <a:latin typeface="Gill Sans"/>
              </a:rPr>
              <a:t>e</a:t>
            </a:r>
            <a:r>
              <a:rPr lang="vi-VN" sz="2000" dirty="0" smtClean="0">
                <a:latin typeface="Gill Sans"/>
              </a:rPr>
              <a:t>tnog </a:t>
            </a:r>
            <a:r>
              <a:rPr lang="vi-VN" sz="2000" dirty="0">
                <a:latin typeface="Gill Sans"/>
              </a:rPr>
              <a:t>skupa prostornih podataka, ili dijelova takvog skupa.</a:t>
            </a:r>
          </a:p>
          <a:p>
            <a:pPr algn="just">
              <a:buSzPct val="125000"/>
              <a:buFont typeface="Lucida Grande" pitchFamily="-84" charset="0"/>
              <a:buChar char="‣"/>
            </a:pPr>
            <a:endParaRPr lang="vi-VN" sz="2000" dirty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vi-VN" sz="2000" dirty="0" smtClean="0">
                <a:solidFill>
                  <a:srgbClr val="FF0000"/>
                </a:solidFill>
                <a:latin typeface="Gill Sans"/>
              </a:rPr>
              <a:t>Transformacijsk</a:t>
            </a:r>
            <a:r>
              <a:rPr lang="hr-HR" sz="2000" dirty="0" smtClean="0">
                <a:solidFill>
                  <a:srgbClr val="FF0000"/>
                </a:solidFill>
                <a:latin typeface="Gill Sans"/>
              </a:rPr>
              <a:t>e usluge</a:t>
            </a:r>
            <a:r>
              <a:rPr lang="vi-VN" sz="2000" dirty="0" smtClean="0">
                <a:latin typeface="Gill Sans"/>
              </a:rPr>
              <a:t>: </a:t>
            </a:r>
            <a:r>
              <a:rPr lang="vi-VN" sz="2000" dirty="0">
                <a:latin typeface="Gill Sans"/>
              </a:rPr>
              <a:t>omogućuju harmonizaciju i prevođenje skupova podataka u različite projekcije.</a:t>
            </a:r>
          </a:p>
          <a:p>
            <a:pPr algn="just">
              <a:buSzPct val="125000"/>
              <a:buFont typeface="Lucida Grande" pitchFamily="-84" charset="0"/>
              <a:buChar char="‣"/>
            </a:pPr>
            <a:endParaRPr lang="vi-VN" sz="2000" dirty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vi-VN" sz="2000" dirty="0" smtClean="0">
                <a:solidFill>
                  <a:srgbClr val="FF0000"/>
                </a:solidFill>
                <a:latin typeface="Gill Sans"/>
              </a:rPr>
              <a:t>P</a:t>
            </a:r>
            <a:r>
              <a:rPr lang="hr-HR" sz="2000" dirty="0" smtClean="0">
                <a:solidFill>
                  <a:srgbClr val="FF0000"/>
                </a:solidFill>
                <a:latin typeface="Gill Sans"/>
              </a:rPr>
              <a:t>ozivanje podatkovnih usluga</a:t>
            </a:r>
            <a:r>
              <a:rPr lang="vi-VN" sz="2000" dirty="0" smtClean="0">
                <a:latin typeface="Gill Sans"/>
              </a:rPr>
              <a:t>: </a:t>
            </a:r>
            <a:r>
              <a:rPr lang="vi-VN" sz="2000" dirty="0">
                <a:latin typeface="Gill Sans"/>
              </a:rPr>
              <a:t>omogućuju da se servisi </a:t>
            </a:r>
            <a:r>
              <a:rPr lang="vi-VN" sz="2000" dirty="0" smtClean="0">
                <a:latin typeface="Gill Sans"/>
              </a:rPr>
              <a:t>pozovu </a:t>
            </a:r>
            <a:r>
              <a:rPr lang="vi-VN" sz="2000" dirty="0">
                <a:latin typeface="Gill Sans"/>
              </a:rPr>
              <a:t>i pokrenu.</a:t>
            </a:r>
            <a:endParaRPr lang="en-US" sz="2000" dirty="0">
              <a:latin typeface="Gill Sans"/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2238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3125391" y="281285"/>
            <a:ext cx="205306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INSPIRE </a:t>
            </a:r>
            <a:r>
              <a:rPr lang="hr-HR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usluge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20320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8719" y="1241227"/>
            <a:ext cx="7065774" cy="49987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2769791" y="281285"/>
            <a:ext cx="425321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Web s</a:t>
            </a:r>
            <a:r>
              <a:rPr lang="hr-HR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tranica</a:t>
            </a:r>
            <a:r>
              <a:rPr lang="en-U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 INSPIRE </a:t>
            </a:r>
            <a:r>
              <a:rPr lang="en-US" sz="2600" b="1" dirty="0" err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direktive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8425" y="1443653"/>
            <a:ext cx="5931416" cy="4779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3125391" y="281285"/>
            <a:ext cx="249542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600" b="1" smtClean="0">
                <a:latin typeface="Calibri"/>
                <a:ea typeface="Gill Sans" pitchFamily="-84" charset="0"/>
                <a:cs typeface="Gill Sans" pitchFamily="-84" charset="0"/>
              </a:rPr>
              <a:t>INSPIRE geoportal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56623" y="622310"/>
            <a:ext cx="3317538" cy="3125129"/>
            <a:chOff x="0" y="0"/>
            <a:chExt cx="3275" cy="3085"/>
          </a:xfrm>
        </p:grpSpPr>
        <p:sp>
          <p:nvSpPr>
            <p:cNvPr id="27657" name="Rectangle 2"/>
            <p:cNvSpPr>
              <a:spLocks/>
            </p:cNvSpPr>
            <p:nvPr/>
          </p:nvSpPr>
          <p:spPr bwMode="auto">
            <a:xfrm>
              <a:off x="123" y="2629"/>
              <a:ext cx="3040" cy="4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hr-HR" dirty="0" smtClean="0">
                  <a:ea typeface="Gill Sans" pitchFamily="-84" charset="0"/>
                  <a:cs typeface="Gill Sans" pitchFamily="-84" charset="0"/>
                </a:rPr>
                <a:t>PROMATRA</a:t>
              </a:r>
              <a:r>
                <a:rPr lang="en-GB" dirty="0" smtClean="0">
                  <a:ea typeface="Gill Sans" pitchFamily="-84" charset="0"/>
                  <a:cs typeface="Gill Sans" pitchFamily="-84" charset="0"/>
                </a:rPr>
                <a:t>J</a:t>
              </a:r>
              <a:endParaRPr lang="en-US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27658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275" cy="2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476239" y="743229"/>
            <a:ext cx="3374033" cy="2977712"/>
            <a:chOff x="0" y="0"/>
            <a:chExt cx="3498" cy="3088"/>
          </a:xfrm>
        </p:grpSpPr>
        <p:sp>
          <p:nvSpPr>
            <p:cNvPr id="27655" name="Rectangle 5"/>
            <p:cNvSpPr>
              <a:spLocks/>
            </p:cNvSpPr>
            <p:nvPr/>
          </p:nvSpPr>
          <p:spPr bwMode="auto">
            <a:xfrm>
              <a:off x="234" y="2632"/>
              <a:ext cx="3040" cy="4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mtClean="0">
                  <a:ea typeface="Gill Sans" pitchFamily="-84" charset="0"/>
                  <a:cs typeface="Gill Sans" pitchFamily="-84" charset="0"/>
                </a:rPr>
                <a:t>DIJELI</a:t>
              </a:r>
              <a:endParaRPr lang="en-US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27656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3498" cy="2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929127" y="3672499"/>
            <a:ext cx="3207514" cy="2830429"/>
            <a:chOff x="0" y="0"/>
            <a:chExt cx="3496" cy="3084"/>
          </a:xfrm>
        </p:grpSpPr>
        <p:sp>
          <p:nvSpPr>
            <p:cNvPr id="27653" name="Rectangle 8"/>
            <p:cNvSpPr>
              <a:spLocks/>
            </p:cNvSpPr>
            <p:nvPr/>
          </p:nvSpPr>
          <p:spPr bwMode="auto">
            <a:xfrm>
              <a:off x="233" y="2628"/>
              <a:ext cx="3040" cy="4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mtClean="0">
                  <a:ea typeface="Gill Sans" pitchFamily="-84" charset="0"/>
                  <a:cs typeface="Gill Sans" pitchFamily="-84" charset="0"/>
                </a:rPr>
                <a:t>INFORMIRAJ</a:t>
              </a:r>
              <a:endParaRPr lang="en-US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27654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3496" cy="26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869" y="947664"/>
            <a:ext cx="6025307" cy="42628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8242" name="Rectangle 2"/>
          <p:cNvSpPr>
            <a:spLocks/>
          </p:cNvSpPr>
          <p:nvPr/>
        </p:nvSpPr>
        <p:spPr bwMode="auto">
          <a:xfrm>
            <a:off x="2479105" y="276820"/>
            <a:ext cx="348367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u="sng" dirty="0">
                <a:solidFill>
                  <a:schemeClr val="tx1"/>
                </a:solidFill>
                <a:ea typeface="Gill Sans" pitchFamily="-84" charset="0"/>
                <a:cs typeface="Gill Sans" pitchFamily="-84" charset="0"/>
                <a:hlinkClick r:id="rId4"/>
              </a:rPr>
              <a:t>http://www.eyeonearth.org</a:t>
            </a:r>
            <a:endParaRPr lang="en-US" sz="2400" u="sng" dirty="0">
              <a:solidFill>
                <a:schemeClr val="tx1"/>
              </a:solidFill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38243" name="TextBox 1"/>
          <p:cNvSpPr txBox="1">
            <a:spLocks noChangeArrowheads="1"/>
          </p:cNvSpPr>
          <p:nvPr/>
        </p:nvSpPr>
        <p:spPr bwMode="auto">
          <a:xfrm>
            <a:off x="15627" y="5413762"/>
            <a:ext cx="9144000" cy="103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 smtClean="0">
                <a:latin typeface="Gill Sans"/>
              </a:rPr>
              <a:t>“</a:t>
            </a:r>
            <a:r>
              <a:rPr lang="en-GB" altLang="ja-JP" sz="2100" dirty="0" err="1" smtClean="0">
                <a:latin typeface="Gill Sans"/>
              </a:rPr>
              <a:t>globalna</a:t>
            </a:r>
            <a:r>
              <a:rPr lang="en-GB" altLang="ja-JP" sz="2100" dirty="0" smtClean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javna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informacijska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mreža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za</a:t>
            </a:r>
            <a:r>
              <a:rPr lang="en-GB" altLang="ja-JP" sz="2100" dirty="0">
                <a:latin typeface="Gill Sans"/>
              </a:rPr>
              <a:t> online </a:t>
            </a:r>
            <a:r>
              <a:rPr lang="en-GB" altLang="ja-JP" sz="2100" dirty="0" err="1">
                <a:latin typeface="Gill Sans"/>
              </a:rPr>
              <a:t>kreiranje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i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dijeljenje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podataka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i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informacija</a:t>
            </a:r>
            <a:r>
              <a:rPr lang="en-GB" altLang="ja-JP" sz="2100" dirty="0">
                <a:latin typeface="Gill Sans"/>
              </a:rPr>
              <a:t> od </a:t>
            </a:r>
            <a:r>
              <a:rPr lang="en-GB" altLang="ja-JP" sz="2100" dirty="0" err="1">
                <a:latin typeface="Gill Sans"/>
              </a:rPr>
              <a:t>značaja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za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okoliš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putem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interaktivne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kartografske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vizualizacije</a:t>
            </a:r>
            <a:r>
              <a:rPr lang="en-GB" sz="2100" dirty="0" smtClean="0">
                <a:latin typeface="Gill Sans"/>
              </a:rPr>
              <a:t>”</a:t>
            </a:r>
            <a:r>
              <a:rPr lang="en-GB" altLang="ja-JP" sz="2100" dirty="0" smtClean="0">
                <a:latin typeface="Gill Sans"/>
              </a:rPr>
              <a:t> </a:t>
            </a:r>
            <a:endParaRPr lang="en-US" sz="2100" dirty="0">
              <a:latin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1"/>
          <p:cNvSpPr>
            <a:spLocks/>
          </p:cNvSpPr>
          <p:nvPr/>
        </p:nvSpPr>
        <p:spPr bwMode="auto">
          <a:xfrm>
            <a:off x="2593677" y="223242"/>
            <a:ext cx="420628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u="sng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  <a:hlinkClick r:id="rId3"/>
              </a:rPr>
              <a:t>http://ec.europa.eu/digital-agenda/</a:t>
            </a:r>
            <a:endParaRPr lang="en-US" sz="2400" u="sng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5816" y="704532"/>
            <a:ext cx="4554141" cy="48622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0291" name="TextBox 1"/>
          <p:cNvSpPr txBox="1">
            <a:spLocks noChangeArrowheads="1"/>
          </p:cNvSpPr>
          <p:nvPr/>
        </p:nvSpPr>
        <p:spPr bwMode="auto">
          <a:xfrm>
            <a:off x="0" y="5656387"/>
            <a:ext cx="9144000" cy="117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“</a:t>
            </a:r>
            <a:r>
              <a:rPr lang="vi-VN" sz="2400" dirty="0">
                <a:latin typeface="Gill Sans"/>
              </a:rPr>
              <a:t>Da se ponovno pokrene europska ekonomija i </a:t>
            </a:r>
            <a:r>
              <a:rPr lang="vi-VN" sz="2400" dirty="0" smtClean="0">
                <a:latin typeface="Gill Sans"/>
              </a:rPr>
              <a:t>pomo</a:t>
            </a:r>
            <a:r>
              <a:rPr lang="x-none" sz="2400" dirty="0" smtClean="0">
                <a:latin typeface="Gill Sans"/>
              </a:rPr>
              <a:t>gne</a:t>
            </a:r>
            <a:r>
              <a:rPr lang="vi-VN" sz="2400" dirty="0" smtClean="0">
                <a:latin typeface="Gill Sans"/>
              </a:rPr>
              <a:t> </a:t>
            </a:r>
            <a:r>
              <a:rPr lang="vi-VN" sz="2400" dirty="0">
                <a:latin typeface="Gill Sans"/>
              </a:rPr>
              <a:t>europskim građanima i poduzećima </a:t>
            </a:r>
            <a:r>
              <a:rPr lang="x-none" sz="2400" dirty="0" smtClean="0">
                <a:latin typeface="Gill Sans"/>
              </a:rPr>
              <a:t>izvući </a:t>
            </a:r>
            <a:r>
              <a:rPr lang="vi-VN" sz="2400" dirty="0" smtClean="0">
                <a:latin typeface="Gill Sans"/>
              </a:rPr>
              <a:t>maksimum </a:t>
            </a:r>
            <a:r>
              <a:rPr lang="vi-VN" sz="2400" dirty="0">
                <a:latin typeface="Gill Sans"/>
              </a:rPr>
              <a:t>iz digitalnih tehnologija</a:t>
            </a:r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”</a:t>
            </a:r>
            <a:endParaRPr lang="en-US" sz="2400" dirty="0">
              <a:solidFill>
                <a:schemeClr val="tx1"/>
              </a:solidFill>
              <a:latin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233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234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2341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39269" name="Rectangle 5"/>
          <p:cNvSpPr>
            <a:spLocks/>
          </p:cNvSpPr>
          <p:nvPr/>
        </p:nvSpPr>
        <p:spPr bwMode="auto">
          <a:xfrm>
            <a:off x="267891" y="2076152"/>
            <a:ext cx="8599289" cy="2696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pl-PL" sz="3600">
                <a:latin typeface="Gill Sans"/>
                <a:ea typeface="Gill Sans" pitchFamily="-84" charset="0"/>
                <a:cs typeface="Gill Sans" pitchFamily="-84" charset="0"/>
              </a:rPr>
              <a:t>Bez dijeljenja podataka o okolišu</a:t>
            </a:r>
            <a:r>
              <a:rPr lang="x-none" sz="3600" smtClean="0">
                <a:latin typeface="Gill Sans"/>
                <a:ea typeface="Gill Sans" pitchFamily="-84" charset="0"/>
                <a:cs typeface="Gill Sans" pitchFamily="-84" charset="0"/>
              </a:rPr>
              <a:t>: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>
              <a:buSzPct val="100000"/>
              <a:buFont typeface="Lucida Grande" pitchFamily="-84" charset="0"/>
              <a:buChar char="‣"/>
            </a:pPr>
            <a:r>
              <a:rPr lang="x-none" sz="36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bavljenje znanošću može biti teško,</a:t>
            </a:r>
          </a:p>
          <a:p>
            <a:pPr>
              <a:buSzPct val="100000"/>
              <a:buFont typeface="Lucida Grande" pitchFamily="-84" charset="0"/>
              <a:buChar char="‣"/>
            </a:pPr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smtClean="0">
                <a:latin typeface="Gill Sans"/>
                <a:ea typeface="Gill Sans" pitchFamily="-84" charset="0"/>
                <a:cs typeface="Gill Sans" pitchFamily="-84" charset="0"/>
              </a:rPr>
              <a:t>donošenje </a:t>
            </a:r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kvalitetnih upravljačkih odluka može biti problematično,</a:t>
            </a:r>
          </a:p>
          <a:p>
            <a:pPr>
              <a:buSzPct val="100000"/>
              <a:buFont typeface="Lucida Grande" pitchFamily="-84" charset="0"/>
              <a:buChar char="‣"/>
            </a:pPr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smtClean="0">
                <a:latin typeface="Gill Sans"/>
                <a:ea typeface="Gill Sans" pitchFamily="-84" charset="0"/>
                <a:cs typeface="Gill Sans" pitchFamily="-84" charset="0"/>
              </a:rPr>
              <a:t>koncipiranje </a:t>
            </a:r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održivog razvoja može biti vrlo komplicirano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1"/>
          <p:cNvSpPr>
            <a:spLocks/>
          </p:cNvSpPr>
          <p:nvPr/>
        </p:nvSpPr>
        <p:spPr bwMode="auto">
          <a:xfrm>
            <a:off x="203200" y="2067223"/>
            <a:ext cx="8814997" cy="271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Podaci prikupljeni kroz javno financiranje su javno dobro, proizvedeno u javnom interesu i stoga moraju biti javno dostupni u što većem mogućem obimu.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438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438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4389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1"/>
          <p:cNvSpPr>
            <a:spLocks/>
          </p:cNvSpPr>
          <p:nvPr/>
        </p:nvSpPr>
        <p:spPr bwMode="auto">
          <a:xfrm>
            <a:off x="223520" y="1736824"/>
            <a:ext cx="8794677" cy="33754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Dijeljenje i dokumentiranje podataka je dio osnovnog znanstvenog pristupa.</a:t>
            </a:r>
          </a:p>
          <a:p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</a:p>
          <a:p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Povećanje uvida u znanstvenu odgovornost i vjerodostojnost.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643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643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643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1"/>
          <p:cNvSpPr>
            <a:spLocks/>
          </p:cNvSpPr>
          <p:nvPr/>
        </p:nvSpPr>
        <p:spPr bwMode="auto">
          <a:xfrm>
            <a:off x="0" y="2277070"/>
            <a:ext cx="9135070" cy="2294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vi-VN" sz="3600" dirty="0">
                <a:latin typeface="Gill Sans"/>
                <a:ea typeface="Gill Sans" pitchFamily="-84" charset="0"/>
                <a:cs typeface="Gill Sans" pitchFamily="-84" charset="0"/>
              </a:rPr>
              <a:t>Pojednostavljujte i omogućite korisnicima da osjete korist od </a:t>
            </a:r>
            <a:r>
              <a:rPr lang="hr-HR" sz="3600" dirty="0" smtClean="0">
                <a:latin typeface="Gill Sans"/>
                <a:ea typeface="Gill Sans" pitchFamily="-84" charset="0"/>
                <a:cs typeface="Gill Sans" pitchFamily="-84" charset="0"/>
              </a:rPr>
              <a:t>inter</a:t>
            </a:r>
            <a:r>
              <a:rPr lang="vi-VN" sz="3600" dirty="0" smtClean="0">
                <a:latin typeface="Gill Sans"/>
                <a:ea typeface="Gill Sans" pitchFamily="-84" charset="0"/>
                <a:cs typeface="Gill Sans" pitchFamily="-84" charset="0"/>
              </a:rPr>
              <a:t>operabilnost</a:t>
            </a:r>
            <a:r>
              <a:rPr lang="en-US" sz="36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848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848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8485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1"/>
          <p:cNvSpPr>
            <a:spLocks/>
          </p:cNvSpPr>
          <p:nvPr/>
        </p:nvSpPr>
        <p:spPr bwMode="auto">
          <a:xfrm>
            <a:off x="0" y="2277070"/>
            <a:ext cx="9135070" cy="2294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Omogućite otkrivanje svojih podataka</a:t>
            </a:r>
          </a:p>
          <a:p>
            <a:pPr algn="ctr"/>
            <a:endParaRPr lang="en-GB" sz="360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Promovirajte GEOSS i OGC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5053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053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053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1"/>
          <p:cNvSpPr>
            <a:spLocks/>
          </p:cNvSpPr>
          <p:nvPr/>
        </p:nvSpPr>
        <p:spPr bwMode="auto">
          <a:xfrm>
            <a:off x="0" y="2567285"/>
            <a:ext cx="913507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DIJELITE</a:t>
            </a:r>
            <a:r>
              <a:rPr lang="x-none" sz="36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DIJELITE</a:t>
            </a:r>
            <a:r>
              <a:rPr lang="x-none" sz="36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DIJELITE!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5257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258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258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426" y="468692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smtClean="0">
                <a:latin typeface="Calibri"/>
              </a:rPr>
              <a:t>Praktične vježbe</a:t>
            </a:r>
            <a:endParaRPr lang="it-IT" sz="2600" b="1" dirty="0">
              <a:latin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1023779"/>
            <a:ext cx="1564640" cy="787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j-ea"/>
                <a:cs typeface="+mj-cs"/>
              </a:rPr>
              <a:t>Pregled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2169161"/>
            <a:ext cx="8229600" cy="17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400">
                <a:latin typeface="Gill Sans"/>
              </a:rPr>
              <a:t>Uvod u posredovanje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400">
                <a:latin typeface="Gill Sans"/>
              </a:rPr>
              <a:t>GEOSS zajednička infrastruktura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400">
                <a:latin typeface="Gill Sans"/>
              </a:rPr>
              <a:t>GEO DAB funkcionalnosti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200" y="415457"/>
            <a:ext cx="7848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b="1" dirty="0"/>
              <a:t>Što je to "Uvođenje </a:t>
            </a:r>
            <a:r>
              <a:rPr lang="pl-PL" sz="2600" b="1" dirty="0" smtClean="0"/>
              <a:t>GEOSS- a </a:t>
            </a:r>
            <a:r>
              <a:rPr lang="pl-PL" sz="2600" b="1" dirty="0"/>
              <a:t>u praksu"?</a:t>
            </a:r>
            <a:endParaRPr lang="en-US" sz="2600" b="1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224845"/>
            <a:ext cx="3991898" cy="47037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Tečaj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za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buduće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trenere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razvijen</a:t>
            </a:r>
            <a:r>
              <a:rPr lang="en-GB" sz="1800" dirty="0">
                <a:latin typeface="+mj-lt"/>
                <a:cs typeface="Corbel"/>
              </a:rPr>
              <a:t> u </a:t>
            </a:r>
            <a:r>
              <a:rPr lang="en-GB" sz="1800" dirty="0" err="1">
                <a:latin typeface="+mj-lt"/>
                <a:cs typeface="Corbel"/>
              </a:rPr>
              <a:t>okviru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hr-HR" sz="1800" dirty="0" smtClean="0">
                <a:latin typeface="+mj-lt"/>
                <a:cs typeface="Corbel"/>
              </a:rPr>
              <a:t>F</a:t>
            </a:r>
            <a:r>
              <a:rPr lang="en-GB" sz="1800" dirty="0" smtClean="0">
                <a:latin typeface="+mj-lt"/>
                <a:cs typeface="Corbel"/>
              </a:rPr>
              <a:t>P7 </a:t>
            </a:r>
            <a:r>
              <a:rPr lang="en-GB" sz="1800" dirty="0" err="1">
                <a:latin typeface="+mj-lt"/>
                <a:cs typeface="Corbel"/>
              </a:rPr>
              <a:t>projekta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enviroGRIDS</a:t>
            </a:r>
            <a:r>
              <a:rPr lang="en-GB" sz="1800" dirty="0">
                <a:latin typeface="+mj-lt"/>
                <a:cs typeface="Corbel"/>
              </a:rPr>
              <a:t> od </a:t>
            </a:r>
            <a:r>
              <a:rPr lang="en-GB" sz="1800" dirty="0" err="1">
                <a:latin typeface="+mj-lt"/>
                <a:cs typeface="Corbel"/>
              </a:rPr>
              <a:t>strane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Sveučilišta</a:t>
            </a:r>
            <a:r>
              <a:rPr lang="en-GB" sz="1800" dirty="0">
                <a:latin typeface="+mj-lt"/>
                <a:cs typeface="Corbel"/>
              </a:rPr>
              <a:t> u </a:t>
            </a:r>
            <a:r>
              <a:rPr lang="en-GB" sz="1800" dirty="0" err="1">
                <a:latin typeface="+mj-lt"/>
                <a:cs typeface="Corbel"/>
              </a:rPr>
              <a:t>Ženevi</a:t>
            </a:r>
            <a:endParaRPr lang="en-GB" sz="1800" dirty="0">
              <a:latin typeface="+mj-lt"/>
              <a:cs typeface="Corbel"/>
            </a:endParaRP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r>
              <a:rPr lang="en-GB" sz="1800" dirty="0">
                <a:latin typeface="+mj-lt"/>
                <a:cs typeface="Corbel"/>
              </a:rPr>
              <a:t>  </a:t>
            </a:r>
            <a:r>
              <a:rPr lang="en-GB" sz="1800" dirty="0" err="1">
                <a:latin typeface="+mj-lt"/>
                <a:cs typeface="Corbel"/>
              </a:rPr>
              <a:t>Cilj</a:t>
            </a:r>
            <a:r>
              <a:rPr lang="en-GB" sz="1800" dirty="0">
                <a:latin typeface="+mj-lt"/>
                <a:cs typeface="Corbel"/>
              </a:rPr>
              <a:t>: </a:t>
            </a:r>
            <a:r>
              <a:rPr lang="en-GB" sz="1800" dirty="0" err="1">
                <a:latin typeface="+mj-lt"/>
                <a:cs typeface="Corbel"/>
              </a:rPr>
              <a:t>promovirati</a:t>
            </a:r>
            <a:r>
              <a:rPr lang="en-GB" sz="1800" dirty="0">
                <a:latin typeface="+mj-lt"/>
                <a:cs typeface="Corbel"/>
              </a:rPr>
              <a:t> GEO / GEOSS </a:t>
            </a:r>
            <a:r>
              <a:rPr lang="en-GB" sz="1800" dirty="0" err="1">
                <a:latin typeface="+mj-lt"/>
                <a:cs typeface="Corbel"/>
              </a:rPr>
              <a:t>principe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dijeljenja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podataka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kroz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korištenje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otvorenih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i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interoperabilnih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rješenja</a:t>
            </a:r>
            <a:endParaRPr lang="en-GB" sz="1800" dirty="0">
              <a:latin typeface="+mj-lt"/>
              <a:cs typeface="Corbel"/>
            </a:endParaRP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r>
              <a:rPr lang="en-GB" sz="1800" dirty="0">
                <a:latin typeface="+mj-lt"/>
                <a:cs typeface="Corbel"/>
              </a:rPr>
              <a:t>  Do </a:t>
            </a:r>
            <a:r>
              <a:rPr lang="en-GB" sz="1800" dirty="0" err="1">
                <a:latin typeface="+mj-lt"/>
                <a:cs typeface="Corbel"/>
              </a:rPr>
              <a:t>sada</a:t>
            </a:r>
            <a:r>
              <a:rPr lang="en-GB" sz="1800" dirty="0">
                <a:latin typeface="+mj-lt"/>
                <a:cs typeface="Corbel"/>
              </a:rPr>
              <a:t>: 400 </a:t>
            </a:r>
            <a:r>
              <a:rPr lang="en-GB" sz="1800" dirty="0" err="1">
                <a:latin typeface="+mj-lt"/>
                <a:cs typeface="Corbel"/>
              </a:rPr>
              <a:t>polaznika</a:t>
            </a:r>
            <a:endParaRPr lang="en-GB" sz="1800" dirty="0">
              <a:latin typeface="+mj-lt"/>
              <a:cs typeface="Corbel"/>
            </a:endParaRP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r>
              <a:rPr lang="en-GB" sz="1800" dirty="0">
                <a:latin typeface="+mj-lt"/>
                <a:cs typeface="Corbel"/>
              </a:rPr>
              <a:t>  </a:t>
            </a:r>
            <a:r>
              <a:rPr lang="en-GB" sz="1800" dirty="0" err="1">
                <a:latin typeface="+mj-lt"/>
                <a:cs typeface="Corbel"/>
              </a:rPr>
              <a:t>Još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 smtClean="0">
                <a:latin typeface="+mj-lt"/>
                <a:cs typeface="Corbel"/>
              </a:rPr>
              <a:t>termina</a:t>
            </a:r>
            <a:r>
              <a:rPr lang="x-none" sz="1800" dirty="0" smtClean="0">
                <a:latin typeface="+mj-lt"/>
                <a:cs typeface="Corbel"/>
              </a:rPr>
              <a:t> n</a:t>
            </a:r>
            <a:r>
              <a:rPr lang="en-GB" sz="1800" dirty="0" smtClean="0">
                <a:latin typeface="+mj-lt"/>
                <a:cs typeface="Corbel"/>
              </a:rPr>
              <a:t>a</a:t>
            </a:r>
            <a:r>
              <a:rPr lang="x-none" sz="1800" dirty="0" smtClean="0">
                <a:latin typeface="+mj-lt"/>
                <a:cs typeface="Corbel"/>
              </a:rPr>
              <a:t> </a:t>
            </a:r>
            <a:r>
              <a:rPr lang="en-GB" sz="1800" dirty="0" smtClean="0">
                <a:latin typeface="+mj-lt"/>
                <a:cs typeface="Corbel"/>
                <a:hlinkClick r:id="rId2"/>
              </a:rPr>
              <a:t>www.geossintopractice.org</a:t>
            </a:r>
            <a:r>
              <a:rPr lang="en-GB" sz="1800" dirty="0" smtClean="0">
                <a:latin typeface="+mj-lt"/>
                <a:cs typeface="Corbel"/>
              </a:rPr>
              <a:t> </a:t>
            </a:r>
            <a:endParaRPr lang="en-GB" sz="1800" dirty="0">
              <a:latin typeface="+mj-lt"/>
              <a:cs typeface="Corbel"/>
            </a:endParaRPr>
          </a:p>
        </p:txBody>
      </p:sp>
      <p:pic>
        <p:nvPicPr>
          <p:cNvPr id="11" name="Image 8" descr="Screen Shot 2013-09-06 at 16.11.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253" y="1174284"/>
            <a:ext cx="4144295" cy="512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4227" y="1151929"/>
            <a:ext cx="4376663" cy="3214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/>
          </p:cNvSpPr>
          <p:nvPr/>
        </p:nvSpPr>
        <p:spPr bwMode="auto">
          <a:xfrm>
            <a:off x="412955" y="4540746"/>
            <a:ext cx="8229600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pl-PL" sz="3200" dirty="0">
                <a:ea typeface="Gill Sans" pitchFamily="-84" charset="0"/>
                <a:cs typeface="Gill Sans" pitchFamily="-84" charset="0"/>
              </a:rPr>
              <a:t>Jedan </a:t>
            </a:r>
            <a:r>
              <a:rPr lang="pl-PL" sz="3200" dirty="0" smtClean="0">
                <a:ea typeface="Gill Sans" pitchFamily="-84" charset="0"/>
                <a:cs typeface="Gill Sans" pitchFamily="-84" charset="0"/>
              </a:rPr>
              <a:t>skup podataka </a:t>
            </a:r>
            <a:r>
              <a:rPr lang="pl-PL" sz="3200" dirty="0">
                <a:ea typeface="Gill Sans" pitchFamily="-84" charset="0"/>
                <a:cs typeface="Gill Sans" pitchFamily="-84" charset="0"/>
              </a:rPr>
              <a:t>za puno korisnika</a:t>
            </a:r>
          </a:p>
          <a:p>
            <a:pPr algn="ctr"/>
            <a:r>
              <a:rPr lang="pl-PL" sz="3200" dirty="0">
                <a:ea typeface="Gill Sans" pitchFamily="-84" charset="0"/>
                <a:cs typeface="Gill Sans" pitchFamily="-84" charset="0"/>
              </a:rPr>
              <a:t>Mnogo skupova podataka za jednog korisnika</a:t>
            </a:r>
            <a:endParaRPr lang="en-US" sz="32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358640" y="1424940"/>
            <a:ext cx="2129367" cy="8636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lang="en-GB" sz="12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Prikupi</a:t>
            </a:r>
            <a:r>
              <a:rPr lang="en-GB" sz="1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sve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informacije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koje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možeš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Kasnije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ćemo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im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smisliti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primjenu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415456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/>
              <a:t>Nadgradnja</a:t>
            </a:r>
            <a:r>
              <a:rPr lang="en-GB" sz="2600" b="1" dirty="0"/>
              <a:t> </a:t>
            </a:r>
            <a:r>
              <a:rPr lang="en-GB" sz="2600" b="1" dirty="0" err="1"/>
              <a:t>kroz</a:t>
            </a:r>
            <a:r>
              <a:rPr lang="en-GB" sz="2600" b="1" dirty="0"/>
              <a:t> </a:t>
            </a:r>
            <a:r>
              <a:rPr lang="x-none" sz="2600" b="1" dirty="0"/>
              <a:t>F</a:t>
            </a:r>
            <a:r>
              <a:rPr lang="en-GB" sz="2600" b="1" dirty="0" smtClean="0"/>
              <a:t>P7 </a:t>
            </a:r>
            <a:r>
              <a:rPr lang="en-GB" sz="2600" b="1" dirty="0" err="1"/>
              <a:t>projekte</a:t>
            </a:r>
            <a:r>
              <a:rPr lang="en-GB" sz="2600" b="1" dirty="0"/>
              <a:t> EOPOWER </a:t>
            </a:r>
            <a:r>
              <a:rPr lang="en-GB" sz="2600" b="1" dirty="0" err="1"/>
              <a:t>i</a:t>
            </a:r>
            <a:r>
              <a:rPr lang="en-GB" sz="2600" b="1" dirty="0"/>
              <a:t> IASON</a:t>
            </a:r>
            <a:endParaRPr lang="en-US" sz="2600" b="1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224845"/>
            <a:ext cx="3783075" cy="47037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x-none" sz="1800" dirty="0" smtClean="0">
                <a:latin typeface="+mj-lt"/>
                <a:cs typeface="Corbel"/>
              </a:rPr>
              <a:t> </a:t>
            </a:r>
            <a:r>
              <a:rPr lang="vi-VN" sz="1800" dirty="0" smtClean="0">
                <a:latin typeface="Calibri" panose="020F0502020204030204" pitchFamily="34" charset="0"/>
                <a:cs typeface="Corbel"/>
              </a:rPr>
              <a:t>Unapređenje </a:t>
            </a:r>
            <a:r>
              <a:rPr lang="vi-VN" sz="1800" dirty="0">
                <a:latin typeface="Calibri" panose="020F0502020204030204" pitchFamily="34" charset="0"/>
                <a:cs typeface="Corbel"/>
              </a:rPr>
              <a:t>kroz zajedničke zadatke </a:t>
            </a:r>
            <a:r>
              <a:rPr lang="hr-HR" sz="1800" dirty="0" smtClean="0">
                <a:latin typeface="Calibri" panose="020F0502020204030204" pitchFamily="34" charset="0"/>
                <a:cs typeface="Corbel"/>
              </a:rPr>
              <a:t>F</a:t>
            </a:r>
            <a:r>
              <a:rPr lang="vi-VN" sz="1800" dirty="0" smtClean="0">
                <a:latin typeface="Calibri" panose="020F0502020204030204" pitchFamily="34" charset="0"/>
                <a:cs typeface="Corbel"/>
              </a:rPr>
              <a:t>P7 </a:t>
            </a:r>
            <a:r>
              <a:rPr lang="vi-VN" sz="1800" dirty="0">
                <a:latin typeface="Calibri" panose="020F0502020204030204" pitchFamily="34" charset="0"/>
                <a:cs typeface="Corbel"/>
              </a:rPr>
              <a:t>projekata EOPOWER i IASON od stane </a:t>
            </a:r>
            <a:r>
              <a:rPr lang="x-none" sz="1800" dirty="0">
                <a:latin typeface="Calibri" panose="020F0502020204030204" pitchFamily="34" charset="0"/>
                <a:cs typeface="Corbel"/>
              </a:rPr>
              <a:t> </a:t>
            </a:r>
            <a:r>
              <a:rPr lang="x-none" sz="1800" dirty="0" smtClean="0">
                <a:latin typeface="Calibri" panose="020F0502020204030204" pitchFamily="34" charset="0"/>
                <a:cs typeface="Corbel"/>
              </a:rPr>
              <a:t>UNIGE,</a:t>
            </a:r>
            <a:r>
              <a:rPr lang="vi-VN" sz="1800" dirty="0" smtClean="0">
                <a:latin typeface="Calibri" panose="020F0502020204030204" pitchFamily="34" charset="0"/>
                <a:cs typeface="Corbel"/>
              </a:rPr>
              <a:t> </a:t>
            </a:r>
            <a:r>
              <a:rPr lang="vi-VN" sz="1800" dirty="0">
                <a:latin typeface="Calibri" panose="020F0502020204030204" pitchFamily="34" charset="0"/>
                <a:cs typeface="Corbel"/>
              </a:rPr>
              <a:t>UNEP i </a:t>
            </a:r>
            <a:r>
              <a:rPr lang="vi-VN" sz="1800" dirty="0" smtClean="0">
                <a:latin typeface="Calibri" panose="020F0502020204030204" pitchFamily="34" charset="0"/>
                <a:cs typeface="Corbel"/>
              </a:rPr>
              <a:t>CNR-IIA</a:t>
            </a:r>
            <a:r>
              <a:rPr lang="en-GB" sz="1800" dirty="0" smtClean="0">
                <a:latin typeface="Calibri" panose="020F0502020204030204" pitchFamily="34" charset="0"/>
                <a:cs typeface="Corbel"/>
              </a:rPr>
              <a:t> </a:t>
            </a: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Nadgradnja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uključuje</a:t>
            </a:r>
            <a:r>
              <a:rPr lang="en-GB" sz="1800" dirty="0">
                <a:latin typeface="+mj-lt"/>
                <a:cs typeface="Corbel"/>
              </a:rPr>
              <a:t>: </a:t>
            </a:r>
          </a:p>
          <a:p>
            <a:pPr marL="400050" lvl="1" indent="0"/>
            <a:r>
              <a:rPr lang="en-GB" sz="1600" dirty="0">
                <a:latin typeface="+mj-lt"/>
                <a:cs typeface="Corbel"/>
              </a:rPr>
              <a:t>  nova </a:t>
            </a:r>
            <a:r>
              <a:rPr lang="en-GB" sz="1600" dirty="0" err="1" smtClean="0">
                <a:latin typeface="+mj-lt"/>
                <a:cs typeface="Corbel"/>
              </a:rPr>
              <a:t>poglav</a:t>
            </a:r>
            <a:r>
              <a:rPr lang="hr-HR" sz="1600" dirty="0" smtClean="0">
                <a:latin typeface="+mj-lt"/>
                <a:cs typeface="Corbel"/>
              </a:rPr>
              <a:t>lja</a:t>
            </a:r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>
                <a:latin typeface="+mj-lt"/>
                <a:cs typeface="Corbel"/>
              </a:rPr>
              <a:t>(</a:t>
            </a:r>
            <a:r>
              <a:rPr lang="en-GB" sz="1600" dirty="0" err="1">
                <a:latin typeface="+mj-lt"/>
                <a:cs typeface="Corbel"/>
              </a:rPr>
              <a:t>PyWPS</a:t>
            </a:r>
            <a:r>
              <a:rPr lang="en-GB" sz="1600" dirty="0">
                <a:latin typeface="+mj-lt"/>
                <a:cs typeface="Corbel"/>
              </a:rPr>
              <a:t>, Discovery and Access Broker)</a:t>
            </a:r>
          </a:p>
          <a:p>
            <a:pPr marL="400050" lvl="1" indent="0"/>
            <a:r>
              <a:rPr lang="en-GB" sz="1600" dirty="0">
                <a:latin typeface="+mj-lt"/>
                <a:cs typeface="Corbel"/>
              </a:rPr>
              <a:t>  </a:t>
            </a:r>
            <a:r>
              <a:rPr lang="en-GB" sz="1600" dirty="0" err="1">
                <a:latin typeface="+mj-lt"/>
                <a:cs typeface="Corbel"/>
              </a:rPr>
              <a:t>najnovije</a:t>
            </a:r>
            <a:r>
              <a:rPr lang="en-GB" sz="1600" dirty="0">
                <a:latin typeface="+mj-lt"/>
                <a:cs typeface="Corbel"/>
              </a:rPr>
              <a:t> </a:t>
            </a:r>
            <a:r>
              <a:rPr lang="x-none" sz="1600" dirty="0" smtClean="0">
                <a:latin typeface="+mj-lt"/>
                <a:cs typeface="Corbel"/>
              </a:rPr>
              <a:t>verzije </a:t>
            </a:r>
            <a:r>
              <a:rPr lang="en-GB" sz="1600" dirty="0" err="1" smtClean="0">
                <a:latin typeface="+mj-lt"/>
                <a:cs typeface="Corbel"/>
              </a:rPr>
              <a:t>softvera</a:t>
            </a:r>
            <a:endParaRPr lang="en-GB" sz="1600" dirty="0">
              <a:latin typeface="+mj-lt"/>
              <a:cs typeface="Corbel"/>
            </a:endParaRPr>
          </a:p>
          <a:p>
            <a:pPr marL="400050" lvl="1" indent="0"/>
            <a:r>
              <a:rPr lang="en-GB" sz="1600" dirty="0">
                <a:latin typeface="+mj-lt"/>
                <a:cs typeface="Corbel"/>
              </a:rPr>
              <a:t>  </a:t>
            </a:r>
            <a:r>
              <a:rPr lang="en-GB" sz="1600" dirty="0" err="1">
                <a:latin typeface="+mj-lt"/>
                <a:cs typeface="Corbel"/>
              </a:rPr>
              <a:t>više</a:t>
            </a:r>
            <a:r>
              <a:rPr lang="en-GB" sz="1600" dirty="0">
                <a:latin typeface="+mj-lt"/>
                <a:cs typeface="Corbel"/>
              </a:rPr>
              <a:t> </a:t>
            </a:r>
            <a:r>
              <a:rPr lang="en-GB" sz="1600" dirty="0" err="1">
                <a:latin typeface="+mj-lt"/>
                <a:cs typeface="Corbel"/>
              </a:rPr>
              <a:t>postupnosti</a:t>
            </a:r>
            <a:r>
              <a:rPr lang="en-GB" sz="1600" dirty="0">
                <a:latin typeface="+mj-lt"/>
                <a:cs typeface="Corbel"/>
              </a:rPr>
              <a:t> </a:t>
            </a:r>
            <a:r>
              <a:rPr lang="en-GB" sz="1600" dirty="0" err="1">
                <a:latin typeface="+mj-lt"/>
                <a:cs typeface="Corbel"/>
              </a:rPr>
              <a:t>i</a:t>
            </a:r>
            <a:r>
              <a:rPr lang="en-GB" sz="1600" dirty="0">
                <a:latin typeface="+mj-lt"/>
                <a:cs typeface="Corbel"/>
              </a:rPr>
              <a:t> </a:t>
            </a:r>
            <a:r>
              <a:rPr lang="en-GB" sz="1600" dirty="0" err="1">
                <a:latin typeface="+mj-lt"/>
                <a:cs typeface="Corbel"/>
              </a:rPr>
              <a:t>praktičnih</a:t>
            </a:r>
            <a:r>
              <a:rPr lang="en-GB" sz="1600" dirty="0">
                <a:latin typeface="+mj-lt"/>
                <a:cs typeface="Corbel"/>
              </a:rPr>
              <a:t> </a:t>
            </a:r>
            <a:r>
              <a:rPr lang="en-GB" sz="1600" dirty="0" err="1">
                <a:latin typeface="+mj-lt"/>
                <a:cs typeface="Corbel"/>
              </a:rPr>
              <a:t>stvari</a:t>
            </a:r>
            <a:endParaRPr lang="en-GB" sz="1600" dirty="0">
              <a:latin typeface="+mj-lt"/>
              <a:cs typeface="Corbel"/>
            </a:endParaRPr>
          </a:p>
          <a:p>
            <a:pPr marL="400050" lvl="1" indent="0"/>
            <a:r>
              <a:rPr lang="en-GB" sz="1600" dirty="0">
                <a:latin typeface="+mj-lt"/>
                <a:cs typeface="Corbel"/>
              </a:rPr>
              <a:t>  </a:t>
            </a:r>
            <a:r>
              <a:rPr lang="en-GB" sz="1600" dirty="0" err="1">
                <a:latin typeface="+mj-lt"/>
                <a:cs typeface="Corbel"/>
              </a:rPr>
              <a:t>neka</a:t>
            </a:r>
            <a:r>
              <a:rPr lang="en-GB" sz="1600" dirty="0">
                <a:latin typeface="+mj-lt"/>
                <a:cs typeface="Corbel"/>
              </a:rPr>
              <a:t> </a:t>
            </a:r>
            <a:r>
              <a:rPr lang="en-GB" sz="1600" dirty="0" err="1">
                <a:latin typeface="+mj-lt"/>
                <a:cs typeface="Corbel"/>
              </a:rPr>
              <a:t>poglavlja</a:t>
            </a:r>
            <a:r>
              <a:rPr lang="en-GB" sz="1600" dirty="0">
                <a:latin typeface="+mj-lt"/>
                <a:cs typeface="Corbel"/>
              </a:rPr>
              <a:t> </a:t>
            </a:r>
            <a:r>
              <a:rPr lang="en-GB" sz="1600" dirty="0" err="1">
                <a:latin typeface="+mj-lt"/>
                <a:cs typeface="Corbel"/>
              </a:rPr>
              <a:t>prevedena</a:t>
            </a:r>
            <a:r>
              <a:rPr lang="en-GB" sz="1600" dirty="0">
                <a:latin typeface="+mj-lt"/>
                <a:cs typeface="Corbel"/>
              </a:rPr>
              <a:t> </a:t>
            </a:r>
            <a:r>
              <a:rPr lang="en-GB" sz="1600" dirty="0" err="1">
                <a:latin typeface="+mj-lt"/>
                <a:cs typeface="Corbel"/>
              </a:rPr>
              <a:t>na</a:t>
            </a:r>
            <a:r>
              <a:rPr lang="en-GB" sz="1600" dirty="0">
                <a:latin typeface="+mj-lt"/>
                <a:cs typeface="Corbel"/>
              </a:rPr>
              <a:t> 6 </a:t>
            </a:r>
            <a:r>
              <a:rPr lang="en-GB" sz="1600" dirty="0" err="1">
                <a:latin typeface="+mj-lt"/>
                <a:cs typeface="Corbel"/>
              </a:rPr>
              <a:t>jezika</a:t>
            </a:r>
            <a:endParaRPr lang="en-GB" sz="1600" dirty="0" smtClean="0">
              <a:latin typeface="+mj-lt"/>
              <a:cs typeface="Corbe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82763" y="2396518"/>
            <a:ext cx="4157818" cy="1361495"/>
            <a:chOff x="532573" y="2206044"/>
            <a:chExt cx="4157818" cy="1361495"/>
          </a:xfrm>
        </p:grpSpPr>
        <p:pic>
          <p:nvPicPr>
            <p:cNvPr id="13" name="Picture 12" descr="eopower_logo_web_transparent_background_highre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248" y="2206044"/>
              <a:ext cx="1929143" cy="975472"/>
            </a:xfrm>
            <a:prstGeom prst="rect">
              <a:avLst/>
            </a:prstGeom>
          </p:spPr>
        </p:pic>
        <p:pic>
          <p:nvPicPr>
            <p:cNvPr id="14" name="Picture 13" descr="iason_log_smal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13" y="2403212"/>
              <a:ext cx="1308100" cy="6604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2573" y="3227472"/>
              <a:ext cx="17587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www.iason-fp7.eu</a:t>
              </a:r>
              <a:endParaRPr lang="en-US" sz="1600" i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52418" y="3228985"/>
              <a:ext cx="17096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/>
                <a:t>www.eopower.eu</a:t>
              </a:r>
              <a:endParaRPr lang="en-US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0" y="1244490"/>
            <a:ext cx="5364480" cy="49896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40" y="397536"/>
            <a:ext cx="6938010" cy="101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04240" y="340507"/>
            <a:ext cx="38345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smtClean="0"/>
              <a:t>Materijal</a:t>
            </a:r>
            <a:endParaRPr lang="en-US" sz="2600" b="1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419715"/>
            <a:ext cx="3991898" cy="47037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en-GB" sz="1800" dirty="0" smtClean="0">
                <a:latin typeface="+mj-lt"/>
                <a:cs typeface="Corbel"/>
              </a:rPr>
              <a:t> PDF</a:t>
            </a: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e</a:t>
            </a:r>
            <a:r>
              <a:rPr lang="x-none" sz="1800" dirty="0" smtClean="0">
                <a:latin typeface="+mj-lt"/>
                <a:cs typeface="Corbel"/>
              </a:rPr>
              <a:t>-knjiga</a:t>
            </a:r>
            <a:r>
              <a:rPr lang="en-GB" sz="1800" dirty="0" smtClean="0">
                <a:latin typeface="+mj-lt"/>
                <a:cs typeface="Corbel"/>
              </a:rPr>
              <a:t> (</a:t>
            </a:r>
            <a:r>
              <a:rPr lang="en-GB" sz="1800" dirty="0" err="1" smtClean="0">
                <a:latin typeface="+mj-lt"/>
                <a:cs typeface="Corbel"/>
              </a:rPr>
              <a:t>iTunesStore</a:t>
            </a:r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hr-HR" sz="1800" dirty="0">
                <a:latin typeface="+mj-lt"/>
                <a:cs typeface="Corbel"/>
              </a:rPr>
              <a:t>i</a:t>
            </a:r>
            <a:r>
              <a:rPr lang="en-GB" sz="1800" dirty="0" smtClean="0">
                <a:latin typeface="+mj-lt"/>
                <a:cs typeface="Corbel"/>
              </a:rPr>
              <a:t> Google Play Books)</a:t>
            </a: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x-none" sz="1800" dirty="0" smtClean="0">
                <a:latin typeface="+mj-lt"/>
                <a:cs typeface="Corbel"/>
              </a:rPr>
              <a:t>Virtualni stroj</a:t>
            </a:r>
            <a:endParaRPr lang="en-GB" sz="1800" dirty="0" smtClean="0">
              <a:latin typeface="+mj-lt"/>
              <a:cs typeface="Corbel"/>
            </a:endParaRP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x-none" sz="1800" dirty="0" smtClean="0">
                <a:latin typeface="+mj-lt"/>
                <a:cs typeface="Corbel"/>
              </a:rPr>
              <a:t>Cijeli </a:t>
            </a:r>
            <a:r>
              <a:rPr lang="x-none" sz="1800" dirty="0">
                <a:latin typeface="+mj-lt"/>
                <a:cs typeface="Corbel"/>
              </a:rPr>
              <a:t>softver / tutorijali / test podaci </a:t>
            </a:r>
            <a:r>
              <a:rPr lang="x-none" sz="1800" dirty="0" smtClean="0">
                <a:latin typeface="+mj-lt"/>
                <a:cs typeface="Corbel"/>
              </a:rPr>
              <a:t>već instalirani</a:t>
            </a:r>
            <a:endParaRPr lang="x-none" sz="1800" dirty="0">
              <a:latin typeface="+mj-lt"/>
              <a:cs typeface="Corbel"/>
            </a:endParaRPr>
          </a:p>
          <a:p>
            <a:pPr marL="0" indent="0"/>
            <a:endParaRPr lang="x-none" sz="1800" dirty="0">
              <a:latin typeface="+mj-lt"/>
              <a:cs typeface="Corbel"/>
            </a:endParaRPr>
          </a:p>
          <a:p>
            <a:pPr marL="0" indent="0"/>
            <a:r>
              <a:rPr lang="x-none" sz="1800" dirty="0">
                <a:latin typeface="+mj-lt"/>
                <a:cs typeface="Corbel"/>
              </a:rPr>
              <a:t>  Potpuno besplatan (uz CC licencu)</a:t>
            </a:r>
            <a:endParaRPr lang="en-GB" sz="1800" dirty="0" smtClean="0">
              <a:latin typeface="+mj-lt"/>
              <a:cs typeface="Corbel"/>
            </a:endParaRPr>
          </a:p>
        </p:txBody>
      </p:sp>
      <p:pic>
        <p:nvPicPr>
          <p:cNvPr id="13" name="Image 9" descr="Screen Shot 2013-09-06 at 16.36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662" y="832950"/>
            <a:ext cx="3984411" cy="521560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7200" y="5001068"/>
            <a:ext cx="3928907" cy="584776"/>
            <a:chOff x="457200" y="5001068"/>
            <a:chExt cx="3928907" cy="58477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5056421"/>
              <a:ext cx="1308965" cy="44814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66165" y="5001068"/>
              <a:ext cx="261994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800" dirty="0" smtClean="0"/>
                <a:t>This work is licensed under the Creative Commons Attribution- NonCommercial-ShareAlike 3.0 Unported License. To view a copy of this license, visit: http://creativecommons.org/licenses/by-nc-sa/3.0/. </a:t>
              </a:r>
            </a:p>
            <a:p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6053" y="415457"/>
            <a:ext cx="56942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600" b="1"/>
              <a:t>Koji pristup će biti primijenjen?</a:t>
            </a:r>
            <a:endParaRPr lang="en-US" sz="2600" b="1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419715"/>
            <a:ext cx="3991898" cy="470378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/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hr-HR" sz="1800" dirty="0"/>
              <a:t>Retorička pitanja, npr. </a:t>
            </a:r>
            <a:endParaRPr lang="hr-HR" sz="1800" dirty="0" smtClean="0"/>
          </a:p>
          <a:p>
            <a:pPr marL="400050" lvl="1" indent="0"/>
            <a:r>
              <a:rPr lang="hr-HR" sz="1400" dirty="0" smtClean="0"/>
              <a:t>Kako skladištiti </a:t>
            </a:r>
            <a:r>
              <a:rPr lang="hr-HR" sz="1400" dirty="0"/>
              <a:t>podatke? </a:t>
            </a:r>
            <a:endParaRPr lang="hr-HR" sz="1400" dirty="0" smtClean="0"/>
          </a:p>
          <a:p>
            <a:pPr marL="400050" lvl="1" indent="0"/>
            <a:r>
              <a:rPr lang="hr-HR" sz="1400" dirty="0" smtClean="0"/>
              <a:t>Kako </a:t>
            </a:r>
            <a:r>
              <a:rPr lang="hr-HR" sz="1400" dirty="0"/>
              <a:t>objaviti podatke? </a:t>
            </a:r>
            <a:endParaRPr lang="hr-HR" sz="1400" dirty="0" smtClean="0"/>
          </a:p>
          <a:p>
            <a:pPr marL="0" indent="0"/>
            <a:r>
              <a:rPr lang="hr-HR" sz="1800" dirty="0" smtClean="0"/>
              <a:t>Tutorijal </a:t>
            </a:r>
            <a:r>
              <a:rPr lang="hr-HR" sz="1800" dirty="0"/>
              <a:t>zamjenjuje teoriju / </a:t>
            </a:r>
            <a:r>
              <a:rPr lang="hr-HR" sz="1800" dirty="0" smtClean="0"/>
              <a:t>iskustvo</a:t>
            </a:r>
          </a:p>
          <a:p>
            <a:pPr marL="0" indent="0"/>
            <a:r>
              <a:rPr lang="hr-HR" sz="1800" dirty="0" smtClean="0"/>
              <a:t>Jednostavan </a:t>
            </a:r>
            <a:r>
              <a:rPr lang="hr-HR" sz="1800" dirty="0"/>
              <a:t>za </a:t>
            </a:r>
            <a:r>
              <a:rPr lang="hr-HR" sz="1800" dirty="0" smtClean="0"/>
              <a:t>početak korištenja</a:t>
            </a:r>
          </a:p>
          <a:p>
            <a:pPr marL="400050" lvl="1" indent="0"/>
            <a:r>
              <a:rPr lang="hr-HR" sz="1400" dirty="0" smtClean="0"/>
              <a:t>da </a:t>
            </a:r>
            <a:r>
              <a:rPr lang="hr-HR" sz="1400" dirty="0"/>
              <a:t>bi pratili tečaj, korisnici samo </a:t>
            </a:r>
            <a:r>
              <a:rPr lang="hr-HR" sz="1400" dirty="0" smtClean="0"/>
              <a:t>trebaju </a:t>
            </a:r>
            <a:r>
              <a:rPr lang="hr-HR" sz="1400" dirty="0"/>
              <a:t>kopirati virtualnu mašinu na svoje </a:t>
            </a:r>
            <a:r>
              <a:rPr lang="hr-HR" sz="1400" dirty="0" smtClean="0"/>
              <a:t>računalo</a:t>
            </a:r>
          </a:p>
          <a:p>
            <a:pPr marL="400050" lvl="1" indent="0"/>
            <a:r>
              <a:rPr lang="hr-HR" sz="1400" dirty="0" smtClean="0"/>
              <a:t>"Početna</a:t>
            </a:r>
            <a:r>
              <a:rPr lang="hr-HR" sz="1400" dirty="0"/>
              <a:t>" HTML </a:t>
            </a:r>
            <a:r>
              <a:rPr lang="hr-HR" sz="1400" dirty="0" smtClean="0"/>
              <a:t>stranica</a:t>
            </a:r>
          </a:p>
          <a:p>
            <a:pPr marL="400050" lvl="1" indent="0"/>
            <a:r>
              <a:rPr lang="hr-HR" sz="1400" dirty="0" smtClean="0"/>
              <a:t>Moguće </a:t>
            </a:r>
            <a:r>
              <a:rPr lang="hr-HR" sz="1400" dirty="0"/>
              <a:t>je ići brzo kroz vježbu (upute: podebljano / teze) </a:t>
            </a:r>
            <a:endParaRPr lang="hr-HR" sz="1400" dirty="0" smtClean="0"/>
          </a:p>
          <a:p>
            <a:pPr marL="400050" lvl="1" indent="0"/>
            <a:r>
              <a:rPr lang="hr-HR" sz="1400" dirty="0" smtClean="0"/>
              <a:t>Jednostavno </a:t>
            </a:r>
            <a:r>
              <a:rPr lang="hr-HR" sz="1400" dirty="0"/>
              <a:t>korisničko </a:t>
            </a:r>
            <a:r>
              <a:rPr lang="hr-HR" sz="1400" dirty="0" smtClean="0"/>
              <a:t>sučelje</a:t>
            </a:r>
          </a:p>
          <a:p>
            <a:pPr marL="0" indent="0"/>
            <a:r>
              <a:rPr lang="hr-HR" sz="1800" dirty="0"/>
              <a:t>I</a:t>
            </a:r>
            <a:r>
              <a:rPr lang="hr-HR" sz="1800" dirty="0" smtClean="0"/>
              <a:t>nteroperabilnost </a:t>
            </a:r>
          </a:p>
          <a:p>
            <a:pPr marL="400050" lvl="1" indent="0"/>
            <a:r>
              <a:rPr lang="hr-HR" sz="1400" dirty="0" smtClean="0"/>
              <a:t>Može </a:t>
            </a:r>
            <a:r>
              <a:rPr lang="hr-HR" sz="1400" dirty="0"/>
              <a:t>biti korišten Mac OS, Windows, Linux </a:t>
            </a:r>
            <a:endParaRPr lang="hr-HR" sz="1400" dirty="0" smtClean="0"/>
          </a:p>
          <a:p>
            <a:pPr marL="400050" lvl="1" indent="0"/>
            <a:r>
              <a:rPr lang="hr-HR" sz="1400" dirty="0" smtClean="0"/>
              <a:t>OGC </a:t>
            </a:r>
            <a:r>
              <a:rPr lang="hr-HR" sz="1400" dirty="0"/>
              <a:t>kompatibilne tehnologije </a:t>
            </a:r>
            <a:endParaRPr lang="hr-HR" sz="1400" dirty="0" smtClean="0"/>
          </a:p>
          <a:p>
            <a:pPr marL="0" indent="0"/>
            <a:r>
              <a:rPr lang="hr-HR" sz="1800" dirty="0" smtClean="0"/>
              <a:t>Od </a:t>
            </a:r>
            <a:r>
              <a:rPr lang="hr-HR" sz="1800" dirty="0"/>
              <a:t>testa do proizvoda </a:t>
            </a:r>
            <a:endParaRPr lang="hr-HR" sz="1800" dirty="0" smtClean="0"/>
          </a:p>
          <a:p>
            <a:pPr marL="400050" lvl="1" indent="0"/>
            <a:r>
              <a:rPr lang="hr-HR" sz="1400" dirty="0" smtClean="0"/>
              <a:t>Instalirati </a:t>
            </a:r>
            <a:r>
              <a:rPr lang="hr-HR" sz="1400" dirty="0"/>
              <a:t>virtualni stroj u razvojno okruženje</a:t>
            </a:r>
            <a:endParaRPr lang="en-GB" sz="1200" dirty="0" smtClean="0">
              <a:latin typeface="+mj-lt"/>
              <a:cs typeface="Corbel"/>
            </a:endParaRPr>
          </a:p>
        </p:txBody>
      </p:sp>
      <p:pic>
        <p:nvPicPr>
          <p:cNvPr id="7" name="Image 9" descr="Screen Shot 2013-09-06 at 16.31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017" y="1727663"/>
            <a:ext cx="3927014" cy="27100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419813" y="4481747"/>
            <a:ext cx="2751522" cy="308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00" i="1">
                <a:latin typeface="+mj-lt"/>
                <a:cs typeface="Corbel"/>
              </a:rPr>
              <a:t>Instrukcije su podebljane + teze</a:t>
            </a:r>
            <a:endParaRPr lang="en-GB" sz="1300" i="1" dirty="0" smtClean="0">
              <a:latin typeface="+mj-lt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562" y="415457"/>
            <a:ext cx="15159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smtClean="0"/>
              <a:t>Pregled</a:t>
            </a:r>
            <a:endParaRPr lang="en-US" sz="2600" b="1" dirty="0"/>
          </a:p>
        </p:txBody>
      </p:sp>
      <p:pic>
        <p:nvPicPr>
          <p:cNvPr id="6" name="Picture 5" descr="Over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93" y="40005"/>
            <a:ext cx="6661211" cy="6356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07" y="1862256"/>
            <a:ext cx="1644091" cy="712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07" y="2945676"/>
            <a:ext cx="1862518" cy="433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562" y="4450631"/>
            <a:ext cx="538344" cy="606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557155"/>
            <a:ext cx="1332193" cy="66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EOPOWER - http://www.eopower.eu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354" y="415457"/>
            <a:ext cx="5628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smtClean="0"/>
              <a:t>Poglavlja i ključne riječi</a:t>
            </a:r>
            <a:endParaRPr lang="en-US" sz="2600" b="1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949475"/>
              </p:ext>
            </p:extLst>
          </p:nvPr>
        </p:nvGraphicFramePr>
        <p:xfrm>
          <a:off x="312666" y="1340512"/>
          <a:ext cx="8686799" cy="493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8606"/>
                <a:gridCol w="50881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900" dirty="0" smtClean="0"/>
                        <a:t>Poglavlje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900" dirty="0" smtClean="0"/>
                        <a:t>Ključne</a:t>
                      </a:r>
                      <a:r>
                        <a:rPr lang="hr-HR" sz="1900" baseline="0" dirty="0" smtClean="0"/>
                        <a:t> riječi</a:t>
                      </a:r>
                      <a:endParaRPr lang="en-US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smtClean="0"/>
                        <a:t>Pregled IPP koncepta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700" smtClean="0"/>
                        <a:t>Dijeljenje podataka; Internet; interoperabilnost; OGC; SDI; web servisi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1700" dirty="0" smtClean="0"/>
                        <a:t>Kako skladištiti podatke?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DBMS; PostGIS; PostgreSQL; SQL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1700" smtClean="0"/>
                        <a:t>Kako objaviti podatke?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GeoServer; KML; WCS, WFS; WMS; SLD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1700" smtClean="0"/>
                        <a:t>Kako dokumentirati i pretraživati ​​podatke?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CSW; GeoNetwork; ISO19115; ISO19139</a:t>
                      </a:r>
                      <a:r>
                        <a:rPr lang="pt-BR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x-none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metapodaci</a:t>
                      </a:r>
                      <a:r>
                        <a:rPr lang="pt-BR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pt-BR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XML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1700" smtClean="0"/>
                        <a:t>Kako obrađivati ​​podatke?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700" smtClean="0"/>
                        <a:t>Podaci o okolišu; geoprocesiranje; Python script; PyWPS; Web informacija Service (WPS)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1700" smtClean="0"/>
                        <a:t>Kako prikazati podatke?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Google Earth; </a:t>
                      </a:r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OpenLayers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QGIS; WMS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1700" smtClean="0"/>
                        <a:t>Kako preuzeti podatke?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700" dirty="0" smtClean="0"/>
                        <a:t>skidanje; plugin-ovi; WCS, WFS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1700" smtClean="0"/>
                        <a:t>Kako analizirati / tumačiti podatke?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700" smtClean="0"/>
                        <a:t>Podaci o okolišu; geoprocesiranje; lokalni poslužitelj; PyWPS; udaljeni poslužitelj; Web informacija Service (WPS)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1700" smtClean="0"/>
                        <a:t>Kako dijeliti servise s drugima?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smtClean="0"/>
                        <a:t>GEO Discovery </a:t>
                      </a:r>
                      <a:r>
                        <a:rPr lang="fr-CH" sz="1700" dirty="0" smtClean="0"/>
                        <a:t>and</a:t>
                      </a:r>
                      <a:r>
                        <a:rPr lang="fr-CH" sz="1700" baseline="0" dirty="0" smtClean="0"/>
                        <a:t> </a:t>
                      </a:r>
                      <a:r>
                        <a:rPr lang="fr-CH" sz="1700" baseline="0" smtClean="0"/>
                        <a:t>Access Broker; </a:t>
                      </a:r>
                      <a:r>
                        <a:rPr lang="x-none" sz="1700" baseline="0" smtClean="0"/>
                        <a:t>registriranje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7359" y="405297"/>
            <a:ext cx="54467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dirty="0" smtClean="0"/>
              <a:t>Kako pohraniti podatke?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96" y="1970061"/>
            <a:ext cx="4758329" cy="3505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smtClean="0"/>
              <a:t>Ključne riječi: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DBMS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PostGIS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PostgreSQL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SQL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chemeClr val="bg1">
                    <a:lumMod val="75000"/>
                  </a:schemeClr>
                </a:solidFill>
              </a:rPr>
              <a:t>Kako</a:t>
            </a:r>
            <a:r>
              <a:rPr lang="en-GB" sz="26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2600" b="1" dirty="0" smtClean="0">
                <a:solidFill>
                  <a:schemeClr val="bg1">
                    <a:lumMod val="75000"/>
                  </a:schemeClr>
                </a:solidFill>
              </a:rPr>
              <a:t>pohraniti</a:t>
            </a:r>
            <a:r>
              <a:rPr lang="en-GB" sz="26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600" b="1" dirty="0" err="1">
                <a:solidFill>
                  <a:schemeClr val="bg1">
                    <a:lumMod val="75000"/>
                  </a:schemeClr>
                </a:solidFill>
              </a:rPr>
              <a:t>podatke</a:t>
            </a:r>
            <a:r>
              <a:rPr lang="en-GB" sz="2600" b="1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345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1"/>
              <a:t>Što je baza prostornih podataka?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83464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Za </a:t>
            </a:r>
            <a:r>
              <a:rPr lang="hr-HR" dirty="0"/>
              <a:t>pohranu prostornih podataka, prostorne baze su najbolje </a:t>
            </a:r>
            <a:r>
              <a:rPr lang="hr-HR" dirty="0" smtClean="0"/>
              <a:t>sredstvo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Prostorne </a:t>
            </a:r>
            <a:r>
              <a:rPr lang="hr-HR" dirty="0"/>
              <a:t>baze skladište i manipuliraju prostornim objektima. </a:t>
            </a: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Primjeri</a:t>
            </a:r>
            <a:r>
              <a:rPr lang="hr-HR" dirty="0"/>
              <a:t>: PostGIS, Oracle Spatial, SQL Server 2008, ... </a:t>
            </a: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Obična </a:t>
            </a:r>
            <a:r>
              <a:rPr lang="hr-HR" dirty="0"/>
              <a:t>baza ima stringove, brojeve, datume ... Prostorna baza dodaje posebne (prostorne) tipove atributa radi predstavljanja geografskih svojstava. </a:t>
            </a: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Prostorna </a:t>
            </a:r>
            <a:r>
              <a:rPr lang="hr-HR" dirty="0"/>
              <a:t>baza osigurava "prostorni indeks" koji odgovara na pitanje "koji objekti su unutar nekog konkretnog </a:t>
            </a:r>
            <a:r>
              <a:rPr lang="hr-HR" dirty="0" smtClean="0"/>
              <a:t>okvira?".</a:t>
            </a:r>
            <a:endParaRPr lang="hr-HR" dirty="0"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856" y="4714750"/>
            <a:ext cx="2320283" cy="1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chemeClr val="bg1">
                    <a:lumMod val="75000"/>
                  </a:schemeClr>
                </a:solidFill>
              </a:rPr>
              <a:t>Kako</a:t>
            </a:r>
            <a:r>
              <a:rPr lang="en-GB" sz="26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2600" b="1" dirty="0" smtClean="0">
                <a:solidFill>
                  <a:schemeClr val="bg1">
                    <a:lumMod val="75000"/>
                  </a:schemeClr>
                </a:solidFill>
              </a:rPr>
              <a:t>pohraniti</a:t>
            </a:r>
            <a:r>
              <a:rPr lang="en-GB" sz="26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600" b="1" dirty="0" err="1">
                <a:solidFill>
                  <a:schemeClr val="bg1">
                    <a:lumMod val="75000"/>
                  </a:schemeClr>
                </a:solidFill>
              </a:rPr>
              <a:t>podatke</a:t>
            </a:r>
            <a:r>
              <a:rPr lang="en-GB" sz="2600" b="1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108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PostgreSQL/PostGIS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8346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hr-HR" dirty="0"/>
              <a:t>PostgreSQL je moćan objektno-orijentiran softver za </a:t>
            </a:r>
            <a:r>
              <a:rPr lang="hr-HR" dirty="0" smtClean="0"/>
              <a:t>upravljanje </a:t>
            </a:r>
            <a:r>
              <a:rPr lang="hr-HR" dirty="0"/>
              <a:t>bazama podataka, besplatan i otvoren </a:t>
            </a:r>
            <a:endParaRPr lang="hr-HR" dirty="0" smtClean="0"/>
          </a:p>
          <a:p>
            <a:pPr>
              <a:buFont typeface="Arial"/>
              <a:buChar char="•"/>
            </a:pPr>
            <a:endParaRPr lang="hr-HR" dirty="0"/>
          </a:p>
          <a:p>
            <a:pPr>
              <a:buFont typeface="Arial"/>
              <a:buChar char="•"/>
            </a:pPr>
            <a:r>
              <a:rPr lang="hr-HR" dirty="0" smtClean="0"/>
              <a:t> PostGIS </a:t>
            </a:r>
            <a:r>
              <a:rPr lang="hr-HR" dirty="0"/>
              <a:t>pretvara PostgreSQL Database Management System u prostornu bazu dodavanjem podrške za tri svojstva: prostorni tipovi, prostorni indeksi i prostorne značajke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79296" y="3500702"/>
            <a:ext cx="8207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3) </a:t>
            </a:r>
            <a:r>
              <a:rPr lang="en-US" dirty="0" err="1" smtClean="0"/>
              <a:t>KReirajte</a:t>
            </a:r>
            <a:r>
              <a:rPr lang="en-US" dirty="0" smtClean="0"/>
              <a:t>:</a:t>
            </a:r>
          </a:p>
          <a:p>
            <a:r>
              <a:rPr lang="en-US" dirty="0" smtClean="0"/>
              <a:t>	a) </a:t>
            </a:r>
            <a:r>
              <a:rPr lang="en-US" dirty="0" err="1" smtClean="0"/>
              <a:t>desni</a:t>
            </a:r>
            <a:r>
              <a:rPr lang="en-US" dirty="0" smtClean="0"/>
              <a:t> </a:t>
            </a:r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stavku</a:t>
            </a:r>
            <a:r>
              <a:rPr lang="x-none" dirty="0" smtClean="0"/>
              <a:t> </a:t>
            </a:r>
            <a:r>
              <a:rPr lang="en-US" dirty="0" smtClean="0"/>
              <a:t>Databases </a:t>
            </a:r>
            <a:r>
              <a:rPr lang="hr-HR" dirty="0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odaberite</a:t>
            </a:r>
            <a:r>
              <a:rPr lang="x-none" dirty="0" smtClean="0"/>
              <a:t> </a:t>
            </a:r>
            <a:r>
              <a:rPr lang="en-US" dirty="0" smtClean="0"/>
              <a:t>New Database</a:t>
            </a:r>
          </a:p>
          <a:p>
            <a:r>
              <a:rPr lang="en-US" dirty="0" smtClean="0"/>
              <a:t>	b) </a:t>
            </a:r>
            <a:r>
              <a:rPr lang="en-US" dirty="0" err="1" smtClean="0"/>
              <a:t>Ispunite</a:t>
            </a:r>
            <a:r>
              <a:rPr lang="en-US" dirty="0" smtClean="0"/>
              <a:t> </a:t>
            </a:r>
            <a:r>
              <a:rPr lang="en-US" dirty="0" err="1" smtClean="0"/>
              <a:t>formu</a:t>
            </a:r>
            <a:r>
              <a:rPr lang="en-US" dirty="0" smtClean="0"/>
              <a:t>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Name: Cyclones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Owner: </a:t>
            </a:r>
            <a:r>
              <a:rPr lang="en-US" dirty="0" err="1" smtClean="0"/>
              <a:t>Postgres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Template: </a:t>
            </a:r>
            <a:r>
              <a:rPr lang="en-US" dirty="0" err="1" smtClean="0"/>
              <a:t>template_postgis</a:t>
            </a:r>
            <a:endParaRPr lang="en-US" dirty="0" smtClean="0"/>
          </a:p>
          <a:p>
            <a:pPr lvl="1"/>
            <a:r>
              <a:rPr lang="en-US" dirty="0" smtClean="0"/>
              <a:t>c) </a:t>
            </a:r>
            <a:r>
              <a:rPr lang="en-US" dirty="0" err="1" smtClean="0"/>
              <a:t>Kliknite</a:t>
            </a:r>
            <a:r>
              <a:rPr lang="en-US" dirty="0" smtClean="0"/>
              <a:t> OK</a:t>
            </a:r>
          </a:p>
          <a:p>
            <a:pPr lvl="1"/>
            <a:endParaRPr lang="en-US" dirty="0" smtClean="0"/>
          </a:p>
          <a:p>
            <a:pPr marL="0" lvl="1"/>
            <a:r>
              <a:rPr lang="en-US" dirty="0" err="1" smtClean="0"/>
              <a:t>Baza</a:t>
            </a:r>
            <a:r>
              <a:rPr lang="en-US" dirty="0" smtClean="0"/>
              <a:t> je </a:t>
            </a:r>
            <a:r>
              <a:rPr lang="en-US" dirty="0" err="1" smtClean="0"/>
              <a:t>napravljena</a:t>
            </a:r>
            <a:r>
              <a:rPr lang="en-US" dirty="0" smtClean="0"/>
              <a:t>! </a:t>
            </a:r>
            <a:r>
              <a:rPr lang="en-GB" dirty="0" err="1"/>
              <a:t>Možete</a:t>
            </a:r>
            <a:r>
              <a:rPr lang="en-GB" dirty="0"/>
              <a:t> je </a:t>
            </a:r>
            <a:r>
              <a:rPr lang="en-GB" dirty="0" err="1"/>
              <a:t>provjeriti</a:t>
            </a:r>
            <a:r>
              <a:rPr lang="en-GB" dirty="0"/>
              <a:t> </a:t>
            </a:r>
            <a:r>
              <a:rPr lang="en-GB" dirty="0" err="1"/>
              <a:t>sljedećim</a:t>
            </a:r>
            <a:r>
              <a:rPr lang="en-GB" dirty="0"/>
              <a:t> SQL </a:t>
            </a:r>
            <a:r>
              <a:rPr lang="en-GB" dirty="0" err="1"/>
              <a:t>upitom</a:t>
            </a:r>
            <a:r>
              <a:rPr lang="en-GB" dirty="0"/>
              <a:t>:</a:t>
            </a:r>
            <a:r>
              <a:rPr lang="en-US" dirty="0" smtClean="0"/>
              <a:t> </a:t>
            </a:r>
            <a:r>
              <a:rPr lang="x-none" dirty="0" smtClean="0"/>
              <a:t/>
            </a:r>
            <a:br>
              <a:rPr lang="x-none" dirty="0" smtClean="0"/>
            </a:br>
            <a:r>
              <a:rPr lang="en-US" b="1" dirty="0" smtClean="0"/>
              <a:t>SELECT </a:t>
            </a:r>
            <a:r>
              <a:rPr lang="en-US" b="1" dirty="0" err="1" smtClean="0"/>
              <a:t>postgis_full_version</a:t>
            </a:r>
            <a:r>
              <a:rPr lang="en-US" b="1" dirty="0" smtClean="0"/>
              <a:t>();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chemeClr val="bg1">
                    <a:lumMod val="75000"/>
                  </a:schemeClr>
                </a:solidFill>
              </a:rPr>
              <a:t>Kako</a:t>
            </a:r>
            <a:r>
              <a:rPr lang="en-GB" sz="26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2600" b="1" dirty="0" smtClean="0">
                <a:solidFill>
                  <a:schemeClr val="bg1">
                    <a:lumMod val="75000"/>
                  </a:schemeClr>
                </a:solidFill>
              </a:rPr>
              <a:t>pohraniti</a:t>
            </a:r>
            <a:r>
              <a:rPr lang="en-GB" sz="26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600" b="1" dirty="0" err="1">
                <a:solidFill>
                  <a:schemeClr val="bg1">
                    <a:lumMod val="75000"/>
                  </a:schemeClr>
                </a:solidFill>
              </a:rPr>
              <a:t>podatke</a:t>
            </a:r>
            <a:r>
              <a:rPr lang="en-GB" sz="2600" b="1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701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Kreiranje </a:t>
            </a:r>
            <a:r>
              <a:rPr lang="pl-PL" b="1" i="1" smtClean="0"/>
              <a:t>prostorne </a:t>
            </a:r>
            <a:r>
              <a:rPr lang="pl-PL" b="1" i="1"/>
              <a:t>baze podataka u PostGIS-u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834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</a:t>
            </a:r>
            <a:r>
              <a:rPr lang="en-GB" dirty="0" err="1"/>
              <a:t>Pokrenite</a:t>
            </a:r>
            <a:r>
              <a:rPr lang="en-GB" dirty="0"/>
              <a:t> </a:t>
            </a:r>
            <a:r>
              <a:rPr lang="en-GB" dirty="0" err="1"/>
              <a:t>pgAdmin</a:t>
            </a:r>
            <a:r>
              <a:rPr lang="en-GB" dirty="0"/>
              <a:t> III (PostgreSQL </a:t>
            </a:r>
            <a:r>
              <a:rPr lang="en-GB" dirty="0" err="1" smtClean="0"/>
              <a:t>administraci</a:t>
            </a:r>
            <a:r>
              <a:rPr lang="x-none" dirty="0" smtClean="0"/>
              <a:t>jsk</a:t>
            </a:r>
            <a:r>
              <a:rPr lang="hr-HR" dirty="0" err="1"/>
              <a:t>o</a:t>
            </a:r>
            <a:r>
              <a:rPr lang="x-none" dirty="0" smtClean="0"/>
              <a:t> </a:t>
            </a:r>
            <a:br>
              <a:rPr lang="x-none" dirty="0" smtClean="0"/>
            </a:br>
            <a:r>
              <a:rPr lang="hr-HR" dirty="0" smtClean="0"/>
              <a:t>sučelje</a:t>
            </a:r>
            <a:r>
              <a:rPr lang="en-GB" dirty="0" smtClean="0"/>
              <a:t>)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OpenGEO</a:t>
            </a:r>
            <a:r>
              <a:rPr lang="en-GB" dirty="0"/>
              <a:t> dashboard-a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1058327"/>
            <a:ext cx="1725850" cy="11391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9296" y="2382530"/>
            <a:ext cx="834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smtClean="0"/>
              <a:t>) </a:t>
            </a:r>
            <a:r>
              <a:rPr lang="hr-HR"/>
              <a:t>Napravite dupli klik na PostGIS (localhost: 5342) i </a:t>
            </a:r>
            <a:r>
              <a:rPr lang="hr-HR" smtClean="0"/>
              <a:t/>
            </a:r>
            <a:br>
              <a:rPr lang="hr-HR" smtClean="0"/>
            </a:br>
            <a:r>
              <a:rPr lang="hr-HR" smtClean="0"/>
              <a:t>upišite </a:t>
            </a:r>
            <a:r>
              <a:rPr lang="hr-HR"/>
              <a:t>"opengeo" kao lozinku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394357"/>
            <a:ext cx="1725850" cy="12690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356" y="4125215"/>
            <a:ext cx="1829444" cy="1340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186" y="4389060"/>
            <a:ext cx="1411344" cy="7500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5620" y="4389060"/>
            <a:ext cx="1351000" cy="7500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4860" y="6038890"/>
            <a:ext cx="503570" cy="4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/>
          </p:cNvSpPr>
          <p:nvPr/>
        </p:nvSpPr>
        <p:spPr bwMode="auto">
          <a:xfrm>
            <a:off x="782320" y="518160"/>
            <a:ext cx="7233919" cy="1561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pl-PL" sz="4000">
                <a:ea typeface="Gill Sans" pitchFamily="-84" charset="0"/>
                <a:cs typeface="Gill Sans" pitchFamily="-84" charset="0"/>
              </a:rPr>
              <a:t>Podaci su "gorivo" za znanstvenu analizu i donošenje upravljačkih odluka</a:t>
            </a:r>
            <a:endParaRPr lang="en-US" sz="4000" dirty="0"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5969" y="2330714"/>
            <a:ext cx="5064249" cy="35450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79296" y="3106200"/>
            <a:ext cx="82075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3) </a:t>
            </a:r>
            <a:r>
              <a:rPr lang="en-US" dirty="0" err="1" smtClean="0"/>
              <a:t>Postavite</a:t>
            </a:r>
            <a:r>
              <a:rPr lang="en-US" dirty="0" smtClean="0"/>
              <a:t> </a:t>
            </a:r>
            <a:r>
              <a:rPr lang="en-US" dirty="0" err="1" smtClean="0"/>
              <a:t>detalje</a:t>
            </a:r>
            <a:r>
              <a:rPr lang="en-US" dirty="0" smtClean="0"/>
              <a:t> </a:t>
            </a:r>
            <a:r>
              <a:rPr lang="hr-HR" dirty="0" smtClean="0"/>
              <a:t>priključka</a:t>
            </a:r>
            <a:r>
              <a:rPr lang="en-US" dirty="0" smtClean="0"/>
              <a:t>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Username: </a:t>
            </a:r>
            <a:r>
              <a:rPr lang="en-US" dirty="0" err="1" smtClean="0"/>
              <a:t>opengeo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Password: </a:t>
            </a:r>
            <a:r>
              <a:rPr lang="en-US" dirty="0" err="1" smtClean="0"/>
              <a:t>opengeo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Serverhost</a:t>
            </a:r>
            <a:r>
              <a:rPr lang="en-US" dirty="0" smtClean="0"/>
              <a:t>: </a:t>
            </a:r>
            <a:r>
              <a:rPr lang="en-US" dirty="0" err="1" smtClean="0"/>
              <a:t>localhost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Port: 5432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Database: Cyclones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marL="0" lvl="1"/>
            <a:r>
              <a:rPr lang="en-US" dirty="0" smtClean="0"/>
              <a:t>4) </a:t>
            </a:r>
            <a:r>
              <a:rPr lang="en-US" dirty="0" err="1" smtClean="0"/>
              <a:t>Kliknite</a:t>
            </a:r>
            <a:r>
              <a:rPr lang="en-US" dirty="0" smtClean="0"/>
              <a:t> </a:t>
            </a:r>
            <a:r>
              <a:rPr lang="en-US" i="1" dirty="0" smtClean="0"/>
              <a:t>OK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i="1" dirty="0" smtClean="0"/>
              <a:t>Import</a:t>
            </a:r>
          </a:p>
          <a:p>
            <a:pPr lvl="1"/>
            <a:endParaRPr lang="en-US" dirty="0" smtClean="0"/>
          </a:p>
          <a:p>
            <a:pPr marL="0" lvl="1"/>
            <a:r>
              <a:rPr lang="x-none" dirty="0" smtClean="0"/>
              <a:t>Shape</a:t>
            </a:r>
            <a:r>
              <a:rPr lang="en-US" dirty="0" smtClean="0"/>
              <a:t> </a:t>
            </a:r>
            <a:r>
              <a:rPr lang="hr-HR" dirty="0"/>
              <a:t>datoteka je sada </a:t>
            </a:r>
            <a:r>
              <a:rPr lang="hr-HR" dirty="0" smtClean="0"/>
              <a:t>uvežena </a:t>
            </a:r>
            <a:r>
              <a:rPr lang="hr-HR" dirty="0"/>
              <a:t>u RostGIS bazu! Nova tablica "cy_buffers" trebala bi se pojaviti kada otvorite "Cyclones" bazu u pgadmin-u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chemeClr val="bg1">
                    <a:lumMod val="75000"/>
                  </a:schemeClr>
                </a:solidFill>
              </a:rPr>
              <a:t>Kako</a:t>
            </a:r>
            <a:r>
              <a:rPr lang="en-GB" sz="26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2600" b="1" dirty="0" smtClean="0">
                <a:solidFill>
                  <a:schemeClr val="bg1">
                    <a:lumMod val="75000"/>
                  </a:schemeClr>
                </a:solidFill>
              </a:rPr>
              <a:t>pohranit</a:t>
            </a:r>
            <a:r>
              <a:rPr lang="en-GB" sz="2600" b="1" dirty="0" err="1" smtClean="0">
                <a:solidFill>
                  <a:schemeClr val="bg1">
                    <a:lumMod val="75000"/>
                  </a:schemeClr>
                </a:solidFill>
              </a:rPr>
              <a:t>i</a:t>
            </a:r>
            <a:r>
              <a:rPr lang="en-GB" sz="26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600" b="1" dirty="0" err="1">
                <a:solidFill>
                  <a:schemeClr val="bg1">
                    <a:lumMod val="75000"/>
                  </a:schemeClr>
                </a:solidFill>
              </a:rPr>
              <a:t>podatke</a:t>
            </a:r>
            <a:r>
              <a:rPr lang="en-GB" sz="2600" b="1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245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Učitavanje</a:t>
            </a:r>
            <a:r>
              <a:rPr lang="en-GB" b="1" i="1" dirty="0"/>
              <a:t> </a:t>
            </a:r>
            <a:r>
              <a:rPr lang="en-GB" b="1" i="1" dirty="0" err="1"/>
              <a:t>prostornih</a:t>
            </a:r>
            <a:r>
              <a:rPr lang="en-GB" b="1" i="1" dirty="0"/>
              <a:t> </a:t>
            </a:r>
            <a:r>
              <a:rPr lang="en-GB" b="1" i="1" dirty="0" err="1"/>
              <a:t>podataka</a:t>
            </a:r>
            <a:r>
              <a:rPr lang="en-GB" b="1" i="1" dirty="0"/>
              <a:t> </a:t>
            </a:r>
            <a:r>
              <a:rPr lang="en-GB" b="1" i="1" dirty="0" smtClean="0"/>
              <a:t>(</a:t>
            </a:r>
            <a:r>
              <a:rPr lang="hr-HR" b="1" i="1" dirty="0" smtClean="0"/>
              <a:t>shapefile</a:t>
            </a:r>
            <a:r>
              <a:rPr lang="en-GB" b="1" i="1" dirty="0" smtClean="0"/>
              <a:t>) </a:t>
            </a:r>
            <a:r>
              <a:rPr lang="en-GB" b="1" i="1" dirty="0"/>
              <a:t>u </a:t>
            </a:r>
            <a:r>
              <a:rPr lang="en-GB" b="1" i="1" dirty="0" err="1"/>
              <a:t>PostGIS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834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</a:t>
            </a:r>
            <a:r>
              <a:rPr lang="hr-HR" dirty="0" smtClean="0"/>
              <a:t>Pokreni</a:t>
            </a:r>
            <a:r>
              <a:rPr lang="en-US" dirty="0" err="1" smtClean="0"/>
              <a:t>te</a:t>
            </a:r>
            <a:r>
              <a:rPr lang="x-none" dirty="0" smtClean="0"/>
              <a:t> </a:t>
            </a:r>
            <a:r>
              <a:rPr lang="en-US" dirty="0" err="1" smtClean="0"/>
              <a:t>pgShapeLoader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9295" y="2382530"/>
            <a:ext cx="679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2) </a:t>
            </a:r>
            <a:r>
              <a:rPr lang="en-US" dirty="0" err="1" smtClean="0"/>
              <a:t>Kliknite</a:t>
            </a:r>
            <a:r>
              <a:rPr lang="en-US" dirty="0" smtClean="0"/>
              <a:t> </a:t>
            </a:r>
            <a:r>
              <a:rPr lang="en-US" i="1" dirty="0" smtClean="0"/>
              <a:t>Add File I </a:t>
            </a:r>
            <a:r>
              <a:rPr lang="en-US" i="1" dirty="0" err="1" smtClean="0"/>
              <a:t>odaberite</a:t>
            </a:r>
            <a:r>
              <a:rPr lang="en-US" i="1" dirty="0"/>
              <a:t> </a:t>
            </a:r>
            <a:r>
              <a:rPr lang="en-US" i="1" dirty="0" smtClean="0"/>
              <a:t>shape da</a:t>
            </a:r>
            <a:r>
              <a:rPr lang="hr-HR" i="1" dirty="0" smtClean="0"/>
              <a:t>t</a:t>
            </a:r>
            <a:r>
              <a:rPr lang="en-US" i="1" dirty="0" err="1" smtClean="0"/>
              <a:t>oteku</a:t>
            </a:r>
            <a:r>
              <a:rPr lang="en-US" i="1" dirty="0" smtClean="0"/>
              <a:t> (</a:t>
            </a:r>
            <a:r>
              <a:rPr lang="x-none" i="1" dirty="0" smtClean="0"/>
              <a:t>нпр</a:t>
            </a:r>
            <a:r>
              <a:rPr lang="en-US" i="1" dirty="0" smtClean="0"/>
              <a:t>: </a:t>
            </a:r>
            <a:r>
              <a:rPr lang="en-US" i="1" dirty="0" err="1" smtClean="0"/>
              <a:t>cy_buffers.shp</a:t>
            </a:r>
            <a:r>
              <a:rPr lang="en-US" i="1" dirty="0" smtClean="0"/>
              <a:t>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751" y="1510636"/>
            <a:ext cx="940249" cy="6083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1510636"/>
            <a:ext cx="1409700" cy="13721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574" y="3223278"/>
            <a:ext cx="1626049" cy="12921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426" y="5894411"/>
            <a:ext cx="1333949" cy="6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/>
              <a:t>Kako objaviti podatke?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95" y="1593849"/>
            <a:ext cx="4780609" cy="34128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smtClean="0"/>
              <a:t>Ključne riječi</a:t>
            </a:r>
            <a:r>
              <a:rPr lang="en-US" b="1" u="sng" smtClean="0"/>
              <a:t>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Geoserver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KML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WCS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WFS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WMS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SLD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1352656"/>
            <a:ext cx="8229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hr-HR" dirty="0"/>
              <a:t>GeoServer </a:t>
            </a:r>
            <a:r>
              <a:rPr lang="hr-HR" dirty="0" smtClean="0"/>
              <a:t>otvoreni </a:t>
            </a:r>
            <a:r>
              <a:rPr lang="hr-HR" dirty="0"/>
              <a:t>softver napisan u </a:t>
            </a:r>
            <a:r>
              <a:rPr lang="hr-HR" dirty="0" smtClean="0"/>
              <a:t>Java-i omogućuje </a:t>
            </a:r>
            <a:r>
              <a:rPr lang="hr-HR" dirty="0"/>
              <a:t>korisniku </a:t>
            </a:r>
            <a:r>
              <a:rPr lang="hr-HR" dirty="0" smtClean="0"/>
              <a:t>dijeljenje i mijenjanje prostornih podataka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x-none" dirty="0" smtClean="0"/>
              <a:t> S</a:t>
            </a:r>
            <a:r>
              <a:rPr lang="en-US" dirty="0" err="1" smtClean="0"/>
              <a:t>erver</a:t>
            </a:r>
            <a:r>
              <a:rPr lang="en-US" dirty="0" smtClean="0"/>
              <a:t> </a:t>
            </a:r>
            <a:r>
              <a:rPr lang="en-US" dirty="0" err="1"/>
              <a:t>za</a:t>
            </a:r>
            <a:r>
              <a:rPr lang="en-US" dirty="0"/>
              <a:t> web </a:t>
            </a:r>
            <a:r>
              <a:rPr lang="en-US" dirty="0" err="1"/>
              <a:t>mapiranje</a:t>
            </a:r>
            <a:r>
              <a:rPr lang="en-US" dirty="0"/>
              <a:t> </a:t>
            </a:r>
            <a:r>
              <a:rPr lang="en-US" dirty="0" err="1"/>
              <a:t>koristi</a:t>
            </a:r>
            <a:r>
              <a:rPr lang="en-US" dirty="0"/>
              <a:t> </a:t>
            </a:r>
            <a:r>
              <a:rPr lang="en-US" dirty="0" err="1"/>
              <a:t>protokole</a:t>
            </a:r>
            <a:r>
              <a:rPr lang="en-US" dirty="0"/>
              <a:t> </a:t>
            </a:r>
            <a:r>
              <a:rPr lang="en-US" dirty="0" err="1"/>
              <a:t>dizajnirane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transfer </a:t>
            </a:r>
            <a:r>
              <a:rPr lang="en-US" dirty="0" err="1"/>
              <a:t>zemljopisnih</a:t>
            </a:r>
            <a:r>
              <a:rPr lang="en-US" dirty="0"/>
              <a:t> </a:t>
            </a:r>
            <a:r>
              <a:rPr lang="en-US" dirty="0" err="1"/>
              <a:t>informacija</a:t>
            </a:r>
            <a:r>
              <a:rPr lang="en-US" dirty="0"/>
              <a:t> 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hr-HR" dirty="0" smtClean="0"/>
              <a:t>Protokoli </a:t>
            </a:r>
            <a:r>
              <a:rPr lang="hr-HR" dirty="0"/>
              <a:t>mogu biti vlasnički ili otvoreni (npr. WMS, WFS) 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hr-HR" dirty="0" smtClean="0"/>
              <a:t>Primjeri </a:t>
            </a:r>
            <a:r>
              <a:rPr lang="hr-HR" dirty="0"/>
              <a:t>poslužitelja za web mapiranje: geoserver, mapserver, mapnik, ArcGIS </a:t>
            </a:r>
            <a:r>
              <a:rPr lang="hr-HR" dirty="0" smtClean="0"/>
              <a:t>server</a:t>
            </a:r>
            <a:r>
              <a:rPr lang="x-none" dirty="0" smtClean="0"/>
              <a:t>...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/>
              <a:t>GeoServer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čitati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različitih</a:t>
            </a:r>
            <a:r>
              <a:rPr lang="en-US" dirty="0"/>
              <a:t> </a:t>
            </a:r>
            <a:r>
              <a:rPr lang="en-US" dirty="0" err="1"/>
              <a:t>izvora</a:t>
            </a:r>
            <a:r>
              <a:rPr lang="en-US" dirty="0"/>
              <a:t>: </a:t>
            </a:r>
            <a:endParaRPr lang="en-US" dirty="0" smtClean="0"/>
          </a:p>
          <a:p>
            <a:pPr lvl="1">
              <a:buFont typeface="Courier New"/>
              <a:buChar char="o"/>
            </a:pPr>
            <a:r>
              <a:rPr lang="en-US" dirty="0" smtClean="0"/>
              <a:t> </a:t>
            </a:r>
            <a:r>
              <a:rPr lang="x-none" dirty="0" smtClean="0"/>
              <a:t>datoteke</a:t>
            </a:r>
            <a:r>
              <a:rPr lang="en-US" dirty="0" smtClean="0"/>
              <a:t>: </a:t>
            </a:r>
            <a:r>
              <a:rPr lang="en-US" dirty="0" err="1" smtClean="0"/>
              <a:t>Shapefile</a:t>
            </a:r>
            <a:r>
              <a:rPr lang="en-US" dirty="0" smtClean="0"/>
              <a:t>, </a:t>
            </a:r>
            <a:r>
              <a:rPr lang="en-US" dirty="0" err="1" smtClean="0"/>
              <a:t>GeoTIFF</a:t>
            </a:r>
            <a:r>
              <a:rPr lang="en-US" dirty="0" smtClean="0"/>
              <a:t>, </a:t>
            </a:r>
            <a:r>
              <a:rPr lang="en-US" dirty="0" err="1" smtClean="0"/>
              <a:t>ArcGrid</a:t>
            </a:r>
            <a:r>
              <a:rPr lang="en-US" dirty="0" smtClean="0"/>
              <a:t>, JPEG2000, GDAL formats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 </a:t>
            </a:r>
            <a:r>
              <a:rPr lang="x-none" dirty="0" smtClean="0"/>
              <a:t>baze podataka</a:t>
            </a:r>
            <a:r>
              <a:rPr lang="en-US" dirty="0" smtClean="0"/>
              <a:t>: </a:t>
            </a:r>
            <a:r>
              <a:rPr lang="en-US" dirty="0" err="1" smtClean="0"/>
              <a:t>PostGIS</a:t>
            </a:r>
            <a:r>
              <a:rPr lang="en-US" dirty="0" smtClean="0"/>
              <a:t>, </a:t>
            </a:r>
            <a:r>
              <a:rPr lang="en-US" dirty="0" err="1" smtClean="0"/>
              <a:t>ArcSDE</a:t>
            </a:r>
            <a:r>
              <a:rPr lang="en-US" dirty="0" smtClean="0"/>
              <a:t>, Oracle Spatial, DB2, SQL Server</a:t>
            </a:r>
          </a:p>
          <a:p>
            <a:pPr lvl="1">
              <a:buFont typeface="Courier New"/>
              <a:buChar char="o"/>
            </a:pPr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GeoServer</a:t>
            </a:r>
            <a:r>
              <a:rPr lang="en-US" dirty="0" smtClean="0"/>
              <a:t> </a:t>
            </a:r>
            <a:r>
              <a:rPr lang="en-GB" dirty="0" err="1"/>
              <a:t>implementira</a:t>
            </a:r>
            <a:r>
              <a:rPr lang="en-GB" dirty="0"/>
              <a:t> </a:t>
            </a:r>
            <a:r>
              <a:rPr lang="en-GB" dirty="0" err="1"/>
              <a:t>otvorene</a:t>
            </a:r>
            <a:r>
              <a:rPr lang="en-GB" dirty="0"/>
              <a:t> OGC </a:t>
            </a:r>
            <a:r>
              <a:rPr lang="en-GB" dirty="0" err="1"/>
              <a:t>standarde</a:t>
            </a:r>
            <a:r>
              <a:rPr lang="en-US" dirty="0" smtClean="0"/>
              <a:t>: WMS, WFS, WCS</a:t>
            </a:r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151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Osnove GeoServer-a</a:t>
            </a:r>
            <a:endParaRPr lang="en-US" dirty="0"/>
          </a:p>
        </p:txBody>
      </p:sp>
      <p:pic>
        <p:nvPicPr>
          <p:cNvPr id="11" name="Picture 10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15" y="5735802"/>
            <a:ext cx="1206407" cy="6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011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/>
              <a:t>Osnove </a:t>
            </a:r>
            <a:r>
              <a:rPr lang="en-GB" b="1" i="1" smtClean="0"/>
              <a:t>GeoServer-a</a:t>
            </a:r>
            <a:r>
              <a:rPr lang="x-none" smtClean="0"/>
              <a:t>: </a:t>
            </a:r>
            <a:r>
              <a:rPr lang="en-US" b="1" i="1" smtClean="0"/>
              <a:t>WMS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Web Map Service (WMS): </a:t>
            </a:r>
          </a:p>
          <a:p>
            <a:pPr marL="355600"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x-none" smtClean="0"/>
              <a:t> </a:t>
            </a:r>
            <a:r>
              <a:rPr lang="hr-HR"/>
              <a:t>standardan protokol za isporuku georefenciranih slika koje produkuje </a:t>
            </a:r>
            <a:r>
              <a:rPr lang="hr-HR" smtClean="0"/>
              <a:t>poslužitelj karata</a:t>
            </a:r>
            <a:endParaRPr lang="en-US" dirty="0" smtClean="0"/>
          </a:p>
          <a:p>
            <a:pPr marL="355600" lvl="1"/>
            <a:r>
              <a:rPr lang="en-US" dirty="0" smtClean="0"/>
              <a:t> </a:t>
            </a:r>
          </a:p>
          <a:p>
            <a:pPr marL="355600" lvl="1">
              <a:buFont typeface="Wingdings" charset="2"/>
              <a:buChar char="Ø"/>
            </a:pPr>
            <a:r>
              <a:rPr lang="x-none" smtClean="0"/>
              <a:t> Primjer WMS zahtjeva</a:t>
            </a:r>
            <a:r>
              <a:rPr lang="en-US" smtClean="0"/>
              <a:t>:</a:t>
            </a:r>
            <a:endParaRPr lang="en-US" dirty="0" smtClean="0"/>
          </a:p>
          <a:p>
            <a:pPr marL="355600" lvl="1"/>
            <a:r>
              <a:rPr lang="en-US" dirty="0" smtClean="0"/>
              <a:t>        http://</a:t>
            </a:r>
            <a:r>
              <a:rPr lang="en-US" dirty="0" err="1" smtClean="0"/>
              <a:t>suite.opengeo.org/geoserver/wms</a:t>
            </a:r>
            <a:r>
              <a:rPr lang="en-US" dirty="0" smtClean="0"/>
              <a:t>?  </a:t>
            </a:r>
            <a:br>
              <a:rPr lang="en-US" dirty="0" smtClean="0"/>
            </a:br>
            <a:r>
              <a:rPr lang="en-US" dirty="0" smtClean="0"/>
              <a:t>                    SERVICE=WMS&amp;  </a:t>
            </a:r>
            <a:br>
              <a:rPr lang="en-US" dirty="0" smtClean="0"/>
            </a:br>
            <a:r>
              <a:rPr lang="en-US" dirty="0" smtClean="0"/>
              <a:t>                    VERSION=1.3.0&amp;  </a:t>
            </a:r>
            <a:br>
              <a:rPr lang="en-US" dirty="0" smtClean="0"/>
            </a:br>
            <a:r>
              <a:rPr lang="en-US" dirty="0" smtClean="0"/>
              <a:t>                    REQUEST=</a:t>
            </a:r>
            <a:r>
              <a:rPr lang="en-US" dirty="0" err="1" smtClean="0"/>
              <a:t>GetMap</a:t>
            </a:r>
            <a:r>
              <a:rPr lang="en-US" dirty="0" smtClean="0"/>
              <a:t>&amp;  </a:t>
            </a:r>
          </a:p>
          <a:p>
            <a:pPr marL="355600" lvl="1"/>
            <a:r>
              <a:rPr lang="en-US" dirty="0" smtClean="0"/>
              <a:t>                    LAYERS=</a:t>
            </a:r>
            <a:r>
              <a:rPr lang="en-US" dirty="0" err="1" smtClean="0"/>
              <a:t>usa:states</a:t>
            </a:r>
            <a:r>
              <a:rPr lang="en-US" dirty="0" smtClean="0"/>
              <a:t>&amp;  </a:t>
            </a:r>
          </a:p>
          <a:p>
            <a:pPr marL="355600" lvl="1"/>
            <a:r>
              <a:rPr lang="en-US" dirty="0" smtClean="0"/>
              <a:t>                    SRS=EPSG:4326&amp;  </a:t>
            </a:r>
          </a:p>
          <a:p>
            <a:pPr marL="355600" lvl="1"/>
            <a:r>
              <a:rPr lang="en-US" dirty="0" smtClean="0"/>
              <a:t>                    BBOX=24.956,-124.731,49.372,-66.97&amp;  </a:t>
            </a:r>
          </a:p>
          <a:p>
            <a:pPr marL="355600" lvl="1"/>
            <a:r>
              <a:rPr lang="en-US" dirty="0" smtClean="0"/>
              <a:t>                    FORMAT=image/</a:t>
            </a:r>
            <a:r>
              <a:rPr lang="en-US" dirty="0" err="1" smtClean="0"/>
              <a:t>png</a:t>
            </a:r>
            <a:r>
              <a:rPr lang="en-US" dirty="0" smtClean="0"/>
              <a:t>&amp;  </a:t>
            </a:r>
          </a:p>
          <a:p>
            <a:pPr marL="355600" lvl="1"/>
            <a:r>
              <a:rPr lang="en-US" dirty="0" smtClean="0"/>
              <a:t>                    WIDTH=600&amp;  </a:t>
            </a:r>
          </a:p>
          <a:p>
            <a:pPr marL="355600" lvl="1"/>
            <a:r>
              <a:rPr lang="en-US" dirty="0" smtClean="0"/>
              <a:t>                    HEIGHT=255   </a:t>
            </a:r>
            <a:endParaRPr lang="en-US" dirty="0"/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755" y="2974002"/>
            <a:ext cx="3105829" cy="13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99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/>
              <a:t>Osnove </a:t>
            </a:r>
            <a:r>
              <a:rPr lang="en-GB" b="1" i="1" smtClean="0"/>
              <a:t>GeoServer-a</a:t>
            </a:r>
            <a:r>
              <a:rPr lang="en-US" b="1" i="1" smtClean="0"/>
              <a:t>: </a:t>
            </a:r>
            <a:r>
              <a:rPr lang="en-US" b="1" i="1"/>
              <a:t>WFS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Web Feature Service (WFS): </a:t>
            </a:r>
          </a:p>
          <a:p>
            <a:pPr marL="355600" lvl="1">
              <a:buFont typeface="Wingdings" charset="2"/>
              <a:buChar char="Ø"/>
            </a:pPr>
            <a:r>
              <a:rPr lang="x-none" dirty="0" smtClean="0"/>
              <a:t> </a:t>
            </a:r>
            <a:r>
              <a:rPr lang="en-US" dirty="0" smtClean="0"/>
              <a:t> </a:t>
            </a:r>
            <a:r>
              <a:rPr lang="hr-HR" dirty="0" smtClean="0"/>
              <a:t>s</a:t>
            </a:r>
            <a:r>
              <a:rPr lang="en-GB" dirty="0" err="1" smtClean="0"/>
              <a:t>tandardan</a:t>
            </a:r>
            <a:r>
              <a:rPr lang="en-GB" dirty="0" smtClean="0"/>
              <a:t> </a:t>
            </a:r>
            <a:r>
              <a:rPr lang="x-none" dirty="0" smtClean="0"/>
              <a:t>p</a:t>
            </a:r>
            <a:r>
              <a:rPr lang="en-GB" dirty="0" smtClean="0"/>
              <a:t>rot</a:t>
            </a:r>
            <a:r>
              <a:rPr lang="x-none" dirty="0" smtClean="0"/>
              <a:t>o</a:t>
            </a:r>
            <a:r>
              <a:rPr lang="en-GB" dirty="0" err="1" smtClean="0"/>
              <a:t>kol</a:t>
            </a:r>
            <a:r>
              <a:rPr lang="en-GB" dirty="0" smtClean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isporuku</a:t>
            </a:r>
            <a:r>
              <a:rPr lang="en-GB" dirty="0"/>
              <a:t> </a:t>
            </a:r>
            <a:r>
              <a:rPr lang="en-GB" dirty="0" err="1"/>
              <a:t>stvarnih</a:t>
            </a:r>
            <a:r>
              <a:rPr lang="en-GB" dirty="0"/>
              <a:t> </a:t>
            </a:r>
            <a:r>
              <a:rPr lang="en-GB" dirty="0" err="1"/>
              <a:t>zemljopisnih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sadrže</a:t>
            </a:r>
            <a:r>
              <a:rPr lang="en-GB" dirty="0"/>
              <a:t> </a:t>
            </a:r>
            <a:r>
              <a:rPr lang="x-none" dirty="0" smtClean="0"/>
              <a:t>karte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x-none" dirty="0" smtClean="0"/>
              <a:t> </a:t>
            </a:r>
            <a:r>
              <a:rPr lang="x-none" dirty="0"/>
              <a:t>Primjer </a:t>
            </a:r>
            <a:r>
              <a:rPr lang="x-none" dirty="0" smtClean="0"/>
              <a:t>WFS </a:t>
            </a:r>
            <a:r>
              <a:rPr lang="x-none" dirty="0"/>
              <a:t>zahtjeva </a:t>
            </a:r>
            <a:r>
              <a:rPr lang="en-US" dirty="0" smtClean="0"/>
              <a:t>:</a:t>
            </a:r>
          </a:p>
          <a:p>
            <a:pPr marL="355600" lvl="1"/>
            <a:r>
              <a:rPr lang="en-US" dirty="0" smtClean="0"/>
              <a:t>        http://</a:t>
            </a:r>
            <a:r>
              <a:rPr lang="en-US" dirty="0" err="1" smtClean="0"/>
              <a:t>suite.opengeo.org/geoserver/wfs</a:t>
            </a:r>
            <a:r>
              <a:rPr lang="en-US" dirty="0" smtClean="0"/>
              <a:t>?  </a:t>
            </a:r>
            <a:br>
              <a:rPr lang="en-US" dirty="0" smtClean="0"/>
            </a:br>
            <a:r>
              <a:rPr lang="en-US" dirty="0" smtClean="0"/>
              <a:t>                    SERVICE=</a:t>
            </a:r>
            <a:r>
              <a:rPr lang="en-US" dirty="0" err="1" smtClean="0"/>
              <a:t>wfs</a:t>
            </a:r>
            <a:r>
              <a:rPr lang="en-US" dirty="0" smtClean="0"/>
              <a:t>&amp;</a:t>
            </a:r>
          </a:p>
          <a:p>
            <a:pPr marL="355600" lvl="1"/>
            <a:r>
              <a:rPr lang="en-US" dirty="0" smtClean="0"/>
              <a:t>                    VERSION=1.1.0&amp;</a:t>
            </a:r>
          </a:p>
          <a:p>
            <a:pPr marL="355600" lvl="1"/>
            <a:r>
              <a:rPr lang="en-US" dirty="0" smtClean="0"/>
              <a:t>                    REQUEST=</a:t>
            </a:r>
            <a:r>
              <a:rPr lang="en-US" dirty="0" err="1" smtClean="0"/>
              <a:t>GetFeature</a:t>
            </a:r>
            <a:r>
              <a:rPr lang="en-US" dirty="0" smtClean="0"/>
              <a:t>&amp;</a:t>
            </a:r>
          </a:p>
          <a:p>
            <a:pPr marL="355600" lvl="1"/>
            <a:r>
              <a:rPr lang="en-US" dirty="0" smtClean="0"/>
              <a:t>                    TYPENAME=</a:t>
            </a:r>
            <a:r>
              <a:rPr lang="en-US" dirty="0" err="1" smtClean="0"/>
              <a:t>usa:states</a:t>
            </a:r>
            <a:r>
              <a:rPr lang="en-US" dirty="0" smtClean="0"/>
              <a:t>&amp;</a:t>
            </a:r>
          </a:p>
          <a:p>
            <a:pPr marL="355600" lvl="1"/>
            <a:r>
              <a:rPr lang="en-US" dirty="0" smtClean="0"/>
              <a:t>                    FEATUREID=states.39</a:t>
            </a:r>
          </a:p>
          <a:p>
            <a:pPr marL="355600" lvl="1"/>
            <a:endParaRPr lang="x-none" dirty="0" smtClean="0"/>
          </a:p>
          <a:p>
            <a:pPr marL="35560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en-US" dirty="0" smtClean="0"/>
              <a:t> Feature=</a:t>
            </a:r>
            <a:r>
              <a:rPr lang="pl-PL" dirty="0"/>
              <a:t>jedan geografski podatak poput poligona ili točke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x-none" dirty="0" smtClean="0"/>
              <a:t> </a:t>
            </a:r>
            <a:r>
              <a:rPr lang="en-GB" dirty="0" err="1"/>
              <a:t>odgovor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zahtjev</a:t>
            </a:r>
            <a:r>
              <a:rPr lang="en-GB" dirty="0"/>
              <a:t> je .xml </a:t>
            </a:r>
            <a:r>
              <a:rPr lang="en-GB" dirty="0" smtClean="0"/>
              <a:t>f</a:t>
            </a:r>
            <a:r>
              <a:rPr lang="hr-HR" dirty="0" smtClean="0"/>
              <a:t>ile</a:t>
            </a:r>
            <a:r>
              <a:rPr lang="en-GB" dirty="0" smtClean="0"/>
              <a:t>,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smtClean="0"/>
              <a:t>se</a:t>
            </a:r>
            <a:r>
              <a:rPr lang="x-none" dirty="0" smtClean="0"/>
              <a:t> </a:t>
            </a:r>
            <a:r>
              <a:rPr lang="en-GB" dirty="0" err="1" smtClean="0"/>
              <a:t>lako</a:t>
            </a:r>
            <a:r>
              <a:rPr lang="en-GB" dirty="0" smtClean="0"/>
              <a:t> </a:t>
            </a:r>
            <a:r>
              <a:rPr lang="x-none" dirty="0" smtClean="0"/>
              <a:t>analizira</a:t>
            </a:r>
            <a:r>
              <a:rPr lang="en-GB" dirty="0" smtClean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računalu</a:t>
            </a:r>
            <a:endParaRPr lang="en-US" dirty="0"/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800" y="2417569"/>
            <a:ext cx="3661429" cy="19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199" y="907900"/>
            <a:ext cx="2953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/>
              <a:t>Osnove </a:t>
            </a:r>
            <a:r>
              <a:rPr lang="en-GB" b="1" i="1" smtClean="0"/>
              <a:t>GeoServer-a</a:t>
            </a:r>
            <a:r>
              <a:rPr lang="x-none" smtClean="0"/>
              <a:t>: </a:t>
            </a:r>
            <a:r>
              <a:rPr lang="en-US" b="1" i="1" smtClean="0"/>
              <a:t>WCS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Web Coverage Service (WCS): </a:t>
            </a:r>
          </a:p>
          <a:p>
            <a:pPr marL="355600"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x-none" dirty="0" smtClean="0"/>
              <a:t> </a:t>
            </a:r>
            <a:r>
              <a:rPr lang="en-GB" dirty="0" err="1"/>
              <a:t>standardan</a:t>
            </a:r>
            <a:r>
              <a:rPr lang="en-GB" dirty="0"/>
              <a:t> </a:t>
            </a:r>
            <a:r>
              <a:rPr lang="x-none" dirty="0" smtClean="0"/>
              <a:t>p</a:t>
            </a:r>
            <a:r>
              <a:rPr lang="en-GB" dirty="0" smtClean="0"/>
              <a:t>rot</a:t>
            </a:r>
            <a:r>
              <a:rPr lang="x-none" dirty="0" smtClean="0"/>
              <a:t>o</a:t>
            </a:r>
            <a:r>
              <a:rPr lang="en-GB" dirty="0" err="1" smtClean="0"/>
              <a:t>kol</a:t>
            </a:r>
            <a:r>
              <a:rPr lang="en-GB" dirty="0" smtClean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omogućuje</a:t>
            </a:r>
            <a:r>
              <a:rPr lang="en-GB" dirty="0"/>
              <a:t> </a:t>
            </a:r>
            <a:r>
              <a:rPr lang="en-GB" dirty="0" err="1"/>
              <a:t>pristup</a:t>
            </a:r>
            <a:r>
              <a:rPr lang="en-GB" dirty="0"/>
              <a:t> </a:t>
            </a:r>
            <a:r>
              <a:rPr lang="en-GB" dirty="0" err="1"/>
              <a:t>podacima</a:t>
            </a:r>
            <a:r>
              <a:rPr lang="en-GB" dirty="0"/>
              <a:t> </a:t>
            </a:r>
            <a:r>
              <a:rPr lang="en-GB" dirty="0" err="1"/>
              <a:t>pozadinskom</a:t>
            </a:r>
            <a:r>
              <a:rPr lang="en-GB" dirty="0"/>
              <a:t> </a:t>
            </a:r>
            <a:r>
              <a:rPr lang="en-GB" dirty="0" err="1"/>
              <a:t>rasteru</a:t>
            </a:r>
            <a:r>
              <a:rPr lang="en-GB" dirty="0"/>
              <a:t>, </a:t>
            </a:r>
            <a:r>
              <a:rPr lang="en-GB" dirty="0" err="1"/>
              <a:t>tj</a:t>
            </a:r>
            <a:r>
              <a:rPr lang="en-GB" dirty="0"/>
              <a:t>. "</a:t>
            </a:r>
            <a:r>
              <a:rPr lang="en-GB" dirty="0" err="1"/>
              <a:t>pokrivaču</a:t>
            </a:r>
            <a:r>
              <a:rPr lang="en-US" dirty="0" smtClean="0"/>
              <a:t>”</a:t>
            </a:r>
          </a:p>
          <a:p>
            <a:pPr marL="355600" lvl="1"/>
            <a:r>
              <a:rPr lang="en-US" dirty="0" smtClean="0"/>
              <a:t> </a:t>
            </a:r>
          </a:p>
          <a:p>
            <a:pPr marL="355600" lvl="1">
              <a:buFont typeface="Wingdings" charset="2"/>
              <a:buChar char="Ø"/>
            </a:pPr>
            <a:r>
              <a:rPr lang="x-none" dirty="0" smtClean="0"/>
              <a:t> Isti kao </a:t>
            </a:r>
            <a:r>
              <a:rPr lang="en-US" dirty="0" smtClean="0"/>
              <a:t>WFS </a:t>
            </a:r>
            <a:r>
              <a:rPr lang="x-none" dirty="0" smtClean="0"/>
              <a:t>ali za rasterske podatke</a:t>
            </a:r>
            <a:endParaRPr lang="en-US" dirty="0" smtClean="0"/>
          </a:p>
          <a:p>
            <a:pPr marL="355600" lvl="1"/>
            <a:r>
              <a:rPr lang="en-US" dirty="0" smtClean="0"/>
              <a:t>        </a:t>
            </a:r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199" y="907900"/>
            <a:ext cx="3069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/>
              <a:t>Osnove </a:t>
            </a:r>
            <a:r>
              <a:rPr lang="en-GB" b="1" i="1" smtClean="0"/>
              <a:t>GeoServer-a</a:t>
            </a:r>
            <a:r>
              <a:rPr lang="en-US" b="1" i="1" smtClean="0"/>
              <a:t>: </a:t>
            </a:r>
            <a:r>
              <a:rPr lang="en-US" b="1" i="1"/>
              <a:t>WPS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2296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Web Processing Service (WPS): </a:t>
            </a:r>
          </a:p>
          <a:p>
            <a:pPr marL="355600"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x-none" smtClean="0"/>
              <a:t> </a:t>
            </a:r>
            <a:r>
              <a:rPr lang="en-GB"/>
              <a:t>Servis za objavljivanje geoprostornih procesa, algoritama i proračuna </a:t>
            </a:r>
            <a:endParaRPr lang="en-US" dirty="0" smtClean="0"/>
          </a:p>
          <a:p>
            <a:pPr marL="355600" lvl="1"/>
            <a:r>
              <a:rPr lang="en-US" dirty="0" smtClean="0"/>
              <a:t> </a:t>
            </a:r>
          </a:p>
          <a:p>
            <a:pPr marL="630238" lvl="1" indent="-274638">
              <a:buFont typeface="Wingdings" charset="2"/>
              <a:buChar char="Ø"/>
            </a:pPr>
            <a:r>
              <a:rPr lang="hr-HR"/>
              <a:t>Dopušta izradu procesa nad podacima isporučenim s GeoServer-a, uključujući i rezultate procesa koji su već pohranjeni kao novi sloj </a:t>
            </a:r>
            <a:r>
              <a:rPr lang="hr-HR" smtClean="0"/>
              <a:t>karte</a:t>
            </a:r>
            <a:endParaRPr lang="en-US" dirty="0" smtClean="0"/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252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Koncepti GeoServer-a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Workspace</a:t>
            </a:r>
            <a:r>
              <a:rPr lang="en-US" dirty="0" smtClean="0"/>
              <a:t>:</a:t>
            </a:r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hr-HR" dirty="0"/>
              <a:t>ime za umnožak više </a:t>
            </a:r>
            <a:r>
              <a:rPr lang="hr-HR" dirty="0" smtClean="0"/>
              <a:t>različitih podataka</a:t>
            </a:r>
          </a:p>
          <a:p>
            <a:pPr marL="457200" lvl="2">
              <a:buFont typeface="Wingdings" charset="2"/>
              <a:buChar char="Ø"/>
            </a:pPr>
            <a:r>
              <a:rPr lang="hr-HR" dirty="0"/>
              <a:t> omogućuje uporabu slojeva karte s identičnim imenima bez </a:t>
            </a:r>
            <a:r>
              <a:rPr lang="hr-HR" dirty="0" smtClean="0"/>
              <a:t>konflikta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x-none" dirty="0" smtClean="0"/>
              <a:t>npr.</a:t>
            </a:r>
            <a:r>
              <a:rPr lang="en-US" dirty="0" smtClean="0"/>
              <a:t> </a:t>
            </a:r>
            <a:r>
              <a:rPr lang="en-US" b="1" dirty="0" err="1" smtClean="0"/>
              <a:t>nyc</a:t>
            </a:r>
            <a:r>
              <a:rPr lang="en-US" dirty="0" smtClean="0"/>
              <a:t>:</a:t>
            </a:r>
            <a:r>
              <a:rPr lang="x-none" dirty="0" smtClean="0"/>
              <a:t> ulice</a:t>
            </a: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Store</a:t>
            </a:r>
            <a:r>
              <a:rPr lang="en-US" dirty="0" smtClean="0"/>
              <a:t>:</a:t>
            </a:r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x-none" dirty="0" smtClean="0"/>
              <a:t> </a:t>
            </a:r>
            <a:r>
              <a:rPr lang="hr-HR" dirty="0"/>
              <a:t>ime za umnožak geografskih podataka koji se odnose na određeni izvor: </a:t>
            </a:r>
            <a:r>
              <a:rPr lang="hr-HR" dirty="0" smtClean="0"/>
              <a:t>shapefile, </a:t>
            </a:r>
            <a:r>
              <a:rPr lang="hr-HR" dirty="0"/>
              <a:t>baza podataka ili drugi izvor podržan od strane GeoServer-a 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x-none" dirty="0" smtClean="0"/>
              <a:t> </a:t>
            </a:r>
            <a:r>
              <a:rPr lang="hr-HR" dirty="0"/>
              <a:t>sadrži mnogo slojeva, kao u slučaju baze koja sadrži mnogo tablica. ? "Store" također može biti i jedan jedini sloj, kao u slučaju </a:t>
            </a:r>
            <a:r>
              <a:rPr lang="hr-HR" dirty="0" smtClean="0"/>
              <a:t>shape </a:t>
            </a:r>
            <a:r>
              <a:rPr lang="hr-HR" dirty="0"/>
              <a:t>datoteke ili GeoTIFF-a, koji sadrže samo jedan </a:t>
            </a:r>
            <a:r>
              <a:rPr lang="hr-HR" dirty="0" smtClean="0"/>
              <a:t>sloj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hr-HR" dirty="0"/>
              <a:t>GeoServer smješta parametre povezivanja za svaki "store" </a:t>
            </a:r>
            <a:endParaRPr lang="en-US" i="1" dirty="0" smtClean="0"/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hr-HR" dirty="0"/>
              <a:t>Svaki "store" mora biti dodijeljen jednom (i samo jednom) "workspace" -u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199" y="1352656"/>
            <a:ext cx="86868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Layer</a:t>
            </a:r>
            <a:r>
              <a:rPr lang="en-US" dirty="0" smtClean="0"/>
              <a:t>:   </a:t>
            </a:r>
          </a:p>
          <a:p>
            <a:pPr marL="355600"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hr-HR"/>
              <a:t>kolekcija geoprostornih svojstava ili pokrivač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hr-HR"/>
              <a:t>sadrži neki od tipova podataka (točka, linija, poligon, raster) 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x-none" smtClean="0"/>
              <a:t> </a:t>
            </a:r>
            <a:r>
              <a:rPr lang="hr-HR"/>
              <a:t>GeoServer sadrži informacije o slojevima kao što su podaci o projekciji, granicama regije, asocirane stilovima i </a:t>
            </a:r>
            <a:r>
              <a:rPr lang="hr-HR" smtClean="0"/>
              <a:t>dr</a:t>
            </a:r>
            <a:r>
              <a:rPr lang="x-none" smtClean="0"/>
              <a:t>.</a:t>
            </a:r>
            <a:endParaRPr lang="en-US" dirty="0" smtClean="0"/>
          </a:p>
          <a:p>
            <a:pPr marL="0" lvl="1"/>
            <a:endParaRPr lang="en-US" b="1" dirty="0" smtClean="0"/>
          </a:p>
          <a:p>
            <a:pPr marL="0" lvl="1">
              <a:buFont typeface="Arial"/>
              <a:buChar char="•"/>
            </a:pPr>
            <a:r>
              <a:rPr lang="en-US" b="1" dirty="0" smtClean="0"/>
              <a:t> Layer group</a:t>
            </a:r>
            <a:r>
              <a:rPr lang="en-US" dirty="0" smtClean="0"/>
              <a:t>:</a:t>
            </a:r>
          </a:p>
          <a:p>
            <a:pPr marL="457200" lvl="2">
              <a:buFont typeface="Wingdings" charset="2"/>
              <a:buChar char="Ø"/>
            </a:pPr>
            <a:r>
              <a:rPr lang="hr-HR"/>
              <a:t>kolekcija slojeva 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smtClean="0"/>
              <a:t> </a:t>
            </a:r>
            <a:r>
              <a:rPr lang="hr-HR"/>
              <a:t>omogućuje pristup većem broju slojeva pomoću jednog WMS zahtjeva 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smtClean="0"/>
              <a:t> </a:t>
            </a:r>
            <a:r>
              <a:rPr lang="hr-HR"/>
              <a:t>od značaja samo za WMS zahtjeve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endParaRPr lang="en-US" dirty="0" smtClean="0"/>
          </a:p>
          <a:p>
            <a:pPr marL="0" lvl="2">
              <a:buFont typeface="Arial"/>
              <a:buChar char="•"/>
            </a:pPr>
            <a:r>
              <a:rPr lang="en-US" b="1" dirty="0" smtClean="0"/>
              <a:t> Style</a:t>
            </a:r>
            <a:r>
              <a:rPr lang="en-US" dirty="0" smtClean="0"/>
              <a:t>:</a:t>
            </a:r>
          </a:p>
          <a:p>
            <a:pPr marL="457200" lvl="3">
              <a:buFont typeface="Wingdings" charset="2"/>
              <a:buChar char="Ø"/>
            </a:pPr>
            <a:r>
              <a:rPr lang="hr-HR"/>
              <a:t>GeoServer prepoznaje stilove u Styled Layer Descriptor (SLD) formatu</a:t>
            </a:r>
            <a:r>
              <a:rPr lang="en-US" smtClean="0"/>
              <a:t> </a:t>
            </a:r>
            <a:endParaRPr lang="en-US" dirty="0" smtClean="0"/>
          </a:p>
          <a:p>
            <a:pPr marL="457200" lvl="3">
              <a:buFont typeface="Wingdings" charset="2"/>
              <a:buChar char="Ø"/>
            </a:pPr>
            <a:r>
              <a:rPr lang="en-US" smtClean="0"/>
              <a:t> </a:t>
            </a:r>
            <a:r>
              <a:rPr lang="hr-HR"/>
              <a:t>direktiva za prikaz geografskih podataka (boja, oblik, veličina, </a:t>
            </a:r>
            <a:r>
              <a:rPr lang="hr-HR" smtClean="0"/>
              <a:t>...)</a:t>
            </a:r>
            <a:endParaRPr lang="x-none" smtClean="0"/>
          </a:p>
          <a:p>
            <a:pPr marL="457200" lvl="3">
              <a:buFont typeface="Wingdings" charset="2"/>
              <a:buChar char="Ø"/>
            </a:pPr>
            <a:r>
              <a:rPr lang="en-US" smtClean="0"/>
              <a:t> </a:t>
            </a:r>
            <a:r>
              <a:rPr lang="hr-HR"/>
              <a:t>svaki sloj mora biti povezan s </a:t>
            </a:r>
            <a:r>
              <a:rPr lang="hr-HR" smtClean="0"/>
              <a:t>bar </a:t>
            </a:r>
            <a:r>
              <a:rPr lang="hr-HR"/>
              <a:t>jednim stilom</a:t>
            </a:r>
            <a:r>
              <a:rPr lang="en-US" smtClean="0"/>
              <a:t>.    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37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Koncepti </a:t>
            </a:r>
            <a:r>
              <a:rPr lang="en-GB" b="1" i="1" smtClean="0"/>
              <a:t>GeoServer-a</a:t>
            </a:r>
            <a:r>
              <a:rPr lang="x-none" smtClean="0"/>
              <a:t> </a:t>
            </a:r>
            <a:r>
              <a:rPr lang="en-US" b="1" i="1" smtClean="0"/>
              <a:t>(</a:t>
            </a:r>
            <a:r>
              <a:rPr lang="x-none" b="1" i="1" smtClean="0"/>
              <a:t>nastavak</a:t>
            </a:r>
            <a:r>
              <a:rPr lang="en-US" b="1" i="1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199" y="1352656"/>
            <a:ext cx="86868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GB" dirty="0"/>
              <a:t>web </a:t>
            </a:r>
            <a:r>
              <a:rPr lang="en-GB" dirty="0" smtClean="0"/>
              <a:t>admin</a:t>
            </a:r>
            <a:r>
              <a:rPr lang="hr-HR" dirty="0" smtClean="0"/>
              <a:t>i</a:t>
            </a:r>
            <a:r>
              <a:rPr lang="en-GB" dirty="0" err="1" smtClean="0"/>
              <a:t>straci</a:t>
            </a:r>
            <a:r>
              <a:rPr lang="x-none" dirty="0" smtClean="0"/>
              <a:t>jsko</a:t>
            </a:r>
            <a:r>
              <a:rPr lang="en-GB" dirty="0" smtClean="0"/>
              <a:t> </a:t>
            </a:r>
            <a:r>
              <a:rPr lang="en-GB" dirty="0" err="1"/>
              <a:t>sučelje</a:t>
            </a:r>
            <a:r>
              <a:rPr lang="en-GB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zadanu</a:t>
            </a:r>
            <a:r>
              <a:rPr lang="en-GB" dirty="0"/>
              <a:t> </a:t>
            </a:r>
            <a:r>
              <a:rPr lang="en-GB" dirty="0" err="1"/>
              <a:t>lokaciju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 smtClean="0">
                <a:hlinkClick r:id="rId2"/>
              </a:rPr>
              <a:t>http://localhost:8080/geoserver</a:t>
            </a:r>
            <a:endParaRPr lang="en-US" dirty="0" smtClean="0"/>
          </a:p>
          <a:p>
            <a:pPr marL="0" lvl="1"/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hr-HR" dirty="0"/>
              <a:t>potrebna je autorizacija (podrazumijeva se </a:t>
            </a:r>
            <a:r>
              <a:rPr lang="en-US" dirty="0" err="1" smtClean="0"/>
              <a:t>admin:geoserver</a:t>
            </a:r>
            <a:r>
              <a:rPr lang="en-US" dirty="0" smtClean="0"/>
              <a:t>)</a:t>
            </a:r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/>
            <a:r>
              <a:rPr lang="en-US" dirty="0" smtClean="0"/>
              <a:t> </a:t>
            </a:r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x-none" dirty="0" smtClean="0"/>
              <a:t> </a:t>
            </a:r>
            <a:r>
              <a:rPr lang="hr-HR" dirty="0"/>
              <a:t>L</a:t>
            </a:r>
            <a:r>
              <a:rPr lang="hr-HR" dirty="0" smtClean="0"/>
              <a:t>ink </a:t>
            </a:r>
            <a:r>
              <a:rPr lang="hr-HR" dirty="0"/>
              <a:t>Layer Preview dozovljava lak prikaz slojeva koje GeoServer trenutno isporučuje</a:t>
            </a:r>
            <a:r>
              <a:rPr lang="en-US" dirty="0" smtClean="0"/>
              <a:t>.    </a:t>
            </a:r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197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Koncepti </a:t>
            </a:r>
            <a:r>
              <a:rPr lang="en-GB" b="1" i="1" smtClean="0"/>
              <a:t>GeoServer-a</a:t>
            </a:r>
            <a:r>
              <a:rPr lang="en-US" b="1" i="1" smtClean="0"/>
              <a:t>: </a:t>
            </a:r>
            <a:r>
              <a:rPr lang="en-GB" b="1" i="1"/>
              <a:t>web administracija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24" y="2843300"/>
            <a:ext cx="3143610" cy="934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797" y="2702958"/>
            <a:ext cx="2847518" cy="1490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89" y="5179081"/>
            <a:ext cx="897581" cy="5496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967" y="5016027"/>
            <a:ext cx="1914672" cy="11367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276" y="5302365"/>
            <a:ext cx="1306011" cy="6104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57965" y="535939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653534" y="5359391"/>
            <a:ext cx="252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906171" y="307881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884903" y="4613097"/>
            <a:ext cx="7403691" cy="155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pl-PL" sz="4000">
                <a:ea typeface="Gill Sans" pitchFamily="-84" charset="0"/>
                <a:cs typeface="Gill Sans" pitchFamily="-84" charset="0"/>
              </a:rPr>
              <a:t>Prostorne informacije utječu na</a:t>
            </a:r>
          </a:p>
          <a:p>
            <a:pPr algn="ctr"/>
            <a:r>
              <a:rPr lang="pl-PL" sz="4000">
                <a:ea typeface="Gill Sans" pitchFamily="-84" charset="0"/>
                <a:cs typeface="Gill Sans" pitchFamily="-84" charset="0"/>
              </a:rPr>
              <a:t>60 - 80% svih odluka</a:t>
            </a:r>
            <a:endParaRPr lang="en-US" sz="4000" dirty="0"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3975" y="905192"/>
            <a:ext cx="4141946" cy="37079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212261" y="2461602"/>
            <a:ext cx="943429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smtClean="0">
                <a:solidFill>
                  <a:schemeClr val="tx1"/>
                </a:solidFill>
              </a:rPr>
              <a:t>Prostorni podaci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01917" y="1134973"/>
            <a:ext cx="943429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1400" smtClean="0">
                <a:solidFill>
                  <a:schemeClr val="tx1"/>
                </a:solidFill>
              </a:rPr>
              <a:t>Procjena ishoda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15348" y="1084174"/>
            <a:ext cx="943429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1400" smtClean="0">
                <a:solidFill>
                  <a:schemeClr val="tx1"/>
                </a:solidFill>
              </a:rPr>
              <a:t>Kriza/</a:t>
            </a:r>
            <a:br>
              <a:rPr lang="x-none" sz="1400" smtClean="0">
                <a:solidFill>
                  <a:schemeClr val="tx1"/>
                </a:solidFill>
              </a:rPr>
            </a:br>
            <a:r>
              <a:rPr lang="x-none" sz="1400" smtClean="0">
                <a:solidFill>
                  <a:schemeClr val="tx1"/>
                </a:solidFill>
              </a:rPr>
              <a:t>problem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0604" y="2992803"/>
            <a:ext cx="1127976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1400" smtClean="0">
                <a:solidFill>
                  <a:schemeClr val="tx1"/>
                </a:solidFill>
              </a:rPr>
              <a:t>Procjena/</a:t>
            </a:r>
            <a:br>
              <a:rPr lang="x-none" sz="1400" smtClean="0">
                <a:solidFill>
                  <a:schemeClr val="tx1"/>
                </a:solidFill>
              </a:rPr>
            </a:br>
            <a:r>
              <a:rPr lang="x-none" sz="1400" smtClean="0">
                <a:solidFill>
                  <a:schemeClr val="tx1"/>
                </a:solidFill>
              </a:rPr>
              <a:t>prikupljanje informacija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8719" y="4090997"/>
            <a:ext cx="1015999" cy="655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</a:t>
            </a:r>
            <a:r>
              <a:rPr lang="x-none" sz="1400" dirty="0" smtClean="0">
                <a:solidFill>
                  <a:schemeClr val="tx1"/>
                </a:solidFill>
              </a:rPr>
              <a:t>znalaženje alternativa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28604" y="3027057"/>
            <a:ext cx="1015999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1400" smtClean="0">
                <a:solidFill>
                  <a:schemeClr val="tx1"/>
                </a:solidFill>
              </a:rPr>
              <a:t>Političke akcije</a:t>
            </a:r>
            <a:endParaRPr lang="en-GB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187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GeoServer</a:t>
            </a:r>
            <a:r>
              <a:rPr lang="x-none" b="1" i="1" dirty="0" smtClean="0"/>
              <a:t>: </a:t>
            </a:r>
            <a:r>
              <a:rPr lang="hr-HR" b="1" i="1" dirty="0" smtClean="0"/>
              <a:t>stvaranje</a:t>
            </a:r>
            <a:r>
              <a:rPr lang="en-GB" b="1" i="1" dirty="0" smtClean="0"/>
              <a:t> </a:t>
            </a:r>
            <a:r>
              <a:rPr lang="en-GB" b="1" i="1" dirty="0" err="1"/>
              <a:t>okruženja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0" y="1352657"/>
            <a:ext cx="5779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+mj-lt"/>
              <a:buAutoNum type="arabicParenR"/>
            </a:pPr>
            <a:r>
              <a:rPr lang="hr-HR" dirty="0" smtClean="0"/>
              <a:t>S instrumentne ploče </a:t>
            </a:r>
            <a:r>
              <a:rPr lang="en-US" dirty="0" smtClean="0"/>
              <a:t>(</a:t>
            </a:r>
            <a:r>
              <a:rPr lang="en-US" dirty="0" smtClean="0">
                <a:hlinkClick r:id="rId2"/>
              </a:rPr>
              <a:t>http://localhost:8080/geoserver</a:t>
            </a:r>
            <a:r>
              <a:rPr lang="en-US" dirty="0" smtClean="0"/>
              <a:t>), </a:t>
            </a:r>
            <a:r>
              <a:rPr lang="x-none" dirty="0" smtClean="0"/>
              <a:t>kliknite </a:t>
            </a:r>
            <a:r>
              <a:rPr lang="en-US" dirty="0" smtClean="0"/>
              <a:t>“Workspaces”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x-none" dirty="0" smtClean="0"/>
              <a:t>kliknite </a:t>
            </a:r>
            <a:r>
              <a:rPr lang="en-US" dirty="0" smtClean="0"/>
              <a:t>“Add new workspace”</a:t>
            </a:r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x-none" dirty="0" smtClean="0"/>
              <a:t> </a:t>
            </a:r>
            <a:r>
              <a:rPr lang="hr-HR" dirty="0"/>
              <a:t>Upišite ime novog okruženja (npr. GEOSS), njegov </a:t>
            </a:r>
            <a:r>
              <a:rPr lang="en-US" dirty="0" smtClean="0"/>
              <a:t>URI (</a:t>
            </a:r>
            <a:r>
              <a:rPr lang="x-none" dirty="0" smtClean="0"/>
              <a:t>npr.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http://localhost/geoss</a:t>
            </a:r>
            <a:r>
              <a:rPr lang="en-US" dirty="0" smtClean="0"/>
              <a:t>) </a:t>
            </a:r>
            <a:r>
              <a:rPr lang="x-none" dirty="0" smtClean="0"/>
              <a:t>i kliknite </a:t>
            </a:r>
            <a:r>
              <a:rPr lang="en-US" dirty="0" smtClean="0"/>
              <a:t>submit</a:t>
            </a:r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92" y="1068731"/>
            <a:ext cx="893865" cy="7982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295" y="2086440"/>
            <a:ext cx="2293505" cy="918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9162" y="3480912"/>
            <a:ext cx="4195362" cy="23573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199" y="3857255"/>
            <a:ext cx="36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Vaše okruženje je kreirano</a:t>
            </a:r>
            <a:r>
              <a:rPr lang="en-US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0" y="1352657"/>
            <a:ext cx="6096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+mj-lt"/>
              <a:buAutoNum type="arabicParenR"/>
            </a:pPr>
            <a:r>
              <a:rPr lang="hr-HR" dirty="0" smtClean="0"/>
              <a:t>S instrumentne ploče </a:t>
            </a:r>
            <a:r>
              <a:rPr lang="en-US" dirty="0" smtClean="0"/>
              <a:t>(</a:t>
            </a:r>
            <a:r>
              <a:rPr lang="en-US" dirty="0" smtClean="0">
                <a:hlinkClick r:id="rId2"/>
              </a:rPr>
              <a:t>http://localhost:8080/geoserver</a:t>
            </a:r>
            <a:r>
              <a:rPr lang="en-US" dirty="0" smtClean="0"/>
              <a:t>), </a:t>
            </a:r>
            <a:r>
              <a:rPr lang="x-none" dirty="0" smtClean="0"/>
              <a:t>kliknite </a:t>
            </a:r>
            <a:r>
              <a:rPr lang="en-US" dirty="0" smtClean="0"/>
              <a:t>“Stores”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x-none" dirty="0" smtClean="0"/>
              <a:t>Kliknite </a:t>
            </a:r>
            <a:r>
              <a:rPr lang="en-US" dirty="0" smtClean="0"/>
              <a:t>“Add new store” </a:t>
            </a:r>
            <a:r>
              <a:rPr lang="x-none" dirty="0" smtClean="0"/>
              <a:t>i odaberite </a:t>
            </a:r>
            <a:r>
              <a:rPr lang="en-US" dirty="0" smtClean="0"/>
              <a:t>“</a:t>
            </a:r>
            <a:r>
              <a:rPr lang="en-US" dirty="0" err="1" smtClean="0"/>
              <a:t>PostGIS</a:t>
            </a:r>
            <a:r>
              <a:rPr lang="en-US" dirty="0" smtClean="0"/>
              <a:t>” </a:t>
            </a:r>
            <a:r>
              <a:rPr lang="x-none" dirty="0" smtClean="0"/>
              <a:t>kao tip</a:t>
            </a: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x-none" dirty="0" smtClean="0"/>
              <a:t>Odaberite </a:t>
            </a:r>
            <a:r>
              <a:rPr lang="en-US" dirty="0" err="1" smtClean="0"/>
              <a:t>PostGIS</a:t>
            </a: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hr-HR" dirty="0"/>
              <a:t>Ispunite formu s imenom (npr. Cy_buffers) i opisom, kao i parametrom </a:t>
            </a:r>
            <a:r>
              <a:rPr lang="hr-HR" dirty="0" smtClean="0"/>
              <a:t>povezivanja </a:t>
            </a:r>
            <a:r>
              <a:rPr lang="hr-HR" dirty="0"/>
              <a:t>na bazu </a:t>
            </a:r>
            <a:r>
              <a:rPr lang="hr-HR" dirty="0" smtClean="0"/>
              <a:t>podataka</a:t>
            </a:r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/>
            <a:r>
              <a:rPr lang="hr-HR" dirty="0"/>
              <a:t>U ovoj fazi, skladište je kreirano ali sloj još nije </a:t>
            </a:r>
            <a:r>
              <a:rPr lang="hr-HR" dirty="0" smtClean="0"/>
              <a:t>publiciran</a:t>
            </a:r>
          </a:p>
          <a:p>
            <a:pPr marL="342900" lvl="1" indent="-342900"/>
            <a:endParaRPr lang="en-US" dirty="0" smtClean="0"/>
          </a:p>
          <a:p>
            <a:pPr marL="342900" lvl="1" indent="-342900"/>
            <a:r>
              <a:rPr lang="en-US" dirty="0" smtClean="0"/>
              <a:t>5) </a:t>
            </a:r>
            <a:r>
              <a:rPr lang="x-none" dirty="0" smtClean="0"/>
              <a:t>Kliknite </a:t>
            </a:r>
            <a:r>
              <a:rPr lang="en-US" b="1" dirty="0" smtClean="0"/>
              <a:t>Publish</a:t>
            </a:r>
            <a:r>
              <a:rPr lang="en-US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807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GeoServer</a:t>
            </a:r>
            <a:r>
              <a:rPr lang="en-US" b="1" i="1" dirty="0" smtClean="0"/>
              <a:t>: </a:t>
            </a:r>
            <a:r>
              <a:rPr lang="en-GB" b="1" i="1" dirty="0" err="1"/>
              <a:t>objavljivanje</a:t>
            </a:r>
            <a:r>
              <a:rPr lang="en-GB" b="1" i="1" dirty="0"/>
              <a:t> </a:t>
            </a:r>
            <a:r>
              <a:rPr lang="en-GB" b="1" i="1" dirty="0" err="1"/>
              <a:t>PostGIS</a:t>
            </a:r>
            <a:r>
              <a:rPr lang="en-GB" b="1" i="1" dirty="0"/>
              <a:t> </a:t>
            </a:r>
            <a:r>
              <a:rPr lang="hr-HR" b="1" i="1" dirty="0" smtClean="0"/>
              <a:t>sloja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258" y="978256"/>
            <a:ext cx="860827" cy="7488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823374"/>
            <a:ext cx="2577254" cy="104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258" y="3133480"/>
            <a:ext cx="1515571" cy="19735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104" y="5756702"/>
            <a:ext cx="3583380" cy="5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878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GeoServer</a:t>
            </a:r>
            <a:r>
              <a:rPr lang="en-US" b="1" i="1" dirty="0" smtClean="0"/>
              <a:t>: </a:t>
            </a:r>
            <a:r>
              <a:rPr lang="en-GB" b="1" i="1" dirty="0" err="1"/>
              <a:t>objavljivanje</a:t>
            </a:r>
            <a:r>
              <a:rPr lang="en-GB" b="1" i="1" dirty="0"/>
              <a:t> </a:t>
            </a:r>
            <a:r>
              <a:rPr lang="en-GB" b="1" i="1" dirty="0" err="1"/>
              <a:t>PostGIS</a:t>
            </a:r>
            <a:r>
              <a:rPr lang="en-GB" b="1" i="1" dirty="0"/>
              <a:t> </a:t>
            </a:r>
            <a:r>
              <a:rPr lang="hr-HR" b="1" i="1" dirty="0" smtClean="0"/>
              <a:t>sloja</a:t>
            </a:r>
            <a:r>
              <a:rPr lang="en-GB" b="1" i="1" dirty="0" smtClean="0"/>
              <a:t> </a:t>
            </a:r>
            <a:r>
              <a:rPr lang="en-GB" b="1" i="1" dirty="0"/>
              <a:t>(</a:t>
            </a:r>
            <a:r>
              <a:rPr lang="en-GB" b="1" i="1" dirty="0" err="1"/>
              <a:t>nastavak</a:t>
            </a:r>
            <a:r>
              <a:rPr lang="en-GB" b="1" i="1" dirty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0" y="1352657"/>
            <a:ext cx="51917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r>
              <a:rPr lang="en-US" dirty="0" smtClean="0"/>
              <a:t>6</a:t>
            </a:r>
            <a:r>
              <a:rPr lang="en-US" smtClean="0"/>
              <a:t>) </a:t>
            </a:r>
            <a:r>
              <a:rPr lang="hr-HR"/>
              <a:t>Ispunite podatke na tabu "Data", posebno: name, declared SRS, Bounding boxes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827" y="764704"/>
            <a:ext cx="1542745" cy="19145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572" y="907900"/>
            <a:ext cx="1684611" cy="15393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199" y="2275986"/>
            <a:ext cx="51917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lvl="1" indent="17463"/>
            <a:r>
              <a:rPr lang="hr-HR" dirty="0"/>
              <a:t>Čim kliknete submit, vaš </a:t>
            </a:r>
            <a:r>
              <a:rPr lang="hr-HR" dirty="0" smtClean="0"/>
              <a:t>sloj </a:t>
            </a:r>
            <a:r>
              <a:rPr lang="hr-HR" dirty="0"/>
              <a:t>je publiciran na Geoserver-u! </a:t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/>
              <a:t>Možete ga pregledati klikom na "Layer Preview" </a:t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/>
              <a:t>Kasnije ćemo vidjeti kako </a:t>
            </a:r>
            <a:r>
              <a:rPr lang="hr-HR" dirty="0" smtClean="0"/>
              <a:t>promijeniti </a:t>
            </a:r>
            <a:r>
              <a:rPr lang="hr-HR" dirty="0"/>
              <a:t>stil </a:t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/>
              <a:t>Objavljivanje s</a:t>
            </a:r>
            <a:r>
              <a:rPr lang="hr-HR" dirty="0" smtClean="0"/>
              <a:t>hapefile, rastera ili drugih </a:t>
            </a:r>
            <a:br>
              <a:rPr lang="hr-HR" dirty="0" smtClean="0"/>
            </a:br>
            <a:r>
              <a:rPr lang="hr-HR" dirty="0" smtClean="0"/>
              <a:t>formata </a:t>
            </a:r>
            <a:r>
              <a:rPr lang="hr-HR" dirty="0"/>
              <a:t>prati istu proceduru</a:t>
            </a:r>
            <a:r>
              <a:rPr lang="en-US" dirty="0" smtClean="0"/>
              <a:t>    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016339"/>
            <a:ext cx="1306830" cy="800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004419" y="4156955"/>
            <a:ext cx="4004764" cy="4472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896" y="4925064"/>
            <a:ext cx="3495351" cy="14312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059575" y="390879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059575" y="2647007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1" y="1191548"/>
            <a:ext cx="503941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hr-HR" dirty="0"/>
              <a:t>GeoServer koristi Styled Layer Descriptor (SLD) jezik </a:t>
            </a:r>
            <a:r>
              <a:rPr lang="hr-HR" dirty="0" smtClean="0"/>
              <a:t>za opisati </a:t>
            </a:r>
            <a:r>
              <a:rPr lang="hr-HR" dirty="0"/>
              <a:t>geoprostorne </a:t>
            </a:r>
            <a:r>
              <a:rPr lang="hr-HR" dirty="0" smtClean="0"/>
              <a:t>podatke</a:t>
            </a:r>
          </a:p>
          <a:p>
            <a:pPr marL="342900" lvl="1" indent="-342900">
              <a:buFont typeface="Arial"/>
              <a:buChar char="•"/>
            </a:pPr>
            <a:endParaRPr lang="hr-HR" dirty="0"/>
          </a:p>
          <a:p>
            <a:pPr marL="342900" lvl="1" indent="-342900">
              <a:buFont typeface="Arial"/>
              <a:buChar char="•"/>
            </a:pPr>
            <a:r>
              <a:rPr lang="hr-HR" dirty="0" smtClean="0"/>
              <a:t>Svaki objavljeni sloj </a:t>
            </a:r>
            <a:r>
              <a:rPr lang="hr-HR" dirty="0"/>
              <a:t>mora imati dodijeljen </a:t>
            </a:r>
            <a:r>
              <a:rPr lang="hr-HR" dirty="0" smtClean="0"/>
              <a:t>stil</a:t>
            </a:r>
          </a:p>
          <a:p>
            <a:pPr marL="342900" lvl="1" indent="-342900">
              <a:buFont typeface="Arial"/>
              <a:buChar char="•"/>
            </a:pPr>
            <a:endParaRPr lang="hr-HR" dirty="0"/>
          </a:p>
          <a:p>
            <a:pPr marL="342900" lvl="1" indent="-342900">
              <a:buFont typeface="Arial"/>
              <a:buChar char="•"/>
            </a:pPr>
            <a:r>
              <a:rPr lang="hr-HR" dirty="0" smtClean="0"/>
              <a:t>Tipična </a:t>
            </a:r>
            <a:r>
              <a:rPr lang="hr-HR" dirty="0"/>
              <a:t>struktura .sld datoteke je </a:t>
            </a:r>
            <a:r>
              <a:rPr lang="en-US" dirty="0" smtClean="0"/>
              <a:t>:</a:t>
            </a:r>
          </a:p>
          <a:p>
            <a:pPr marL="800100" lvl="2" indent="-342900">
              <a:buFont typeface="Courier New"/>
              <a:buChar char="o"/>
            </a:pPr>
            <a:r>
              <a:rPr lang="en-US" dirty="0" smtClean="0"/>
              <a:t>Header: </a:t>
            </a:r>
            <a:r>
              <a:rPr lang="hr-HR" dirty="0"/>
              <a:t>sadrži metapodatke o XML razmacima u nazivima </a:t>
            </a:r>
            <a:endParaRPr lang="hr-HR" dirty="0" smtClean="0"/>
          </a:p>
          <a:p>
            <a:pPr marL="800100" lvl="2" indent="-342900">
              <a:buFont typeface="Courier New"/>
              <a:buChar char="o"/>
            </a:pPr>
            <a:r>
              <a:rPr lang="hr-HR" dirty="0" smtClean="0"/>
              <a:t>FeatureTypeStyle</a:t>
            </a:r>
            <a:r>
              <a:rPr lang="hr-HR" dirty="0"/>
              <a:t>: grupa pravila za </a:t>
            </a:r>
            <a:r>
              <a:rPr lang="hr-HR" dirty="0" smtClean="0"/>
              <a:t>stil</a:t>
            </a:r>
          </a:p>
          <a:p>
            <a:pPr marL="800100" lvl="2" indent="-342900">
              <a:buFont typeface="Courier New"/>
              <a:buChar char="o"/>
            </a:pPr>
            <a:r>
              <a:rPr lang="hr-HR" dirty="0" smtClean="0"/>
              <a:t>Rules</a:t>
            </a:r>
            <a:r>
              <a:rPr lang="hr-HR" dirty="0"/>
              <a:t>: jedinstvena direktiva za </a:t>
            </a:r>
            <a:r>
              <a:rPr lang="hr-HR" dirty="0" smtClean="0"/>
              <a:t>stil</a:t>
            </a:r>
          </a:p>
          <a:p>
            <a:pPr marL="800100" lvl="2" indent="-342900">
              <a:buFont typeface="Courier New"/>
              <a:buChar char="o"/>
            </a:pPr>
            <a:r>
              <a:rPr lang="hr-HR" dirty="0" smtClean="0"/>
              <a:t>Symbolizers</a:t>
            </a:r>
            <a:r>
              <a:rPr lang="hr-HR" dirty="0"/>
              <a:t>: 5 tipova </a:t>
            </a:r>
            <a:r>
              <a:rPr lang="en-US" dirty="0" smtClean="0"/>
              <a:t>:</a:t>
            </a:r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PointSymbolizer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LineSymbolizer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PolygonSymbolizer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RasterSymbolizer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TextSymbolizer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1861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GeoServer: </a:t>
            </a:r>
            <a:r>
              <a:rPr lang="x-none" b="1" i="1" smtClean="0"/>
              <a:t>stilovi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620" y="907900"/>
            <a:ext cx="3514688" cy="27653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696" y="4104265"/>
            <a:ext cx="2196552" cy="164741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rot="5400000">
            <a:off x="7132429" y="370407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931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GeoServer: </a:t>
            </a:r>
            <a:r>
              <a:rPr lang="x-none" b="1" i="1" smtClean="0"/>
              <a:t>stilovi </a:t>
            </a:r>
            <a:r>
              <a:rPr lang="en-US" b="1" i="1" smtClean="0"/>
              <a:t>(</a:t>
            </a:r>
            <a:r>
              <a:rPr lang="x-none" b="1" i="1" smtClean="0"/>
              <a:t>nastavak</a:t>
            </a:r>
            <a:r>
              <a:rPr lang="en-US" b="1" i="1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503941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r>
              <a:rPr lang="x-none" dirty="0" smtClean="0"/>
              <a:t>Za izmjenu stila</a:t>
            </a:r>
            <a:r>
              <a:rPr lang="en-US" dirty="0" smtClean="0"/>
              <a:t>: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AutoNum type="arabicParenR"/>
            </a:pPr>
            <a:r>
              <a:rPr lang="x-none" dirty="0" smtClean="0"/>
              <a:t>Odaberite liniju </a:t>
            </a:r>
            <a:r>
              <a:rPr lang="en-US" dirty="0" smtClean="0"/>
              <a:t>“Styles”</a:t>
            </a:r>
          </a:p>
          <a:p>
            <a:pPr marL="342900" lvl="1" indent="-342900">
              <a:buAutoNum type="arabicParenR"/>
            </a:pPr>
            <a:endParaRPr lang="en-US" dirty="0" smtClean="0"/>
          </a:p>
          <a:p>
            <a:pPr marL="342900" lvl="1" indent="-342900">
              <a:buAutoNum type="arabicParenR"/>
            </a:pPr>
            <a:r>
              <a:rPr lang="hr-HR" dirty="0"/>
              <a:t>kliknite ime stila da biste ga uredili (npr. polygon), čime ćete otvoriti editor </a:t>
            </a:r>
            <a:r>
              <a:rPr lang="hr-HR" dirty="0" smtClean="0"/>
              <a:t>stila</a:t>
            </a:r>
            <a:br>
              <a:rPr lang="hr-HR" dirty="0" smtClean="0"/>
            </a:br>
            <a:r>
              <a:rPr lang="hr-HR" dirty="0" smtClean="0"/>
              <a:t>Npr</a:t>
            </a:r>
            <a:r>
              <a:rPr lang="hr-HR" dirty="0"/>
              <a:t>. pronađite liniju koja počinje s &lt;CssParameter name = "fill"&gt; i promijenite RGB code u </a:t>
            </a:r>
            <a:r>
              <a:rPr lang="hr-HR" b="1" dirty="0"/>
              <a:t># 0000ff (plava)</a:t>
            </a:r>
            <a:endParaRPr lang="en-US" b="1" dirty="0" smtClean="0"/>
          </a:p>
          <a:p>
            <a:pPr marL="342900" lvl="1" indent="-342900"/>
            <a:r>
              <a:rPr lang="en-US" dirty="0" smtClean="0"/>
              <a:t>3) </a:t>
            </a:r>
            <a:r>
              <a:rPr lang="hr-HR" dirty="0"/>
              <a:t>Unesite željene promjene, kliknite "validate" i "submit"</a:t>
            </a: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465" y="415457"/>
            <a:ext cx="1103741" cy="10424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664" y="2028139"/>
            <a:ext cx="3244592" cy="33572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898" y="4784508"/>
            <a:ext cx="1986711" cy="3640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198" y="5385360"/>
            <a:ext cx="1778001" cy="7127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929016" y="514856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1" y="1191548"/>
            <a:ext cx="50394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r>
              <a:rPr lang="hr-HR" dirty="0" smtClean="0"/>
              <a:t>Za pridruživanje stila </a:t>
            </a:r>
            <a:r>
              <a:rPr lang="hr-HR" dirty="0"/>
              <a:t>nekom sloju</a:t>
            </a:r>
            <a:r>
              <a:rPr lang="hr-HR" dirty="0" smtClean="0"/>
              <a:t>: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AutoNum type="arabicParenR"/>
            </a:pPr>
            <a:r>
              <a:rPr lang="x-none" dirty="0" smtClean="0"/>
              <a:t>О</a:t>
            </a:r>
            <a:r>
              <a:rPr lang="hr-HR" dirty="0" smtClean="0"/>
              <a:t>daberite </a:t>
            </a:r>
            <a:r>
              <a:rPr lang="hr-HR" dirty="0"/>
              <a:t>sloj (npr. GEOSS: </a:t>
            </a:r>
            <a:r>
              <a:rPr lang="hr-HR" dirty="0" smtClean="0"/>
              <a:t>cy_buffers)</a:t>
            </a:r>
          </a:p>
          <a:p>
            <a:pPr marL="342900" lvl="1" indent="-342900">
              <a:buAutoNum type="arabicParenR"/>
            </a:pPr>
            <a:endParaRPr lang="hr-HR" dirty="0" smtClean="0"/>
          </a:p>
          <a:p>
            <a:pPr marL="342900" lvl="1" indent="-342900">
              <a:buAutoNum type="arabicParenR"/>
            </a:pPr>
            <a:r>
              <a:rPr lang="hr-HR" dirty="0" smtClean="0"/>
              <a:t>Prebacite </a:t>
            </a:r>
            <a:r>
              <a:rPr lang="hr-HR" dirty="0"/>
              <a:t>se na "publishing" jezičac i idite na "default style" </a:t>
            </a:r>
            <a:endParaRPr lang="hr-HR" dirty="0" smtClean="0"/>
          </a:p>
          <a:p>
            <a:pPr marL="342900" lvl="1" indent="-342900">
              <a:buAutoNum type="arabicParenR"/>
            </a:pPr>
            <a:endParaRPr lang="hr-HR" dirty="0" smtClean="0"/>
          </a:p>
          <a:p>
            <a:pPr marL="342900" lvl="1" indent="-342900">
              <a:buAutoNum type="arabicParenR"/>
            </a:pPr>
            <a:r>
              <a:rPr lang="hr-HR" dirty="0" smtClean="0"/>
              <a:t>Pomaknite </a:t>
            </a:r>
            <a:r>
              <a:rPr lang="hr-HR" dirty="0"/>
              <a:t>dolje do padajućeg izbornika Default style drop i odaberite onaj koji </a:t>
            </a:r>
            <a:r>
              <a:rPr lang="hr-HR" dirty="0" smtClean="0"/>
              <a:t>želite </a:t>
            </a:r>
            <a:r>
              <a:rPr lang="hr-HR" dirty="0"/>
              <a:t>(npr. Cy_buffers_yellow_red) </a:t>
            </a:r>
            <a:endParaRPr lang="hr-HR" dirty="0" smtClean="0"/>
          </a:p>
          <a:p>
            <a:pPr marL="342900" lvl="1" indent="-342900">
              <a:buAutoNum type="arabicParenR"/>
            </a:pPr>
            <a:endParaRPr lang="hr-HR" dirty="0" smtClean="0"/>
          </a:p>
          <a:p>
            <a:pPr marL="342900" lvl="1" indent="-342900">
              <a:buAutoNum type="arabicParenR"/>
            </a:pPr>
            <a:r>
              <a:rPr lang="hr-HR" dirty="0" smtClean="0"/>
              <a:t>Snimite</a:t>
            </a:r>
          </a:p>
          <a:p>
            <a:pPr marL="342900" lvl="1" indent="-342900">
              <a:buAutoNum type="arabicParenR"/>
            </a:pPr>
            <a:endParaRPr lang="en-US" dirty="0" smtClean="0"/>
          </a:p>
          <a:p>
            <a:pPr marL="342900" lvl="1" indent="-342900"/>
            <a:r>
              <a:rPr lang="hr-HR" dirty="0"/>
              <a:t>Vaš sloj će izgledati drugačije!</a:t>
            </a: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931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GeoServer: </a:t>
            </a:r>
            <a:r>
              <a:rPr lang="x-none" b="1" i="1" smtClean="0"/>
              <a:t>stilovi </a:t>
            </a:r>
            <a:r>
              <a:rPr lang="en-US" b="1" i="1" smtClean="0"/>
              <a:t>(</a:t>
            </a:r>
            <a:r>
              <a:rPr lang="x-none" b="1" i="1" smtClean="0"/>
              <a:t>nastavak</a:t>
            </a:r>
            <a:r>
              <a:rPr lang="en-US" b="1" i="1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974" y="305682"/>
            <a:ext cx="1081826" cy="10610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986266" y="1709513"/>
            <a:ext cx="3157734" cy="4148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465" y="2275986"/>
            <a:ext cx="1096872" cy="17088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150" y="4119188"/>
            <a:ext cx="897187" cy="103521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12630" y="136670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812630" y="2023966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812630" y="386753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704" y="5457635"/>
            <a:ext cx="1847851" cy="75567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812630" y="515440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137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Geo</a:t>
            </a:r>
            <a:r>
              <a:rPr lang="x-none" b="1" i="1" smtClean="0"/>
              <a:t>Е</a:t>
            </a:r>
            <a:r>
              <a:rPr lang="en-US" b="1" i="1" smtClean="0"/>
              <a:t>xplorer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65664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hr-HR" dirty="0"/>
              <a:t>To je alat za prikaz, dostupan s </a:t>
            </a:r>
            <a:r>
              <a:rPr lang="hr-HR" dirty="0" smtClean="0"/>
              <a:t>instrumentne ploče </a:t>
            </a:r>
          </a:p>
          <a:p>
            <a:pPr marL="342900" lvl="1" indent="-342900">
              <a:buFont typeface="Arial"/>
              <a:buChar char="•"/>
            </a:pPr>
            <a:endParaRPr lang="hr-HR" dirty="0"/>
          </a:p>
          <a:p>
            <a:pPr marL="342900" lvl="1" indent="-342900">
              <a:buFont typeface="Arial"/>
              <a:buChar char="•"/>
            </a:pPr>
            <a:r>
              <a:rPr lang="hr-HR" dirty="0" smtClean="0"/>
              <a:t>Slojevi </a:t>
            </a:r>
            <a:r>
              <a:rPr lang="hr-HR" dirty="0"/>
              <a:t>mogu biti </a:t>
            </a:r>
            <a:r>
              <a:rPr lang="hr-HR" dirty="0" smtClean="0"/>
              <a:t>dodani </a:t>
            </a:r>
            <a:r>
              <a:rPr lang="hr-HR" dirty="0"/>
              <a:t>klikom na zeleni gumb </a:t>
            </a:r>
            <a:endParaRPr lang="hr-HR" dirty="0" smtClean="0"/>
          </a:p>
          <a:p>
            <a:pPr marL="342900" lvl="1" indent="-342900">
              <a:buFont typeface="Arial"/>
              <a:buChar char="•"/>
            </a:pPr>
            <a:endParaRPr lang="hr-HR" dirty="0"/>
          </a:p>
          <a:p>
            <a:pPr marL="342900" lvl="1" indent="-342900">
              <a:buFont typeface="Arial"/>
              <a:buChar char="•"/>
            </a:pPr>
            <a:r>
              <a:rPr lang="hr-HR" dirty="0" smtClean="0"/>
              <a:t>Geoexplorer </a:t>
            </a:r>
            <a:r>
              <a:rPr lang="hr-HR" dirty="0"/>
              <a:t>također omogućuje promjene stila sloja (morate biti prijavljeni) ali ...? !!! On pristupa izravno SLD </a:t>
            </a:r>
            <a:r>
              <a:rPr lang="hr-HR" dirty="0" smtClean="0"/>
              <a:t>file, </a:t>
            </a:r>
            <a:r>
              <a:rPr lang="hr-HR" dirty="0"/>
              <a:t>i potpuno ga mijenja !!!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689" y="415457"/>
            <a:ext cx="738940" cy="7526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675" y="1703713"/>
            <a:ext cx="2002725" cy="21998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rot="5400000">
            <a:off x="7937709" y="127723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43801" y="4053870"/>
            <a:ext cx="585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Ovo mijenja i .sld kod i vizualno iscrtavanje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1445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Google Earth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9039"/>
            <a:ext cx="3127303" cy="4591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089" y="5408818"/>
            <a:ext cx="1422400" cy="101959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776" y="5382039"/>
            <a:ext cx="1622984" cy="104637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27303" y="577886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923489" y="577886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813" y="4921261"/>
            <a:ext cx="1621489" cy="1507153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881760" y="5746594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68556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 smtClean="0"/>
              <a:t>Google Earth </a:t>
            </a:r>
            <a:r>
              <a:rPr lang="hr-HR" dirty="0"/>
              <a:t>je moćan </a:t>
            </a:r>
            <a:r>
              <a:rPr lang="hr-HR" dirty="0" smtClean="0"/>
              <a:t>preglednik 3D karata. </a:t>
            </a:r>
          </a:p>
          <a:p>
            <a:pPr marL="342900" lvl="1" indent="-342900">
              <a:buFont typeface="Arial"/>
              <a:buChar char="•"/>
            </a:pPr>
            <a:r>
              <a:rPr lang="hr-HR" dirty="0" smtClean="0"/>
              <a:t>Svaki </a:t>
            </a:r>
            <a:r>
              <a:rPr lang="hr-HR" dirty="0"/>
              <a:t>sloj koji isporučuje GeoServer može biti učitan u Google </a:t>
            </a:r>
            <a:r>
              <a:rPr lang="hr-HR" dirty="0" smtClean="0"/>
              <a:t>Earth</a:t>
            </a:r>
          </a:p>
          <a:p>
            <a:pPr marL="342900" lvl="1" indent="-342900">
              <a:buFont typeface="Arial"/>
              <a:buChar char="•"/>
            </a:pPr>
            <a:r>
              <a:rPr lang="hr-HR" dirty="0" smtClean="0"/>
              <a:t>Postoje </a:t>
            </a:r>
            <a:r>
              <a:rPr lang="hr-HR" dirty="0"/>
              <a:t>dva načina pregleda </a:t>
            </a:r>
            <a:r>
              <a:rPr lang="hr-HR" dirty="0" smtClean="0"/>
              <a:t>podataka </a:t>
            </a:r>
            <a:r>
              <a:rPr lang="hr-HR" dirty="0"/>
              <a:t>u Google Earth-u: </a:t>
            </a:r>
            <a:endParaRPr lang="en-US" dirty="0" smtClean="0"/>
          </a:p>
          <a:p>
            <a:pPr marL="800100" lvl="2" indent="-342900">
              <a:buFont typeface="Wingdings" charset="2"/>
              <a:buChar char="Ø"/>
            </a:pPr>
            <a:r>
              <a:rPr lang="hr-HR" dirty="0"/>
              <a:t>Statičkim učitavanjem KML datoteke </a:t>
            </a:r>
            <a:endParaRPr lang="hr-HR" dirty="0" smtClean="0"/>
          </a:p>
          <a:p>
            <a:pPr marL="800100" lvl="2" indent="-342900">
              <a:buFont typeface="Wingdings" charset="2"/>
              <a:buChar char="Ø"/>
            </a:pPr>
            <a:r>
              <a:rPr lang="hr-HR" dirty="0" smtClean="0"/>
              <a:t>korištenjem </a:t>
            </a:r>
            <a:r>
              <a:rPr lang="hr-HR" dirty="0"/>
              <a:t>Network Link-a i povezivanjem na KML tok podataka </a:t>
            </a:r>
            <a:endParaRPr lang="hr-HR" dirty="0" smtClean="0"/>
          </a:p>
          <a:p>
            <a:pPr marL="800100" lvl="2" indent="-342900">
              <a:buFont typeface="Wingdings" charset="2"/>
              <a:buChar char="Ø"/>
            </a:pPr>
            <a:endParaRPr lang="en-US" dirty="0" smtClean="0"/>
          </a:p>
          <a:p>
            <a:pPr marL="342900" lvl="1" indent="-342900">
              <a:buAutoNum type="arabicParenR"/>
            </a:pPr>
            <a:r>
              <a:rPr lang="hr-HR" dirty="0"/>
              <a:t>Učitavanje .kml datoteke:</a:t>
            </a:r>
            <a:endParaRPr lang="en-US" dirty="0" smtClean="0"/>
          </a:p>
          <a:p>
            <a:r>
              <a:rPr lang="en-US" dirty="0" smtClean="0"/>
              <a:t>1.1) </a:t>
            </a:r>
            <a:r>
              <a:rPr lang="hr-HR" dirty="0"/>
              <a:t>kliknite "layers preview" </a:t>
            </a:r>
            <a:br>
              <a:rPr lang="hr-HR" dirty="0"/>
            </a:br>
            <a:r>
              <a:rPr lang="hr-HR" dirty="0"/>
              <a:t>1.2) odaberite "Google Earth" u padajućem izborniku pored sloja koji želite prikazati (npr. GEOSS: lmz_po_shp) i kliknite "Go" </a:t>
            </a:r>
            <a:br>
              <a:rPr lang="hr-HR" dirty="0"/>
            </a:br>
            <a:r>
              <a:rPr lang="hr-HR" dirty="0"/>
              <a:t>1.3) Prihvatite otvraranja .kmz datoteke s Google Earth-om </a:t>
            </a:r>
            <a:br>
              <a:rPr lang="hr-HR" dirty="0"/>
            </a:br>
            <a:r>
              <a:rPr lang="hr-HR" dirty="0"/>
              <a:t>1.4) Kliknite neku od točaka sloja da biste vidjeli njegov opis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15420" y="4887919"/>
            <a:ext cx="6390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2.4</a:t>
            </a:r>
            <a:r>
              <a:rPr lang="en-US" smtClean="0"/>
              <a:t>) </a:t>
            </a:r>
            <a:r>
              <a:rPr lang="vi-VN"/>
              <a:t>moguće je filtrirati određena svojstva: dodajte &amp; cql_filter = LME_NAME = 'Faroe Plateau' na kraj linka =&gt; </a:t>
            </a:r>
            <a:br>
              <a:rPr lang="vi-VN"/>
            </a:br>
            <a:r>
              <a:rPr lang="vi-VN"/>
              <a:t/>
            </a:r>
            <a:br>
              <a:rPr lang="vi-VN"/>
            </a:br>
            <a:r>
              <a:rPr lang="vi-VN"/>
              <a:t>Prednost mrežnog linka: izmjene na izvoru izravno se odražavaju na .kmz!</a:t>
            </a:r>
            <a:endParaRPr lang="vi-VN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504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Google </a:t>
            </a:r>
            <a:r>
              <a:rPr lang="en-US" b="1" i="1" smtClean="0"/>
              <a:t>Earth (</a:t>
            </a:r>
            <a:r>
              <a:rPr lang="x-none" b="1" i="1" smtClean="0"/>
              <a:t>nastavak</a:t>
            </a:r>
            <a:r>
              <a:rPr lang="en-US" b="1" i="1" smtClean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6566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615420" y="1472149"/>
            <a:ext cx="7872924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-342900"/>
            <a:r>
              <a:rPr lang="en-US" dirty="0" smtClean="0"/>
              <a:t>2</a:t>
            </a:r>
            <a:r>
              <a:rPr lang="en-US" smtClean="0"/>
              <a:t>) </a:t>
            </a:r>
            <a:r>
              <a:rPr lang="hr-HR"/>
              <a:t>Uporaba Network Link-a i povezivanje na KML tok podataka: </a:t>
            </a:r>
            <a:endParaRPr lang="hr-HR" smtClean="0"/>
          </a:p>
          <a:p>
            <a:pPr marL="342900" lvl="1" indent="-342900"/>
            <a:r>
              <a:rPr lang="hr-HR" smtClean="0"/>
              <a:t>2.1</a:t>
            </a:r>
            <a:r>
              <a:rPr lang="hr-HR"/>
              <a:t>) Dodajte novi Network Link odabirom "Add menu" i "Network Link" </a:t>
            </a:r>
            <a:endParaRPr lang="hr-HR" smtClean="0"/>
          </a:p>
          <a:p>
            <a:pPr marL="342900" lvl="1" indent="-342900"/>
            <a:r>
              <a:rPr lang="hr-HR" smtClean="0"/>
              <a:t>2.2</a:t>
            </a:r>
            <a:r>
              <a:rPr lang="hr-HR"/>
              <a:t>) Ispunite formu na sljedeći način</a:t>
            </a:r>
            <a:r>
              <a:rPr lang="hr-HR" smtClean="0"/>
              <a:t>:</a:t>
            </a:r>
          </a:p>
          <a:p>
            <a:pPr marL="342900" lvl="1" indent="-342900"/>
            <a:r>
              <a:rPr lang="en-US" smtClean="0"/>
              <a:t>Name</a:t>
            </a:r>
            <a:r>
              <a:rPr lang="en-US" dirty="0" smtClean="0"/>
              <a:t>: Large Marine Areas</a:t>
            </a:r>
          </a:p>
          <a:p>
            <a:pPr marL="719138" lvl="1" indent="-342900">
              <a:buFont typeface="Arial"/>
              <a:buChar char="•"/>
            </a:pPr>
            <a:r>
              <a:rPr lang="en-US" dirty="0" smtClean="0"/>
              <a:t>Link: </a:t>
            </a:r>
            <a:r>
              <a:rPr lang="en-US" dirty="0" smtClean="0">
                <a:hlinkClick r:id="rId2"/>
              </a:rPr>
              <a:t>http://localhost:8080/geoserver/wms/kml?layers=geoss:lmz_po_shp</a:t>
            </a:r>
            <a:endParaRPr lang="en-US" dirty="0" smtClean="0"/>
          </a:p>
          <a:p>
            <a:pPr marL="0" lvl="1" indent="3175"/>
            <a:r>
              <a:rPr lang="en-US" dirty="0" smtClean="0"/>
              <a:t>2.3</a:t>
            </a:r>
            <a:r>
              <a:rPr lang="en-US" smtClean="0"/>
              <a:t>) </a:t>
            </a:r>
            <a:r>
              <a:rPr lang="x-none" smtClean="0"/>
              <a:t>kliknite </a:t>
            </a:r>
            <a:r>
              <a:rPr lang="en-US" smtClean="0"/>
              <a:t>OK</a:t>
            </a:r>
            <a:endParaRPr lang="en-US" dirty="0" smtClean="0"/>
          </a:p>
          <a:p>
            <a:pPr marL="0" lvl="1" indent="3175"/>
            <a:endParaRPr lang="en-US" dirty="0" smtClean="0"/>
          </a:p>
          <a:p>
            <a:pPr marL="0" lvl="1" indent="3175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</a:t>
            </a:r>
            <a:r>
              <a:rPr lang="en-US" dirty="0" smtClean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29" y="3258546"/>
            <a:ext cx="1645271" cy="1323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258546"/>
            <a:ext cx="2052044" cy="1323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693147" y="368814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858" y="5210044"/>
            <a:ext cx="1680942" cy="95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/>
              <a:t>Kako dokumentirati i pretraživati ​​podatke?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1106"/>
            <a:ext cx="4552244" cy="34206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smtClean="0"/>
              <a:t>Ključne riječi: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CSW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Geonetwork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ISO19115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ISO19139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Metadata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XML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lIns="0" tIns="0" rIns="0" bIns="0" rtlCol="0" anchor="ctr"/>
      <a:lstStyle>
        <a:defPPr algn="ctr">
          <a:defRPr sz="140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4971</TotalTime>
  <Words>9655</Words>
  <Application>Microsoft Macintosh PowerPoint</Application>
  <PresentationFormat>On-screen Show (4:3)</PresentationFormat>
  <Paragraphs>1684</Paragraphs>
  <Slides>176</Slides>
  <Notes>106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176</vt:i4>
      </vt:variant>
    </vt:vector>
  </HeadingPairs>
  <TitlesOfParts>
    <vt:vector size="178" baseType="lpstr"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Usluge prostorne infrastrukure podataka</vt:lpstr>
      <vt:lpstr>PowerPoint Presentation</vt:lpstr>
      <vt:lpstr>PowerPoint Presentation</vt:lpstr>
      <vt:lpstr>PowerPoint Presentation</vt:lpstr>
      <vt:lpstr>PowerPoint Presentation</vt:lpstr>
      <vt:lpstr>Problem pristupa podacima</vt:lpstr>
      <vt:lpstr>Ulaz u Broker (Posrednik)</vt:lpstr>
      <vt:lpstr>PowerPoint Presentation</vt:lpstr>
      <vt:lpstr>Posredovanje pogoduje GEOSS konceptu</vt:lpstr>
      <vt:lpstr>GEOSS Common Infrastructure (GCI) Zajednička infrastruktura GEOSS-a</vt:lpstr>
      <vt:lpstr>Ilustracija GCI-a</vt:lpstr>
      <vt:lpstr>Usluge pretrage</vt:lpstr>
      <vt:lpstr>Usluge pristupa</vt:lpstr>
      <vt:lpstr>Zajednički model za metapodatke</vt:lpstr>
      <vt:lpstr>Podržani sustavi održavanja</vt:lpstr>
      <vt:lpstr>Podržani sustavi održavanja</vt:lpstr>
      <vt:lpstr>Podržani sustavi održavanja</vt:lpstr>
      <vt:lpstr>Podržana sučelja za pristup</vt:lpstr>
      <vt:lpstr>Funkcionalnosti GEO DAB-a</vt:lpstr>
      <vt:lpstr>GEO DAB izvedba</vt:lpstr>
      <vt:lpstr>Semantičko otkrivanje kroz više domena </vt:lpstr>
      <vt:lpstr>PowerPoint Presentation</vt:lpstr>
      <vt:lpstr>Semantičko otkrivanje kroz više domena </vt:lpstr>
      <vt:lpstr>Rangiranje rezultata</vt:lpstr>
      <vt:lpstr>Dinamična vizualizacija podataka </vt:lpstr>
      <vt:lpstr>Usklađen pristup podacima</vt:lpstr>
      <vt:lpstr>Proširivanje</vt:lpstr>
      <vt:lpstr>Proširivanje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Smith</dc:creator>
  <cp:lastModifiedBy>Pierre Lacroix</cp:lastModifiedBy>
  <cp:revision>595</cp:revision>
  <dcterms:created xsi:type="dcterms:W3CDTF">2013-12-12T08:19:03Z</dcterms:created>
  <dcterms:modified xsi:type="dcterms:W3CDTF">2014-09-26T05:58:29Z</dcterms:modified>
</cp:coreProperties>
</file>